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D82112-80AC-4688-8DB5-F0981F633A37}">
  <a:tblStyle styleId="{43D82112-80AC-4688-8DB5-F0981F633A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swald-bold.fntdata"/><Relationship Id="rId21" Type="http://schemas.openxmlformats.org/officeDocument/2006/relationships/slide" Target="slides/slide15.xml"/><Relationship Id="rId43" Type="http://schemas.openxmlformats.org/officeDocument/2006/relationships/font" Target="fonts/Oswald-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6cdcb55d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6cdcb55d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70851d7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70851d7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6cdcb55d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f6cdcb55d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62dfa48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162dfa48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f70851d7b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f70851d7b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62dfa48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62dfa48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70851d7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70851d7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62dfa48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62dfa48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f6cdcb55d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f6cdcb55d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6cdcb55d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6cdcb55d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704c85c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704c85c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f6cdcb55d8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f6cdcb55d8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6cdcb55d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6cdcb55d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f6cdcb55d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f6cdcb55d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16101cdd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16101cdd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f70851d7b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f70851d7b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f70851d7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f70851d7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6101cdd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6101cdd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16101cd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16101cd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f6cdcb55d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f6cdcb55d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6cdcb55d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6cdcb55d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6101cdd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6101cdd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162dfa4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162dfa4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162dfa4d3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162dfa4d3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6cdcb55d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6cdcb55d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6cdcb55d8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6cdcb55d8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f6cdcb55d8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f6cdcb55d8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162dfa4d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162dfa4d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f70851d7b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f70851d7b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6cdcb55d8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6cdcb55d8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6cdcb55d8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6cdcb55d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0851d7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0851d7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6cdcb55d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6cdcb55d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62dfa4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62dfa4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6cdcb55d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6cdcb55d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hyperlink" Target="https://scholar.google.co.in/scholar?oi=bibs&amp;cluster=3120056518146775608&amp;btnI=1&amp;hl=e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6350" y="1479850"/>
            <a:ext cx="8931300" cy="15699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a:t>   </a:t>
            </a:r>
            <a:r>
              <a:rPr lang="en" sz="2900"/>
              <a:t> </a:t>
            </a:r>
            <a:r>
              <a:rPr lang="en" sz="4500"/>
              <a:t>          </a:t>
            </a:r>
            <a:r>
              <a:rPr b="1" lang="en" sz="4500">
                <a:solidFill>
                  <a:srgbClr val="FF0000"/>
                </a:solidFill>
              </a:rPr>
              <a:t>Desi</a:t>
            </a:r>
            <a:r>
              <a:rPr b="1" lang="en" sz="4500">
                <a:solidFill>
                  <a:srgbClr val="0000FF"/>
                </a:solidFill>
              </a:rPr>
              <a:t>gning</a:t>
            </a:r>
            <a:r>
              <a:rPr b="1" lang="en" sz="4500">
                <a:solidFill>
                  <a:srgbClr val="FF0000"/>
                </a:solidFill>
              </a:rPr>
              <a:t> </a:t>
            </a:r>
            <a:endParaRPr b="1" sz="4500">
              <a:solidFill>
                <a:srgbClr val="FF0000"/>
              </a:solidFill>
            </a:endParaRPr>
          </a:p>
          <a:p>
            <a:pPr indent="457200" lvl="0" marL="457200" rtl="0" algn="l">
              <a:spcBef>
                <a:spcPts val="0"/>
              </a:spcBef>
              <a:spcAft>
                <a:spcPts val="0"/>
              </a:spcAft>
              <a:buNone/>
            </a:pPr>
            <a:r>
              <a:rPr b="1" lang="en" sz="4500">
                <a:solidFill>
                  <a:srgbClr val="FF0000"/>
                </a:solidFill>
              </a:rPr>
              <a:t> </a:t>
            </a:r>
            <a:r>
              <a:rPr b="1" lang="en" sz="4500">
                <a:solidFill>
                  <a:srgbClr val="FF0000"/>
                </a:solidFill>
              </a:rPr>
              <a:t>Arit</a:t>
            </a:r>
            <a:r>
              <a:rPr b="1" lang="en" sz="4500">
                <a:solidFill>
                  <a:srgbClr val="0000FF"/>
                </a:solidFill>
              </a:rPr>
              <a:t>hmetic</a:t>
            </a:r>
            <a:r>
              <a:rPr b="1" lang="en" sz="4500">
                <a:solidFill>
                  <a:srgbClr val="FF0000"/>
                </a:solidFill>
              </a:rPr>
              <a:t> Bui</a:t>
            </a:r>
            <a:r>
              <a:rPr b="1" lang="en" sz="4500">
                <a:solidFill>
                  <a:srgbClr val="0000FF"/>
                </a:solidFill>
              </a:rPr>
              <a:t>lding</a:t>
            </a:r>
            <a:r>
              <a:rPr b="1" lang="en" sz="4500">
                <a:solidFill>
                  <a:srgbClr val="FF0000"/>
                </a:solidFill>
              </a:rPr>
              <a:t> Blo</a:t>
            </a:r>
            <a:r>
              <a:rPr b="1" lang="en" sz="4500">
                <a:solidFill>
                  <a:srgbClr val="0000FF"/>
                </a:solidFill>
              </a:rPr>
              <a:t>cks</a:t>
            </a:r>
            <a:endParaRPr b="1" sz="4500">
              <a:solidFill>
                <a:srgbClr val="0000FF"/>
              </a:solidFill>
            </a:endParaRPr>
          </a:p>
        </p:txBody>
      </p:sp>
      <p:pic>
        <p:nvPicPr>
          <p:cNvPr id="55" name="Google Shape;55;p13"/>
          <p:cNvPicPr preferRelativeResize="0"/>
          <p:nvPr/>
        </p:nvPicPr>
        <p:blipFill rotWithShape="1">
          <a:blip r:embed="rId3">
            <a:alphaModFix amt="28000"/>
          </a:blip>
          <a:srcRect b="-2464" l="0" r="0" t="-649"/>
          <a:stretch/>
        </p:blipFill>
        <p:spPr>
          <a:xfrm>
            <a:off x="-30550" y="0"/>
            <a:ext cx="9205100" cy="5657800"/>
          </a:xfrm>
          <a:prstGeom prst="rect">
            <a:avLst/>
          </a:prstGeom>
          <a:noFill/>
          <a:ln>
            <a:noFill/>
          </a:ln>
        </p:spPr>
      </p:pic>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p:nvPr/>
        </p:nvSpPr>
        <p:spPr>
          <a:xfrm>
            <a:off x="664863" y="613764"/>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2515268" y="613764"/>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4525571" y="613764"/>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1040251" y="286750"/>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1472523" y="286750"/>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2759857"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345091"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813152"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5453997"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txBox="1"/>
          <p:nvPr/>
        </p:nvSpPr>
        <p:spPr>
          <a:xfrm>
            <a:off x="789987" y="626425"/>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4</a:t>
            </a:r>
            <a:endParaRPr b="1">
              <a:solidFill>
                <a:srgbClr val="38761D"/>
              </a:solidFill>
            </a:endParaRPr>
          </a:p>
        </p:txBody>
      </p:sp>
      <p:sp>
        <p:nvSpPr>
          <p:cNvPr id="248" name="Google Shape;248;p22"/>
          <p:cNvSpPr txBox="1"/>
          <p:nvPr/>
        </p:nvSpPr>
        <p:spPr>
          <a:xfrm>
            <a:off x="2698199" y="643875"/>
            <a:ext cx="10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3</a:t>
            </a:r>
            <a:endParaRPr b="1">
              <a:solidFill>
                <a:srgbClr val="38761D"/>
              </a:solidFill>
            </a:endParaRPr>
          </a:p>
        </p:txBody>
      </p:sp>
      <p:sp>
        <p:nvSpPr>
          <p:cNvPr id="249" name="Google Shape;249;p22"/>
          <p:cNvSpPr txBox="1"/>
          <p:nvPr/>
        </p:nvSpPr>
        <p:spPr>
          <a:xfrm>
            <a:off x="4650669" y="643875"/>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2</a:t>
            </a:r>
            <a:endParaRPr b="1">
              <a:solidFill>
                <a:srgbClr val="38761D"/>
              </a:solidFill>
            </a:endParaRPr>
          </a:p>
        </p:txBody>
      </p:sp>
      <p:sp>
        <p:nvSpPr>
          <p:cNvPr id="250" name="Google Shape;250;p22"/>
          <p:cNvSpPr/>
          <p:nvPr/>
        </p:nvSpPr>
        <p:spPr>
          <a:xfrm>
            <a:off x="2159476" y="849176"/>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4048435" y="876533"/>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241847" y="1313510"/>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3085316" y="1313510"/>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5147762" y="1313510"/>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242075" y="842613"/>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896750" y="91650"/>
            <a:ext cx="2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7" name="Google Shape;257;p22"/>
          <p:cNvSpPr/>
          <p:nvPr/>
        </p:nvSpPr>
        <p:spPr>
          <a:xfrm>
            <a:off x="6535871" y="630164"/>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txBox="1"/>
          <p:nvPr/>
        </p:nvSpPr>
        <p:spPr>
          <a:xfrm>
            <a:off x="6660144" y="643875"/>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1</a:t>
            </a:r>
            <a:endParaRPr b="1">
              <a:solidFill>
                <a:srgbClr val="38761D"/>
              </a:solidFill>
            </a:endParaRPr>
          </a:p>
        </p:txBody>
      </p:sp>
      <p:sp>
        <p:nvSpPr>
          <p:cNvPr id="259" name="Google Shape;259;p22"/>
          <p:cNvSpPr/>
          <p:nvPr/>
        </p:nvSpPr>
        <p:spPr>
          <a:xfrm>
            <a:off x="6090075" y="876527"/>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txBox="1"/>
          <p:nvPr/>
        </p:nvSpPr>
        <p:spPr>
          <a:xfrm>
            <a:off x="107425" y="4996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C3</a:t>
            </a:r>
            <a:endParaRPr b="1">
              <a:solidFill>
                <a:srgbClr val="FF00FF"/>
              </a:solidFill>
            </a:endParaRPr>
          </a:p>
        </p:txBody>
      </p:sp>
      <p:sp>
        <p:nvSpPr>
          <p:cNvPr id="261" name="Google Shape;261;p22"/>
          <p:cNvSpPr txBox="1"/>
          <p:nvPr/>
        </p:nvSpPr>
        <p:spPr>
          <a:xfrm>
            <a:off x="2055075" y="5549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C2</a:t>
            </a:r>
            <a:endParaRPr b="1">
              <a:solidFill>
                <a:srgbClr val="FF00FF"/>
              </a:solidFill>
            </a:endParaRPr>
          </a:p>
        </p:txBody>
      </p:sp>
      <p:sp>
        <p:nvSpPr>
          <p:cNvPr id="262" name="Google Shape;262;p22"/>
          <p:cNvSpPr txBox="1"/>
          <p:nvPr/>
        </p:nvSpPr>
        <p:spPr>
          <a:xfrm>
            <a:off x="3985425" y="5549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C1</a:t>
            </a:r>
            <a:endParaRPr b="1">
              <a:solidFill>
                <a:srgbClr val="FF00FF"/>
              </a:solidFill>
            </a:endParaRPr>
          </a:p>
        </p:txBody>
      </p:sp>
      <p:sp>
        <p:nvSpPr>
          <p:cNvPr id="263" name="Google Shape;263;p22"/>
          <p:cNvSpPr txBox="1"/>
          <p:nvPr/>
        </p:nvSpPr>
        <p:spPr>
          <a:xfrm>
            <a:off x="6057850" y="5549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C0</a:t>
            </a:r>
            <a:endParaRPr b="1">
              <a:solidFill>
                <a:srgbClr val="FF00FF"/>
              </a:solidFill>
            </a:endParaRPr>
          </a:p>
        </p:txBody>
      </p:sp>
      <p:sp>
        <p:nvSpPr>
          <p:cNvPr id="264" name="Google Shape;264;p22"/>
          <p:cNvSpPr/>
          <p:nvPr/>
        </p:nvSpPr>
        <p:spPr>
          <a:xfrm>
            <a:off x="7158087" y="1313510"/>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1084650" y="15817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S3</a:t>
            </a:r>
            <a:endParaRPr b="1">
              <a:solidFill>
                <a:srgbClr val="FF00FF"/>
              </a:solidFill>
            </a:endParaRPr>
          </a:p>
        </p:txBody>
      </p:sp>
      <p:sp>
        <p:nvSpPr>
          <p:cNvPr id="266" name="Google Shape;266;p22"/>
          <p:cNvSpPr txBox="1"/>
          <p:nvPr/>
        </p:nvSpPr>
        <p:spPr>
          <a:xfrm>
            <a:off x="2928125" y="15817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S2</a:t>
            </a:r>
            <a:endParaRPr b="1">
              <a:solidFill>
                <a:srgbClr val="FF00FF"/>
              </a:solidFill>
            </a:endParaRPr>
          </a:p>
        </p:txBody>
      </p:sp>
      <p:sp>
        <p:nvSpPr>
          <p:cNvPr id="267" name="Google Shape;267;p22"/>
          <p:cNvSpPr txBox="1"/>
          <p:nvPr/>
        </p:nvSpPr>
        <p:spPr>
          <a:xfrm>
            <a:off x="4990575" y="15817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S1</a:t>
            </a:r>
            <a:endParaRPr b="1">
              <a:solidFill>
                <a:srgbClr val="FF00FF"/>
              </a:solidFill>
            </a:endParaRPr>
          </a:p>
        </p:txBody>
      </p:sp>
      <p:sp>
        <p:nvSpPr>
          <p:cNvPr id="268" name="Google Shape;268;p22"/>
          <p:cNvSpPr txBox="1"/>
          <p:nvPr/>
        </p:nvSpPr>
        <p:spPr>
          <a:xfrm>
            <a:off x="7000875" y="15196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S0</a:t>
            </a:r>
            <a:endParaRPr b="1">
              <a:solidFill>
                <a:srgbClr val="FF00FF"/>
              </a:solidFill>
            </a:endParaRPr>
          </a:p>
        </p:txBody>
      </p:sp>
      <p:sp>
        <p:nvSpPr>
          <p:cNvPr id="269" name="Google Shape;269;p22"/>
          <p:cNvSpPr/>
          <p:nvPr/>
        </p:nvSpPr>
        <p:spPr>
          <a:xfrm>
            <a:off x="8006025" y="876527"/>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txBox="1"/>
          <p:nvPr/>
        </p:nvSpPr>
        <p:spPr>
          <a:xfrm>
            <a:off x="8006025" y="554950"/>
            <a:ext cx="7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Cin</a:t>
            </a:r>
            <a:endParaRPr b="1">
              <a:solidFill>
                <a:srgbClr val="FF00FF"/>
              </a:solidFill>
            </a:endParaRPr>
          </a:p>
        </p:txBody>
      </p:sp>
      <p:sp>
        <p:nvSpPr>
          <p:cNvPr id="271" name="Google Shape;271;p22"/>
          <p:cNvSpPr/>
          <p:nvPr/>
        </p:nvSpPr>
        <p:spPr>
          <a:xfrm>
            <a:off x="6866447"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7360647" y="286750"/>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txBox="1"/>
          <p:nvPr/>
        </p:nvSpPr>
        <p:spPr>
          <a:xfrm>
            <a:off x="61455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A3</a:t>
            </a:r>
            <a:endParaRPr b="1">
              <a:solidFill>
                <a:srgbClr val="FF00FF"/>
              </a:solidFill>
            </a:endParaRPr>
          </a:p>
        </p:txBody>
      </p:sp>
      <p:sp>
        <p:nvSpPr>
          <p:cNvPr id="274" name="Google Shape;274;p22"/>
          <p:cNvSpPr txBox="1"/>
          <p:nvPr/>
        </p:nvSpPr>
        <p:spPr>
          <a:xfrm>
            <a:off x="1583825"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a:t>
            </a:r>
            <a:r>
              <a:rPr b="1" lang="en">
                <a:solidFill>
                  <a:srgbClr val="FF00FF"/>
                </a:solidFill>
              </a:rPr>
              <a:t>3</a:t>
            </a:r>
            <a:endParaRPr b="1">
              <a:solidFill>
                <a:srgbClr val="FF00FF"/>
              </a:solidFill>
            </a:endParaRPr>
          </a:p>
        </p:txBody>
      </p:sp>
      <p:sp>
        <p:nvSpPr>
          <p:cNvPr id="275" name="Google Shape;275;p22"/>
          <p:cNvSpPr txBox="1"/>
          <p:nvPr/>
        </p:nvSpPr>
        <p:spPr>
          <a:xfrm>
            <a:off x="2396475"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A2</a:t>
            </a:r>
            <a:endParaRPr b="1">
              <a:solidFill>
                <a:srgbClr val="FF00FF"/>
              </a:solidFill>
            </a:endParaRPr>
          </a:p>
        </p:txBody>
      </p:sp>
      <p:sp>
        <p:nvSpPr>
          <p:cNvPr id="276" name="Google Shape;276;p22"/>
          <p:cNvSpPr txBox="1"/>
          <p:nvPr/>
        </p:nvSpPr>
        <p:spPr>
          <a:xfrm>
            <a:off x="345640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B2</a:t>
            </a:r>
            <a:endParaRPr b="1">
              <a:solidFill>
                <a:srgbClr val="FF00FF"/>
              </a:solidFill>
            </a:endParaRPr>
          </a:p>
        </p:txBody>
      </p:sp>
      <p:sp>
        <p:nvSpPr>
          <p:cNvPr id="277" name="Google Shape;277;p22"/>
          <p:cNvSpPr txBox="1"/>
          <p:nvPr/>
        </p:nvSpPr>
        <p:spPr>
          <a:xfrm>
            <a:off x="435915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A1</a:t>
            </a:r>
            <a:endParaRPr b="1">
              <a:solidFill>
                <a:srgbClr val="FF00FF"/>
              </a:solidFill>
            </a:endParaRPr>
          </a:p>
        </p:txBody>
      </p:sp>
      <p:sp>
        <p:nvSpPr>
          <p:cNvPr id="278" name="Google Shape;278;p22"/>
          <p:cNvSpPr txBox="1"/>
          <p:nvPr/>
        </p:nvSpPr>
        <p:spPr>
          <a:xfrm>
            <a:off x="561280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B1</a:t>
            </a:r>
            <a:endParaRPr b="1">
              <a:solidFill>
                <a:srgbClr val="FF00FF"/>
              </a:solidFill>
            </a:endParaRPr>
          </a:p>
        </p:txBody>
      </p:sp>
      <p:sp>
        <p:nvSpPr>
          <p:cNvPr id="279" name="Google Shape;279;p22"/>
          <p:cNvSpPr txBox="1"/>
          <p:nvPr/>
        </p:nvSpPr>
        <p:spPr>
          <a:xfrm>
            <a:off x="644075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A0</a:t>
            </a:r>
            <a:endParaRPr b="1">
              <a:solidFill>
                <a:srgbClr val="FF00FF"/>
              </a:solidFill>
            </a:endParaRPr>
          </a:p>
        </p:txBody>
      </p:sp>
      <p:sp>
        <p:nvSpPr>
          <p:cNvPr id="280" name="Google Shape;280;p22"/>
          <p:cNvSpPr txBox="1"/>
          <p:nvPr/>
        </p:nvSpPr>
        <p:spPr>
          <a:xfrm>
            <a:off x="7471950" y="40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B0</a:t>
            </a:r>
            <a:endParaRPr b="1">
              <a:solidFill>
                <a:srgbClr val="FF00FF"/>
              </a:solidFill>
            </a:endParaRPr>
          </a:p>
        </p:txBody>
      </p:sp>
      <p:sp>
        <p:nvSpPr>
          <p:cNvPr id="281" name="Google Shape;281;p22"/>
          <p:cNvSpPr txBox="1"/>
          <p:nvPr/>
        </p:nvSpPr>
        <p:spPr>
          <a:xfrm>
            <a:off x="327550" y="2413250"/>
            <a:ext cx="6146400" cy="477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C1= A1. B1 + (B1 xor A1) . C0</a:t>
            </a:r>
            <a:endParaRPr b="1" sz="1900"/>
          </a:p>
        </p:txBody>
      </p:sp>
      <p:sp>
        <p:nvSpPr>
          <p:cNvPr id="282" name="Google Shape;282;p22"/>
          <p:cNvSpPr txBox="1"/>
          <p:nvPr/>
        </p:nvSpPr>
        <p:spPr>
          <a:xfrm>
            <a:off x="327550" y="3188550"/>
            <a:ext cx="6146400" cy="1062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38761D"/>
                </a:solidFill>
              </a:rPr>
              <a:t>Lets generalize:</a:t>
            </a:r>
            <a:endParaRPr b="1" sz="1900">
              <a:solidFill>
                <a:srgbClr val="38761D"/>
              </a:solidFill>
            </a:endParaRPr>
          </a:p>
          <a:p>
            <a:pPr indent="0" lvl="0" marL="0" rtl="0" algn="l">
              <a:spcBef>
                <a:spcPts val="0"/>
              </a:spcBef>
              <a:spcAft>
                <a:spcPts val="0"/>
              </a:spcAft>
              <a:buNone/>
            </a:pPr>
            <a:r>
              <a:t/>
            </a:r>
            <a:endParaRPr b="1" sz="1900"/>
          </a:p>
          <a:p>
            <a:pPr indent="0" lvl="0" marL="0" rtl="0" algn="l">
              <a:spcBef>
                <a:spcPts val="0"/>
              </a:spcBef>
              <a:spcAft>
                <a:spcPts val="0"/>
              </a:spcAft>
              <a:buNone/>
            </a:pPr>
            <a:r>
              <a:rPr b="1" lang="en" sz="1900"/>
              <a:t>Ci= Ai. Bi + (Bi xor Ai) . Ci-1</a:t>
            </a:r>
            <a:endParaRPr b="1" sz="1900"/>
          </a:p>
        </p:txBody>
      </p:sp>
      <p:sp>
        <p:nvSpPr>
          <p:cNvPr id="283" name="Google Shape;283;p22"/>
          <p:cNvSpPr txBox="1"/>
          <p:nvPr/>
        </p:nvSpPr>
        <p:spPr>
          <a:xfrm>
            <a:off x="829175" y="4348350"/>
            <a:ext cx="139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Carry generator</a:t>
            </a:r>
            <a:endParaRPr b="1">
              <a:solidFill>
                <a:srgbClr val="FF00FF"/>
              </a:solidFill>
            </a:endParaRPr>
          </a:p>
        </p:txBody>
      </p:sp>
      <p:sp>
        <p:nvSpPr>
          <p:cNvPr id="284" name="Google Shape;284;p22"/>
          <p:cNvSpPr txBox="1"/>
          <p:nvPr/>
        </p:nvSpPr>
        <p:spPr>
          <a:xfrm>
            <a:off x="1798625" y="4348350"/>
            <a:ext cx="139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Carry </a:t>
            </a:r>
            <a:r>
              <a:rPr b="1" lang="en">
                <a:solidFill>
                  <a:srgbClr val="FF00FF"/>
                </a:solidFill>
              </a:rPr>
              <a:t>propagator</a:t>
            </a:r>
            <a:endParaRPr b="1">
              <a:solidFill>
                <a:srgbClr val="FF00FF"/>
              </a:solidFill>
            </a:endParaRPr>
          </a:p>
        </p:txBody>
      </p:sp>
      <p:sp>
        <p:nvSpPr>
          <p:cNvPr id="285" name="Google Shape;285;p22"/>
          <p:cNvSpPr txBox="1"/>
          <p:nvPr/>
        </p:nvSpPr>
        <p:spPr>
          <a:xfrm>
            <a:off x="3135375" y="4417650"/>
            <a:ext cx="6146400" cy="477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Ci= Gi + Pi . Ci-1</a:t>
            </a:r>
            <a:endParaRPr b="1" sz="1900"/>
          </a:p>
        </p:txBody>
      </p:sp>
      <p:sp>
        <p:nvSpPr>
          <p:cNvPr id="286" name="Google Shape;286;p22"/>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p:nvPr/>
        </p:nvSpPr>
        <p:spPr>
          <a:xfrm>
            <a:off x="1969925" y="774575"/>
            <a:ext cx="1002300" cy="362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txBox="1"/>
          <p:nvPr/>
        </p:nvSpPr>
        <p:spPr>
          <a:xfrm>
            <a:off x="2271475" y="1377675"/>
            <a:ext cx="487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C</a:t>
            </a:r>
            <a:endParaRPr b="1" sz="1800"/>
          </a:p>
          <a:p>
            <a:pPr indent="0" lvl="0" marL="0" rtl="0" algn="l">
              <a:spcBef>
                <a:spcPts val="0"/>
              </a:spcBef>
              <a:spcAft>
                <a:spcPts val="0"/>
              </a:spcAft>
              <a:buNone/>
            </a:pPr>
            <a:r>
              <a:rPr b="1" lang="en" sz="1800"/>
              <a:t>L</a:t>
            </a:r>
            <a:endParaRPr b="1" sz="1800"/>
          </a:p>
          <a:p>
            <a:pPr indent="0" lvl="0" marL="0" rtl="0" algn="l">
              <a:spcBef>
                <a:spcPts val="0"/>
              </a:spcBef>
              <a:spcAft>
                <a:spcPts val="0"/>
              </a:spcAft>
              <a:buNone/>
            </a:pPr>
            <a:r>
              <a:rPr b="1" lang="en" sz="1800"/>
              <a:t>A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L</a:t>
            </a:r>
            <a:endParaRPr b="1" sz="1800"/>
          </a:p>
          <a:p>
            <a:pPr indent="0" lvl="0" marL="0" rtl="0" algn="l">
              <a:spcBef>
                <a:spcPts val="0"/>
              </a:spcBef>
              <a:spcAft>
                <a:spcPts val="0"/>
              </a:spcAft>
              <a:buNone/>
            </a:pPr>
            <a:r>
              <a:rPr b="1" lang="en" sz="1800"/>
              <a:t>O</a:t>
            </a:r>
            <a:endParaRPr b="1" sz="1800"/>
          </a:p>
          <a:p>
            <a:pPr indent="0" lvl="0" marL="0" rtl="0" algn="l">
              <a:spcBef>
                <a:spcPts val="0"/>
              </a:spcBef>
              <a:spcAft>
                <a:spcPts val="0"/>
              </a:spcAft>
              <a:buNone/>
            </a:pPr>
            <a:r>
              <a:rPr b="1" lang="en" sz="1800"/>
              <a:t>G</a:t>
            </a:r>
            <a:endParaRPr b="1" sz="1800"/>
          </a:p>
          <a:p>
            <a:pPr indent="0" lvl="0" marL="0" rtl="0" algn="l">
              <a:spcBef>
                <a:spcPts val="0"/>
              </a:spcBef>
              <a:spcAft>
                <a:spcPts val="0"/>
              </a:spcAft>
              <a:buNone/>
            </a:pPr>
            <a:r>
              <a:rPr b="1" lang="en" sz="1800"/>
              <a:t>I</a:t>
            </a:r>
            <a:endParaRPr b="1" sz="1800"/>
          </a:p>
          <a:p>
            <a:pPr indent="0" lvl="0" marL="0" rtl="0" algn="l">
              <a:spcBef>
                <a:spcPts val="0"/>
              </a:spcBef>
              <a:spcAft>
                <a:spcPts val="0"/>
              </a:spcAft>
              <a:buNone/>
            </a:pPr>
            <a:r>
              <a:rPr b="1" lang="en" sz="1800"/>
              <a:t>C</a:t>
            </a:r>
            <a:endParaRPr b="1" sz="1800"/>
          </a:p>
        </p:txBody>
      </p:sp>
      <p:sp>
        <p:nvSpPr>
          <p:cNvPr id="299" name="Google Shape;299;p24"/>
          <p:cNvSpPr/>
          <p:nvPr/>
        </p:nvSpPr>
        <p:spPr>
          <a:xfrm>
            <a:off x="1329100" y="105275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1329100" y="1370213"/>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1329100" y="1646575"/>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1329100" y="204690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flipH="1" rot="10800000">
            <a:off x="1329100" y="2524648"/>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1329100" y="299995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1329100" y="349825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1329100" y="399655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txBox="1"/>
          <p:nvPr/>
        </p:nvSpPr>
        <p:spPr>
          <a:xfrm>
            <a:off x="799200" y="91647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G3</a:t>
            </a:r>
            <a:endParaRPr/>
          </a:p>
        </p:txBody>
      </p:sp>
      <p:sp>
        <p:nvSpPr>
          <p:cNvPr id="308" name="Google Shape;308;p24"/>
          <p:cNvSpPr txBox="1"/>
          <p:nvPr/>
        </p:nvSpPr>
        <p:spPr>
          <a:xfrm>
            <a:off x="799200" y="14997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G2</a:t>
            </a:r>
            <a:endParaRPr/>
          </a:p>
        </p:txBody>
      </p:sp>
      <p:sp>
        <p:nvSpPr>
          <p:cNvPr id="309" name="Google Shape;309;p24"/>
          <p:cNvSpPr txBox="1"/>
          <p:nvPr/>
        </p:nvSpPr>
        <p:spPr>
          <a:xfrm>
            <a:off x="799200" y="23881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G2</a:t>
            </a:r>
            <a:endParaRPr/>
          </a:p>
        </p:txBody>
      </p:sp>
      <p:sp>
        <p:nvSpPr>
          <p:cNvPr id="310" name="Google Shape;310;p24"/>
          <p:cNvSpPr txBox="1"/>
          <p:nvPr/>
        </p:nvSpPr>
        <p:spPr>
          <a:xfrm>
            <a:off x="799200" y="3351400"/>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G0</a:t>
            </a:r>
            <a:endParaRPr/>
          </a:p>
        </p:txBody>
      </p:sp>
      <p:sp>
        <p:nvSpPr>
          <p:cNvPr id="311" name="Google Shape;311;p24"/>
          <p:cNvSpPr txBox="1"/>
          <p:nvPr/>
        </p:nvSpPr>
        <p:spPr>
          <a:xfrm>
            <a:off x="799200" y="122337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3</a:t>
            </a:r>
            <a:endParaRPr/>
          </a:p>
        </p:txBody>
      </p:sp>
      <p:sp>
        <p:nvSpPr>
          <p:cNvPr id="312" name="Google Shape;312;p24"/>
          <p:cNvSpPr txBox="1"/>
          <p:nvPr/>
        </p:nvSpPr>
        <p:spPr>
          <a:xfrm>
            <a:off x="799200" y="1900050"/>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P2</a:t>
            </a:r>
            <a:endParaRPr/>
          </a:p>
        </p:txBody>
      </p:sp>
      <p:sp>
        <p:nvSpPr>
          <p:cNvPr id="313" name="Google Shape;313;p24"/>
          <p:cNvSpPr txBox="1"/>
          <p:nvPr/>
        </p:nvSpPr>
        <p:spPr>
          <a:xfrm>
            <a:off x="799200" y="2853100"/>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P1</a:t>
            </a:r>
            <a:endParaRPr/>
          </a:p>
        </p:txBody>
      </p:sp>
      <p:sp>
        <p:nvSpPr>
          <p:cNvPr id="314" name="Google Shape;314;p24"/>
          <p:cNvSpPr txBox="1"/>
          <p:nvPr/>
        </p:nvSpPr>
        <p:spPr>
          <a:xfrm>
            <a:off x="799200" y="3806150"/>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P0</a:t>
            </a:r>
            <a:endParaRPr/>
          </a:p>
        </p:txBody>
      </p:sp>
      <p:sp>
        <p:nvSpPr>
          <p:cNvPr id="315" name="Google Shape;315;p24"/>
          <p:cNvSpPr/>
          <p:nvPr/>
        </p:nvSpPr>
        <p:spPr>
          <a:xfrm>
            <a:off x="1329100" y="4255375"/>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txBox="1"/>
          <p:nvPr/>
        </p:nvSpPr>
        <p:spPr>
          <a:xfrm>
            <a:off x="799200" y="41085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Cin</a:t>
            </a:r>
            <a:endParaRPr/>
          </a:p>
        </p:txBody>
      </p:sp>
      <p:sp>
        <p:nvSpPr>
          <p:cNvPr id="317" name="Google Shape;317;p24"/>
          <p:cNvSpPr/>
          <p:nvPr/>
        </p:nvSpPr>
        <p:spPr>
          <a:xfrm>
            <a:off x="3237575" y="1540075"/>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237575" y="2046900"/>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3237575" y="2528738"/>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3237575" y="3318075"/>
            <a:ext cx="5409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txBox="1"/>
          <p:nvPr/>
        </p:nvSpPr>
        <p:spPr>
          <a:xfrm>
            <a:off x="3860650" y="1393213"/>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C3</a:t>
            </a:r>
            <a:endParaRPr/>
          </a:p>
        </p:txBody>
      </p:sp>
      <p:sp>
        <p:nvSpPr>
          <p:cNvPr id="322" name="Google Shape;322;p24"/>
          <p:cNvSpPr txBox="1"/>
          <p:nvPr/>
        </p:nvSpPr>
        <p:spPr>
          <a:xfrm>
            <a:off x="3899375" y="1876638"/>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2</a:t>
            </a:r>
            <a:endParaRPr/>
          </a:p>
        </p:txBody>
      </p:sp>
      <p:sp>
        <p:nvSpPr>
          <p:cNvPr id="323" name="Google Shape;323;p24"/>
          <p:cNvSpPr txBox="1"/>
          <p:nvPr/>
        </p:nvSpPr>
        <p:spPr>
          <a:xfrm>
            <a:off x="3860650" y="2445738"/>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C1</a:t>
            </a:r>
            <a:endParaRPr/>
          </a:p>
        </p:txBody>
      </p:sp>
      <p:sp>
        <p:nvSpPr>
          <p:cNvPr id="324" name="Google Shape;324;p24"/>
          <p:cNvSpPr txBox="1"/>
          <p:nvPr/>
        </p:nvSpPr>
        <p:spPr>
          <a:xfrm>
            <a:off x="3952600" y="319367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C0</a:t>
            </a:r>
            <a:endParaRPr/>
          </a:p>
        </p:txBody>
      </p:sp>
      <p:sp>
        <p:nvSpPr>
          <p:cNvPr id="325" name="Google Shape;325;p24"/>
          <p:cNvSpPr txBox="1"/>
          <p:nvPr/>
        </p:nvSpPr>
        <p:spPr>
          <a:xfrm>
            <a:off x="283225" y="178250"/>
            <a:ext cx="3451500" cy="477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S0</a:t>
            </a:r>
            <a:r>
              <a:rPr b="1" lang="en" sz="1900"/>
              <a:t>=  (A0 xor B0) xor (Cin)</a:t>
            </a:r>
            <a:endParaRPr b="1" sz="1900"/>
          </a:p>
        </p:txBody>
      </p:sp>
      <p:sp>
        <p:nvSpPr>
          <p:cNvPr id="326" name="Google Shape;326;p24"/>
          <p:cNvSpPr txBox="1"/>
          <p:nvPr/>
        </p:nvSpPr>
        <p:spPr>
          <a:xfrm>
            <a:off x="4027600" y="178250"/>
            <a:ext cx="3691200" cy="477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S1=  (A1 xor B1) xor (C0)</a:t>
            </a:r>
            <a:endParaRPr b="1" sz="1900"/>
          </a:p>
        </p:txBody>
      </p:sp>
      <p:sp>
        <p:nvSpPr>
          <p:cNvPr id="327" name="Google Shape;327;p24"/>
          <p:cNvSpPr/>
          <p:nvPr/>
        </p:nvSpPr>
        <p:spPr>
          <a:xfrm>
            <a:off x="1792525" y="4508725"/>
            <a:ext cx="1827000" cy="221400"/>
          </a:xfrm>
          <a:prstGeom prst="bentUpArrow">
            <a:avLst>
              <a:gd fmla="val 25000" name="adj1"/>
              <a:gd fmla="val 25000" name="adj2"/>
              <a:gd fmla="val 2500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8" name="Google Shape;328;p24"/>
          <p:cNvPicPr preferRelativeResize="0"/>
          <p:nvPr/>
        </p:nvPicPr>
        <p:blipFill>
          <a:blip r:embed="rId3">
            <a:alphaModFix/>
          </a:blip>
          <a:stretch>
            <a:fillRect/>
          </a:stretch>
        </p:blipFill>
        <p:spPr>
          <a:xfrm>
            <a:off x="3860650" y="3941625"/>
            <a:ext cx="1214800" cy="607400"/>
          </a:xfrm>
          <a:prstGeom prst="rect">
            <a:avLst/>
          </a:prstGeom>
          <a:noFill/>
          <a:ln>
            <a:noFill/>
          </a:ln>
        </p:spPr>
      </p:pic>
      <p:sp>
        <p:nvSpPr>
          <p:cNvPr id="329" name="Google Shape;329;p24"/>
          <p:cNvSpPr txBox="1"/>
          <p:nvPr/>
        </p:nvSpPr>
        <p:spPr>
          <a:xfrm>
            <a:off x="3372850" y="39416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P0</a:t>
            </a:r>
            <a:endParaRPr/>
          </a:p>
        </p:txBody>
      </p:sp>
      <p:pic>
        <p:nvPicPr>
          <p:cNvPr id="330" name="Google Shape;330;p24"/>
          <p:cNvPicPr preferRelativeResize="0"/>
          <p:nvPr/>
        </p:nvPicPr>
        <p:blipFill>
          <a:blip r:embed="rId3">
            <a:alphaModFix/>
          </a:blip>
          <a:stretch>
            <a:fillRect/>
          </a:stretch>
        </p:blipFill>
        <p:spPr>
          <a:xfrm>
            <a:off x="4348450" y="3171225"/>
            <a:ext cx="1214800" cy="607400"/>
          </a:xfrm>
          <a:prstGeom prst="rect">
            <a:avLst/>
          </a:prstGeom>
          <a:noFill/>
          <a:ln>
            <a:noFill/>
          </a:ln>
        </p:spPr>
      </p:pic>
      <p:sp>
        <p:nvSpPr>
          <p:cNvPr id="331" name="Google Shape;331;p24"/>
          <p:cNvSpPr txBox="1"/>
          <p:nvPr/>
        </p:nvSpPr>
        <p:spPr>
          <a:xfrm>
            <a:off x="3952600" y="349827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P1</a:t>
            </a:r>
            <a:endParaRPr/>
          </a:p>
        </p:txBody>
      </p:sp>
      <p:pic>
        <p:nvPicPr>
          <p:cNvPr id="332" name="Google Shape;332;p24"/>
          <p:cNvPicPr preferRelativeResize="0"/>
          <p:nvPr/>
        </p:nvPicPr>
        <p:blipFill>
          <a:blip r:embed="rId3">
            <a:alphaModFix/>
          </a:blip>
          <a:stretch>
            <a:fillRect/>
          </a:stretch>
        </p:blipFill>
        <p:spPr>
          <a:xfrm>
            <a:off x="4199275" y="2445750"/>
            <a:ext cx="1214800" cy="607400"/>
          </a:xfrm>
          <a:prstGeom prst="rect">
            <a:avLst/>
          </a:prstGeom>
          <a:noFill/>
          <a:ln>
            <a:noFill/>
          </a:ln>
        </p:spPr>
      </p:pic>
      <p:sp>
        <p:nvSpPr>
          <p:cNvPr id="333" name="Google Shape;333;p24"/>
          <p:cNvSpPr txBox="1"/>
          <p:nvPr/>
        </p:nvSpPr>
        <p:spPr>
          <a:xfrm>
            <a:off x="3860650" y="2706238"/>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P2</a:t>
            </a:r>
            <a:endParaRPr/>
          </a:p>
        </p:txBody>
      </p:sp>
      <p:pic>
        <p:nvPicPr>
          <p:cNvPr id="334" name="Google Shape;334;p24"/>
          <p:cNvPicPr preferRelativeResize="0"/>
          <p:nvPr/>
        </p:nvPicPr>
        <p:blipFill>
          <a:blip r:embed="rId3">
            <a:alphaModFix/>
          </a:blip>
          <a:stretch>
            <a:fillRect/>
          </a:stretch>
        </p:blipFill>
        <p:spPr>
          <a:xfrm>
            <a:off x="4387175" y="1876638"/>
            <a:ext cx="1214800" cy="607400"/>
          </a:xfrm>
          <a:prstGeom prst="rect">
            <a:avLst/>
          </a:prstGeom>
          <a:noFill/>
          <a:ln>
            <a:noFill/>
          </a:ln>
        </p:spPr>
      </p:pic>
      <p:sp>
        <p:nvSpPr>
          <p:cNvPr id="335" name="Google Shape;335;p24"/>
          <p:cNvSpPr txBox="1"/>
          <p:nvPr/>
        </p:nvSpPr>
        <p:spPr>
          <a:xfrm>
            <a:off x="3952600" y="2153400"/>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P3</a:t>
            </a:r>
            <a:endParaRPr/>
          </a:p>
        </p:txBody>
      </p:sp>
      <p:sp>
        <p:nvSpPr>
          <p:cNvPr id="336" name="Google Shape;336;p24"/>
          <p:cNvSpPr/>
          <p:nvPr/>
        </p:nvSpPr>
        <p:spPr>
          <a:xfrm>
            <a:off x="4387175" y="1540075"/>
            <a:ext cx="1742400" cy="1065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txBox="1"/>
          <p:nvPr/>
        </p:nvSpPr>
        <p:spPr>
          <a:xfrm>
            <a:off x="5680450" y="1980238"/>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t>
            </a:r>
            <a:r>
              <a:rPr lang="en"/>
              <a:t>3</a:t>
            </a:r>
            <a:endParaRPr/>
          </a:p>
        </p:txBody>
      </p:sp>
      <p:sp>
        <p:nvSpPr>
          <p:cNvPr id="338" name="Google Shape;338;p24"/>
          <p:cNvSpPr txBox="1"/>
          <p:nvPr/>
        </p:nvSpPr>
        <p:spPr>
          <a:xfrm>
            <a:off x="5420775" y="25757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S2</a:t>
            </a:r>
            <a:endParaRPr/>
          </a:p>
        </p:txBody>
      </p:sp>
      <p:sp>
        <p:nvSpPr>
          <p:cNvPr id="339" name="Google Shape;339;p24"/>
          <p:cNvSpPr txBox="1"/>
          <p:nvPr/>
        </p:nvSpPr>
        <p:spPr>
          <a:xfrm>
            <a:off x="5563250" y="32748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S1</a:t>
            </a:r>
            <a:endParaRPr/>
          </a:p>
        </p:txBody>
      </p:sp>
      <p:sp>
        <p:nvSpPr>
          <p:cNvPr id="340" name="Google Shape;340;p24"/>
          <p:cNvSpPr txBox="1"/>
          <p:nvPr/>
        </p:nvSpPr>
        <p:spPr>
          <a:xfrm>
            <a:off x="5114175" y="4045225"/>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S0</a:t>
            </a:r>
            <a:endParaRPr/>
          </a:p>
        </p:txBody>
      </p:sp>
      <p:sp>
        <p:nvSpPr>
          <p:cNvPr id="341" name="Google Shape;341;p24"/>
          <p:cNvSpPr txBox="1"/>
          <p:nvPr/>
        </p:nvSpPr>
        <p:spPr>
          <a:xfrm>
            <a:off x="6212575" y="1393213"/>
            <a:ext cx="4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C3</a:t>
            </a:r>
            <a:endParaRPr/>
          </a:p>
        </p:txBody>
      </p:sp>
      <p:sp>
        <p:nvSpPr>
          <p:cNvPr id="342" name="Google Shape;342;p24"/>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5"/>
          <p:cNvPicPr preferRelativeResize="0"/>
          <p:nvPr/>
        </p:nvPicPr>
        <p:blipFill rotWithShape="1">
          <a:blip r:embed="rId3">
            <a:alphaModFix/>
          </a:blip>
          <a:srcRect b="2410" l="0" r="0" t="0"/>
          <a:stretch/>
        </p:blipFill>
        <p:spPr>
          <a:xfrm>
            <a:off x="162675" y="785688"/>
            <a:ext cx="8839198" cy="3572124"/>
          </a:xfrm>
          <a:prstGeom prst="rect">
            <a:avLst/>
          </a:prstGeom>
          <a:noFill/>
          <a:ln cap="flat" cmpd="sng" w="38100">
            <a:solidFill>
              <a:schemeClr val="dk2"/>
            </a:solidFill>
            <a:prstDash val="solid"/>
            <a:round/>
            <a:headEnd len="sm" w="sm" type="none"/>
            <a:tailEnd len="sm" w="sm" type="none"/>
          </a:ln>
        </p:spPr>
      </p:pic>
      <p:sp>
        <p:nvSpPr>
          <p:cNvPr id="349" name="Google Shape;349;p25"/>
          <p:cNvSpPr txBox="1"/>
          <p:nvPr>
            <p:ph type="title"/>
          </p:nvPr>
        </p:nvSpPr>
        <p:spPr>
          <a:xfrm>
            <a:off x="198625" y="9335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CA</a:t>
            </a:r>
            <a:r>
              <a:rPr b="1" lang="en">
                <a:solidFill>
                  <a:srgbClr val="0000FF"/>
                </a:solidFill>
              </a:rPr>
              <a:t>RRY</a:t>
            </a:r>
            <a:r>
              <a:rPr b="1" lang="en">
                <a:solidFill>
                  <a:srgbClr val="FF0000"/>
                </a:solidFill>
              </a:rPr>
              <a:t> LO</a:t>
            </a:r>
            <a:r>
              <a:rPr b="1" lang="en">
                <a:solidFill>
                  <a:srgbClr val="0000FF"/>
                </a:solidFill>
              </a:rPr>
              <a:t>OK</a:t>
            </a:r>
            <a:r>
              <a:rPr b="1" lang="en">
                <a:solidFill>
                  <a:srgbClr val="FF0000"/>
                </a:solidFill>
              </a:rPr>
              <a:t> AHE</a:t>
            </a:r>
            <a:r>
              <a:rPr b="1" lang="en">
                <a:solidFill>
                  <a:srgbClr val="0000FF"/>
                </a:solidFill>
              </a:rPr>
              <a:t>AD</a:t>
            </a:r>
            <a:r>
              <a:rPr b="1" lang="en">
                <a:solidFill>
                  <a:srgbClr val="FF0000"/>
                </a:solidFill>
              </a:rPr>
              <a:t> AD</a:t>
            </a:r>
            <a:r>
              <a:rPr b="1" lang="en">
                <a:solidFill>
                  <a:srgbClr val="0000FF"/>
                </a:solidFill>
              </a:rPr>
              <a:t>DER </a:t>
            </a:r>
            <a:r>
              <a:rPr b="1" lang="en">
                <a:solidFill>
                  <a:srgbClr val="FF0000"/>
                </a:solidFill>
              </a:rPr>
              <a:t>US</a:t>
            </a:r>
            <a:r>
              <a:rPr b="1" lang="en">
                <a:solidFill>
                  <a:srgbClr val="0000FF"/>
                </a:solidFill>
              </a:rPr>
              <a:t>ING </a:t>
            </a:r>
            <a:r>
              <a:rPr b="1" lang="en">
                <a:solidFill>
                  <a:srgbClr val="FF0000"/>
                </a:solidFill>
              </a:rPr>
              <a:t>CM</a:t>
            </a:r>
            <a:r>
              <a:rPr b="1" lang="en">
                <a:solidFill>
                  <a:srgbClr val="0000FF"/>
                </a:solidFill>
              </a:rPr>
              <a:t>OS</a:t>
            </a:r>
            <a:endParaRPr b="1">
              <a:solidFill>
                <a:srgbClr val="0000FF"/>
              </a:solidFill>
            </a:endParaRPr>
          </a:p>
        </p:txBody>
      </p:sp>
      <p:sp>
        <p:nvSpPr>
          <p:cNvPr id="350" name="Google Shape;350;p25"/>
          <p:cNvSpPr txBox="1"/>
          <p:nvPr/>
        </p:nvSpPr>
        <p:spPr>
          <a:xfrm>
            <a:off x="2290875" y="4477450"/>
            <a:ext cx="4582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00"/>
                </a:solidFill>
              </a:rPr>
              <a:t>Total Transistors count = 24 (6*4)</a:t>
            </a:r>
            <a:endParaRPr>
              <a:solidFill>
                <a:srgbClr val="FF0000"/>
              </a:solidFill>
            </a:endParaRPr>
          </a:p>
        </p:txBody>
      </p:sp>
      <p:sp>
        <p:nvSpPr>
          <p:cNvPr id="351" name="Google Shape;351;p25"/>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26"/>
          <p:cNvSpPr txBox="1"/>
          <p:nvPr/>
        </p:nvSpPr>
        <p:spPr>
          <a:xfrm>
            <a:off x="0" y="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Gi=</a:t>
            </a:r>
            <a:r>
              <a:rPr b="1" lang="en" sz="1900">
                <a:solidFill>
                  <a:schemeClr val="dk1"/>
                </a:solidFill>
              </a:rPr>
              <a:t>Ai. Bi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7"/>
          <p:cNvPicPr preferRelativeResize="0"/>
          <p:nvPr/>
        </p:nvPicPr>
        <p:blipFill>
          <a:blip r:embed="rId3">
            <a:alphaModFix/>
          </a:blip>
          <a:stretch>
            <a:fillRect/>
          </a:stretch>
        </p:blipFill>
        <p:spPr>
          <a:xfrm>
            <a:off x="916025" y="117300"/>
            <a:ext cx="7625273" cy="4308626"/>
          </a:xfrm>
          <a:prstGeom prst="rect">
            <a:avLst/>
          </a:prstGeom>
          <a:noFill/>
          <a:ln cap="flat" cmpd="sng" w="38100">
            <a:solidFill>
              <a:schemeClr val="dk2"/>
            </a:solidFill>
            <a:prstDash val="solid"/>
            <a:round/>
            <a:headEnd len="sm" w="sm" type="none"/>
            <a:tailEnd len="sm" w="sm" type="none"/>
          </a:ln>
        </p:spPr>
      </p:pic>
      <p:sp>
        <p:nvSpPr>
          <p:cNvPr id="364" name="Google Shape;364;p27"/>
          <p:cNvSpPr txBox="1"/>
          <p:nvPr/>
        </p:nvSpPr>
        <p:spPr>
          <a:xfrm>
            <a:off x="2381300" y="4425925"/>
            <a:ext cx="4582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0000"/>
                </a:solidFill>
              </a:rPr>
              <a:t>Total Transistors count = 56 (14*4)</a:t>
            </a:r>
            <a:endParaRPr>
              <a:solidFill>
                <a:srgbClr val="FF0000"/>
              </a:solidFill>
            </a:endParaRPr>
          </a:p>
        </p:txBody>
      </p:sp>
      <p:sp>
        <p:nvSpPr>
          <p:cNvPr id="365" name="Google Shape;365;p27"/>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Pi=Ai xor Bi</a:t>
            </a:r>
            <a:endParaRPr/>
          </a:p>
        </p:txBody>
      </p:sp>
      <p:sp>
        <p:nvSpPr>
          <p:cNvPr id="372" name="Google Shape;3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9"/>
          <p:cNvPicPr preferRelativeResize="0"/>
          <p:nvPr/>
        </p:nvPicPr>
        <p:blipFill>
          <a:blip r:embed="rId3">
            <a:alphaModFix/>
          </a:blip>
          <a:stretch>
            <a:fillRect/>
          </a:stretch>
        </p:blipFill>
        <p:spPr>
          <a:xfrm>
            <a:off x="564275" y="162450"/>
            <a:ext cx="8117375" cy="4554500"/>
          </a:xfrm>
          <a:prstGeom prst="rect">
            <a:avLst/>
          </a:prstGeom>
          <a:noFill/>
          <a:ln cap="flat" cmpd="sng" w="38100">
            <a:solidFill>
              <a:schemeClr val="dk2"/>
            </a:solidFill>
            <a:prstDash val="solid"/>
            <a:round/>
            <a:headEnd len="sm" w="sm" type="none"/>
            <a:tailEnd len="sm" w="sm" type="none"/>
          </a:ln>
        </p:spPr>
      </p:pic>
      <p:sp>
        <p:nvSpPr>
          <p:cNvPr id="378" name="Google Shape;378;p29"/>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409275" y="39180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HI</a:t>
            </a:r>
            <a:r>
              <a:rPr b="1" lang="en">
                <a:solidFill>
                  <a:srgbClr val="0000FF"/>
                </a:solidFill>
              </a:rPr>
              <a:t>GH</a:t>
            </a:r>
            <a:r>
              <a:rPr b="1" lang="en">
                <a:solidFill>
                  <a:srgbClr val="FF0000"/>
                </a:solidFill>
              </a:rPr>
              <a:t> SP</a:t>
            </a:r>
            <a:r>
              <a:rPr b="1" lang="en">
                <a:solidFill>
                  <a:srgbClr val="0000FF"/>
                </a:solidFill>
              </a:rPr>
              <a:t>EED</a:t>
            </a:r>
            <a:r>
              <a:rPr b="1" lang="en">
                <a:solidFill>
                  <a:srgbClr val="FF0000"/>
                </a:solidFill>
              </a:rPr>
              <a:t> AD</a:t>
            </a:r>
            <a:r>
              <a:rPr b="1" lang="en">
                <a:solidFill>
                  <a:srgbClr val="0000FF"/>
                </a:solidFill>
              </a:rPr>
              <a:t>DER O</a:t>
            </a:r>
            <a:r>
              <a:rPr b="1" lang="en">
                <a:solidFill>
                  <a:srgbClr val="FF0000"/>
                </a:solidFill>
              </a:rPr>
              <a:t>R</a:t>
            </a:r>
            <a:r>
              <a:rPr b="1" lang="en">
                <a:solidFill>
                  <a:srgbClr val="0000FF"/>
                </a:solidFill>
              </a:rPr>
              <a:t> CA</a:t>
            </a:r>
            <a:r>
              <a:rPr b="1" lang="en">
                <a:solidFill>
                  <a:srgbClr val="FF0000"/>
                </a:solidFill>
              </a:rPr>
              <a:t>RRY SK</a:t>
            </a:r>
            <a:r>
              <a:rPr b="1" lang="en">
                <a:solidFill>
                  <a:srgbClr val="0000FF"/>
                </a:solidFill>
              </a:rPr>
              <a:t>IP </a:t>
            </a:r>
            <a:endParaRPr b="1">
              <a:solidFill>
                <a:srgbClr val="0000FF"/>
              </a:solidFill>
            </a:endParaRPr>
          </a:p>
        </p:txBody>
      </p:sp>
      <p:pic>
        <p:nvPicPr>
          <p:cNvPr id="385" name="Google Shape;385;p30"/>
          <p:cNvPicPr preferRelativeResize="0"/>
          <p:nvPr/>
        </p:nvPicPr>
        <p:blipFill>
          <a:blip r:embed="rId3">
            <a:alphaModFix/>
          </a:blip>
          <a:stretch>
            <a:fillRect/>
          </a:stretch>
        </p:blipFill>
        <p:spPr>
          <a:xfrm>
            <a:off x="1456150" y="1001600"/>
            <a:ext cx="6119475" cy="3874200"/>
          </a:xfrm>
          <a:prstGeom prst="rect">
            <a:avLst/>
          </a:prstGeom>
          <a:noFill/>
          <a:ln>
            <a:noFill/>
          </a:ln>
        </p:spPr>
      </p:pic>
      <p:sp>
        <p:nvSpPr>
          <p:cNvPr id="386" name="Google Shape;386;p30"/>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1"/>
          <p:cNvPicPr preferRelativeResize="0"/>
          <p:nvPr/>
        </p:nvPicPr>
        <p:blipFill>
          <a:blip r:embed="rId3">
            <a:alphaModFix/>
          </a:blip>
          <a:stretch>
            <a:fillRect/>
          </a:stretch>
        </p:blipFill>
        <p:spPr>
          <a:xfrm>
            <a:off x="90675" y="1159725"/>
            <a:ext cx="8839201" cy="3622250"/>
          </a:xfrm>
          <a:prstGeom prst="rect">
            <a:avLst/>
          </a:prstGeom>
          <a:noFill/>
          <a:ln>
            <a:noFill/>
          </a:ln>
        </p:spPr>
      </p:pic>
      <p:sp>
        <p:nvSpPr>
          <p:cNvPr id="393" name="Google Shape;393;p31"/>
          <p:cNvSpPr txBox="1"/>
          <p:nvPr>
            <p:ph type="title"/>
          </p:nvPr>
        </p:nvSpPr>
        <p:spPr>
          <a:xfrm>
            <a:off x="409275" y="39180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HI</a:t>
            </a:r>
            <a:r>
              <a:rPr b="1" lang="en">
                <a:solidFill>
                  <a:srgbClr val="0000FF"/>
                </a:solidFill>
              </a:rPr>
              <a:t>GH</a:t>
            </a:r>
            <a:r>
              <a:rPr b="1" lang="en">
                <a:solidFill>
                  <a:srgbClr val="FF0000"/>
                </a:solidFill>
              </a:rPr>
              <a:t> SP</a:t>
            </a:r>
            <a:r>
              <a:rPr b="1" lang="en">
                <a:solidFill>
                  <a:srgbClr val="0000FF"/>
                </a:solidFill>
              </a:rPr>
              <a:t>EED</a:t>
            </a:r>
            <a:r>
              <a:rPr b="1" lang="en">
                <a:solidFill>
                  <a:srgbClr val="FF0000"/>
                </a:solidFill>
              </a:rPr>
              <a:t> US</a:t>
            </a:r>
            <a:r>
              <a:rPr b="1" lang="en">
                <a:solidFill>
                  <a:srgbClr val="0000FF"/>
                </a:solidFill>
              </a:rPr>
              <a:t>ING</a:t>
            </a:r>
            <a:r>
              <a:rPr b="1" lang="en">
                <a:solidFill>
                  <a:srgbClr val="FF0000"/>
                </a:solidFill>
              </a:rPr>
              <a:t> NM</a:t>
            </a:r>
            <a:r>
              <a:rPr b="1" lang="en">
                <a:solidFill>
                  <a:srgbClr val="0000FF"/>
                </a:solidFill>
              </a:rPr>
              <a:t>OS</a:t>
            </a:r>
            <a:endParaRPr b="1">
              <a:solidFill>
                <a:srgbClr val="0000FF"/>
              </a:solidFill>
            </a:endParaRPr>
          </a:p>
        </p:txBody>
      </p:sp>
      <p:sp>
        <p:nvSpPr>
          <p:cNvPr id="394" name="Google Shape;394;p31"/>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A0DAB"/>
                </a:solidFill>
              </a:rPr>
              <a:t>TEAM</a:t>
            </a:r>
            <a:r>
              <a:rPr b="1" lang="en"/>
              <a:t> </a:t>
            </a:r>
            <a:r>
              <a:rPr b="1" lang="en">
                <a:solidFill>
                  <a:srgbClr val="FF0000"/>
                </a:solidFill>
              </a:rPr>
              <a:t>OF</a:t>
            </a:r>
            <a:r>
              <a:rPr b="1" lang="en"/>
              <a:t> </a:t>
            </a:r>
            <a:r>
              <a:rPr b="1" lang="en">
                <a:solidFill>
                  <a:srgbClr val="1A0DAB"/>
                </a:solidFill>
              </a:rPr>
              <a:t>PRESENTERS</a:t>
            </a:r>
            <a:r>
              <a:rPr b="1" lang="en"/>
              <a:t>:</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200">
                <a:solidFill>
                  <a:srgbClr val="000000"/>
                </a:solidFill>
              </a:rPr>
              <a:t>Anirudh Santhosh 20BAC10003</a:t>
            </a:r>
            <a:endParaRPr sz="2200">
              <a:solidFill>
                <a:srgbClr val="000000"/>
              </a:solidFill>
            </a:endParaRPr>
          </a:p>
          <a:p>
            <a:pPr indent="0" lvl="0" marL="457200" rtl="0" algn="l">
              <a:spcBef>
                <a:spcPts val="1200"/>
              </a:spcBef>
              <a:spcAft>
                <a:spcPts val="0"/>
              </a:spcAft>
              <a:buNone/>
            </a:pPr>
            <a:r>
              <a:rPr lang="en" sz="2200">
                <a:solidFill>
                  <a:srgbClr val="000000"/>
                </a:solidFill>
              </a:rPr>
              <a:t>Yashraj Karwa      20BAC10006</a:t>
            </a:r>
            <a:endParaRPr sz="2200">
              <a:solidFill>
                <a:srgbClr val="000000"/>
              </a:solidFill>
            </a:endParaRPr>
          </a:p>
          <a:p>
            <a:pPr indent="0" lvl="0" marL="457200" rtl="0" algn="l">
              <a:spcBef>
                <a:spcPts val="1200"/>
              </a:spcBef>
              <a:spcAft>
                <a:spcPts val="0"/>
              </a:spcAft>
              <a:buNone/>
            </a:pPr>
            <a:r>
              <a:rPr lang="en" sz="2200">
                <a:solidFill>
                  <a:srgbClr val="000000"/>
                </a:solidFill>
              </a:rPr>
              <a:t>Nibedita Rakshit   20BAC10024</a:t>
            </a:r>
            <a:endParaRPr sz="2200">
              <a:solidFill>
                <a:srgbClr val="000000"/>
              </a:solidFill>
            </a:endParaRPr>
          </a:p>
          <a:p>
            <a:pPr indent="0" lvl="0" marL="457200" rtl="0" algn="l">
              <a:spcBef>
                <a:spcPts val="1200"/>
              </a:spcBef>
              <a:spcAft>
                <a:spcPts val="1200"/>
              </a:spcAft>
              <a:buNone/>
            </a:pPr>
            <a:r>
              <a:rPr lang="en" sz="2200">
                <a:solidFill>
                  <a:srgbClr val="000000"/>
                </a:solidFill>
              </a:rPr>
              <a:t>Varun Ram S        20BAC10038</a:t>
            </a:r>
            <a:endParaRPr sz="2200">
              <a:solidFill>
                <a:srgbClr val="000000"/>
              </a:solidFill>
            </a:endParaRPr>
          </a:p>
        </p:txBody>
      </p:sp>
      <p:sp>
        <p:nvSpPr>
          <p:cNvPr id="63" name="Google Shape;63;p14"/>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5106525" y="1017730"/>
            <a:ext cx="3804125" cy="24767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MULTI</a:t>
            </a:r>
            <a:r>
              <a:rPr b="1" lang="en">
                <a:solidFill>
                  <a:srgbClr val="0000FF"/>
                </a:solidFill>
              </a:rPr>
              <a:t>PLIERS</a:t>
            </a:r>
            <a:endParaRPr b="1">
              <a:solidFill>
                <a:srgbClr val="0000FF"/>
              </a:solidFill>
            </a:endParaRPr>
          </a:p>
        </p:txBody>
      </p:sp>
      <p:sp>
        <p:nvSpPr>
          <p:cNvPr id="401" name="Google Shape;401;p32"/>
          <p:cNvSpPr txBox="1"/>
          <p:nvPr>
            <p:ph idx="1" type="body"/>
          </p:nvPr>
        </p:nvSpPr>
        <p:spPr>
          <a:xfrm>
            <a:off x="311700" y="1152475"/>
            <a:ext cx="26538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700"/>
              <a:t>Array Multiplier</a:t>
            </a:r>
            <a:endParaRPr sz="2700"/>
          </a:p>
          <a:p>
            <a:pPr indent="-310038" lvl="0" marL="457200" rtl="0" algn="l">
              <a:spcBef>
                <a:spcPts val="1200"/>
              </a:spcBef>
              <a:spcAft>
                <a:spcPts val="0"/>
              </a:spcAft>
              <a:buSzPct val="100000"/>
              <a:buChar char="●"/>
            </a:pPr>
            <a:r>
              <a:rPr b="1" lang="en" sz="2700"/>
              <a:t>For Unsigned Binary Integers</a:t>
            </a:r>
            <a:endParaRPr b="1" sz="2700"/>
          </a:p>
          <a:p>
            <a:pPr indent="-310038" lvl="0" marL="457200" rtl="0" algn="l">
              <a:spcBef>
                <a:spcPts val="0"/>
              </a:spcBef>
              <a:spcAft>
                <a:spcPts val="0"/>
              </a:spcAft>
              <a:buSzPct val="100000"/>
              <a:buChar char="●"/>
            </a:pPr>
            <a:r>
              <a:rPr b="1" lang="en" sz="2700"/>
              <a:t>4 inputs and 4 outputs per unit</a:t>
            </a:r>
            <a:endParaRPr b="1" sz="2700"/>
          </a:p>
          <a:p>
            <a:pPr indent="-310038" lvl="0" marL="457200" rtl="0" algn="l">
              <a:spcBef>
                <a:spcPts val="0"/>
              </a:spcBef>
              <a:spcAft>
                <a:spcPts val="0"/>
              </a:spcAft>
              <a:buSzPct val="100000"/>
              <a:buChar char="●"/>
            </a:pPr>
            <a:r>
              <a:rPr b="1" lang="en" sz="2700"/>
              <a:t>Partial products, one for each bit in </a:t>
            </a:r>
            <a:r>
              <a:rPr b="1" lang="en" sz="2700"/>
              <a:t>multiplier (each bit needs just one AND gate)</a:t>
            </a:r>
            <a:endParaRPr b="1" sz="27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02" name="Google Shape;402;p32"/>
          <p:cNvPicPr preferRelativeResize="0"/>
          <p:nvPr/>
        </p:nvPicPr>
        <p:blipFill rotWithShape="1">
          <a:blip r:embed="rId3">
            <a:alphaModFix/>
          </a:blip>
          <a:srcRect b="0" l="0" r="0" t="1854"/>
          <a:stretch/>
        </p:blipFill>
        <p:spPr>
          <a:xfrm>
            <a:off x="2896200" y="1034725"/>
            <a:ext cx="6203824" cy="3651900"/>
          </a:xfrm>
          <a:prstGeom prst="rect">
            <a:avLst/>
          </a:prstGeom>
          <a:noFill/>
          <a:ln>
            <a:noFill/>
          </a:ln>
        </p:spPr>
      </p:pic>
      <p:sp>
        <p:nvSpPr>
          <p:cNvPr id="403" name="Google Shape;403;p32"/>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1268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DESIGN STAGES OF</a:t>
            </a:r>
            <a:r>
              <a:rPr lang="en"/>
              <a:t> </a:t>
            </a:r>
            <a:r>
              <a:rPr b="1" lang="en">
                <a:solidFill>
                  <a:srgbClr val="FF0000"/>
                </a:solidFill>
              </a:rPr>
              <a:t>ARRAY MULTIPLIER</a:t>
            </a:r>
            <a:endParaRPr b="1">
              <a:solidFill>
                <a:srgbClr val="FF0000"/>
              </a:solidFill>
            </a:endParaRPr>
          </a:p>
        </p:txBody>
      </p:sp>
      <p:sp>
        <p:nvSpPr>
          <p:cNvPr id="410" name="Google Shape;410;p33"/>
          <p:cNvSpPr txBox="1"/>
          <p:nvPr>
            <p:ph idx="1" type="body"/>
          </p:nvPr>
        </p:nvSpPr>
        <p:spPr>
          <a:xfrm>
            <a:off x="311700" y="1132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411" name="Google Shape;411;p33"/>
          <p:cNvSpPr/>
          <p:nvPr/>
        </p:nvSpPr>
        <p:spPr>
          <a:xfrm>
            <a:off x="72275" y="1303550"/>
            <a:ext cx="1677600" cy="802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ARRAY MULTIPLIER</a:t>
            </a:r>
            <a:endParaRPr b="1" sz="1700"/>
          </a:p>
        </p:txBody>
      </p:sp>
      <p:sp>
        <p:nvSpPr>
          <p:cNvPr id="412" name="Google Shape;412;p33"/>
          <p:cNvSpPr/>
          <p:nvPr/>
        </p:nvSpPr>
        <p:spPr>
          <a:xfrm>
            <a:off x="1699700" y="2144700"/>
            <a:ext cx="1758000" cy="854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HALF ADDERS &amp; FULL ADDERS</a:t>
            </a:r>
            <a:endParaRPr b="1" sz="1700"/>
          </a:p>
        </p:txBody>
      </p:sp>
      <p:sp>
        <p:nvSpPr>
          <p:cNvPr id="413" name="Google Shape;413;p33"/>
          <p:cNvSpPr/>
          <p:nvPr/>
        </p:nvSpPr>
        <p:spPr>
          <a:xfrm>
            <a:off x="3483950" y="2998800"/>
            <a:ext cx="1806300" cy="854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XOR &amp; </a:t>
            </a:r>
            <a:endParaRPr b="1" sz="1700"/>
          </a:p>
          <a:p>
            <a:pPr indent="0" lvl="0" marL="0" rtl="0" algn="ctr">
              <a:spcBef>
                <a:spcPts val="0"/>
              </a:spcBef>
              <a:spcAft>
                <a:spcPts val="0"/>
              </a:spcAft>
              <a:buNone/>
            </a:pPr>
            <a:r>
              <a:rPr b="1" lang="en" sz="1700"/>
              <a:t>AND GATES</a:t>
            </a:r>
            <a:endParaRPr b="1" sz="1700"/>
          </a:p>
        </p:txBody>
      </p:sp>
      <p:sp>
        <p:nvSpPr>
          <p:cNvPr id="414" name="Google Shape;414;p33"/>
          <p:cNvSpPr/>
          <p:nvPr/>
        </p:nvSpPr>
        <p:spPr>
          <a:xfrm>
            <a:off x="5362550" y="3886600"/>
            <a:ext cx="1864500" cy="8877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CMOS LOGIC</a:t>
            </a:r>
            <a:endParaRPr b="1" sz="2000"/>
          </a:p>
        </p:txBody>
      </p:sp>
      <p:pic>
        <p:nvPicPr>
          <p:cNvPr id="415" name="Google Shape;415;p33"/>
          <p:cNvPicPr preferRelativeResize="0"/>
          <p:nvPr/>
        </p:nvPicPr>
        <p:blipFill>
          <a:blip r:embed="rId3">
            <a:alphaModFix/>
          </a:blip>
          <a:stretch>
            <a:fillRect/>
          </a:stretch>
        </p:blipFill>
        <p:spPr>
          <a:xfrm>
            <a:off x="5391650" y="2571750"/>
            <a:ext cx="1496954" cy="1281150"/>
          </a:xfrm>
          <a:prstGeom prst="rect">
            <a:avLst/>
          </a:prstGeom>
          <a:noFill/>
          <a:ln>
            <a:noFill/>
          </a:ln>
        </p:spPr>
      </p:pic>
      <p:pic>
        <p:nvPicPr>
          <p:cNvPr id="416" name="Google Shape;416;p33"/>
          <p:cNvPicPr preferRelativeResize="0"/>
          <p:nvPr/>
        </p:nvPicPr>
        <p:blipFill rotWithShape="1">
          <a:blip r:embed="rId4">
            <a:alphaModFix/>
          </a:blip>
          <a:srcRect b="0" l="0" r="2619" t="0"/>
          <a:stretch/>
        </p:blipFill>
        <p:spPr>
          <a:xfrm>
            <a:off x="1751075" y="1132363"/>
            <a:ext cx="1864450" cy="959400"/>
          </a:xfrm>
          <a:prstGeom prst="rect">
            <a:avLst/>
          </a:prstGeom>
          <a:noFill/>
          <a:ln>
            <a:noFill/>
          </a:ln>
        </p:spPr>
      </p:pic>
      <p:pic>
        <p:nvPicPr>
          <p:cNvPr id="417" name="Google Shape;417;p33"/>
          <p:cNvPicPr preferRelativeResize="0"/>
          <p:nvPr/>
        </p:nvPicPr>
        <p:blipFill>
          <a:blip r:embed="rId5">
            <a:alphaModFix/>
          </a:blip>
          <a:stretch>
            <a:fillRect/>
          </a:stretch>
        </p:blipFill>
        <p:spPr>
          <a:xfrm>
            <a:off x="126800" y="501350"/>
            <a:ext cx="1624264" cy="802200"/>
          </a:xfrm>
          <a:prstGeom prst="rect">
            <a:avLst/>
          </a:prstGeom>
          <a:noFill/>
          <a:ln>
            <a:noFill/>
          </a:ln>
        </p:spPr>
      </p:pic>
      <p:pic>
        <p:nvPicPr>
          <p:cNvPr id="418" name="Google Shape;418;p33"/>
          <p:cNvPicPr preferRelativeResize="0"/>
          <p:nvPr/>
        </p:nvPicPr>
        <p:blipFill>
          <a:blip r:embed="rId6">
            <a:alphaModFix/>
          </a:blip>
          <a:stretch>
            <a:fillRect/>
          </a:stretch>
        </p:blipFill>
        <p:spPr>
          <a:xfrm>
            <a:off x="3483950" y="2365303"/>
            <a:ext cx="1757998" cy="633497"/>
          </a:xfrm>
          <a:prstGeom prst="rect">
            <a:avLst/>
          </a:prstGeom>
          <a:noFill/>
          <a:ln>
            <a:noFill/>
          </a:ln>
        </p:spPr>
      </p:pic>
      <p:sp>
        <p:nvSpPr>
          <p:cNvPr id="419" name="Google Shape;419;p33"/>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MXN</a:t>
            </a:r>
            <a:r>
              <a:rPr b="1" lang="en"/>
              <a:t> </a:t>
            </a:r>
            <a:r>
              <a:rPr b="1" lang="en">
                <a:solidFill>
                  <a:srgbClr val="FF0000"/>
                </a:solidFill>
              </a:rPr>
              <a:t>MULTIPLIER</a:t>
            </a:r>
            <a:endParaRPr b="1">
              <a:solidFill>
                <a:srgbClr val="FF0000"/>
              </a:solidFill>
            </a:endParaRPr>
          </a:p>
        </p:txBody>
      </p:sp>
      <p:sp>
        <p:nvSpPr>
          <p:cNvPr id="426" name="Google Shape;42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427" name="Google Shape;427;p34"/>
          <p:cNvPicPr preferRelativeResize="0"/>
          <p:nvPr/>
        </p:nvPicPr>
        <p:blipFill>
          <a:blip r:embed="rId3">
            <a:alphaModFix/>
          </a:blip>
          <a:stretch>
            <a:fillRect/>
          </a:stretch>
        </p:blipFill>
        <p:spPr>
          <a:xfrm>
            <a:off x="2547875" y="1279177"/>
            <a:ext cx="6284425" cy="3416399"/>
          </a:xfrm>
          <a:prstGeom prst="rect">
            <a:avLst/>
          </a:prstGeom>
          <a:noFill/>
          <a:ln>
            <a:noFill/>
          </a:ln>
        </p:spPr>
      </p:pic>
      <p:sp>
        <p:nvSpPr>
          <p:cNvPr id="428" name="Google Shape;428;p34"/>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RECENT RESEARCH: </a:t>
            </a:r>
            <a:r>
              <a:rPr b="1" lang="en">
                <a:solidFill>
                  <a:srgbClr val="FF0000"/>
                </a:solidFill>
              </a:rPr>
              <a:t>VEDIC</a:t>
            </a:r>
            <a:r>
              <a:rPr b="1" lang="en">
                <a:solidFill>
                  <a:srgbClr val="0000FF"/>
                </a:solidFill>
              </a:rPr>
              <a:t> MULTIPLIER</a:t>
            </a:r>
            <a:endParaRPr b="1">
              <a:solidFill>
                <a:srgbClr val="0000FF"/>
              </a:solidFill>
            </a:endParaRPr>
          </a:p>
        </p:txBody>
      </p:sp>
      <p:sp>
        <p:nvSpPr>
          <p:cNvPr id="435" name="Google Shape;43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a:t>
            </a:r>
            <a:r>
              <a:rPr lang="en"/>
              <a:t>diagrammatic</a:t>
            </a:r>
            <a:r>
              <a:rPr lang="en"/>
              <a:t> representation:</a:t>
            </a:r>
            <a:endParaRPr/>
          </a:p>
        </p:txBody>
      </p:sp>
      <p:pic>
        <p:nvPicPr>
          <p:cNvPr id="436" name="Google Shape;436;p35"/>
          <p:cNvPicPr preferRelativeResize="0"/>
          <p:nvPr/>
        </p:nvPicPr>
        <p:blipFill>
          <a:blip r:embed="rId3">
            <a:alphaModFix/>
          </a:blip>
          <a:stretch>
            <a:fillRect/>
          </a:stretch>
        </p:blipFill>
        <p:spPr>
          <a:xfrm>
            <a:off x="204788" y="1947863"/>
            <a:ext cx="8734425" cy="1247775"/>
          </a:xfrm>
          <a:prstGeom prst="rect">
            <a:avLst/>
          </a:prstGeom>
          <a:noFill/>
          <a:ln>
            <a:noFill/>
          </a:ln>
        </p:spPr>
      </p:pic>
      <p:pic>
        <p:nvPicPr>
          <p:cNvPr id="437" name="Google Shape;437;p35"/>
          <p:cNvPicPr preferRelativeResize="0"/>
          <p:nvPr/>
        </p:nvPicPr>
        <p:blipFill>
          <a:blip r:embed="rId4">
            <a:alphaModFix/>
          </a:blip>
          <a:stretch>
            <a:fillRect/>
          </a:stretch>
        </p:blipFill>
        <p:spPr>
          <a:xfrm>
            <a:off x="660588" y="3354813"/>
            <a:ext cx="7705725" cy="1571625"/>
          </a:xfrm>
          <a:prstGeom prst="rect">
            <a:avLst/>
          </a:prstGeom>
          <a:noFill/>
          <a:ln>
            <a:noFill/>
          </a:ln>
        </p:spPr>
      </p:pic>
      <p:pic>
        <p:nvPicPr>
          <p:cNvPr id="438" name="Google Shape;438;p35"/>
          <p:cNvPicPr preferRelativeResize="0"/>
          <p:nvPr/>
        </p:nvPicPr>
        <p:blipFill>
          <a:blip r:embed="rId5">
            <a:alphaModFix/>
          </a:blip>
          <a:stretch>
            <a:fillRect/>
          </a:stretch>
        </p:blipFill>
        <p:spPr>
          <a:xfrm>
            <a:off x="2509825" y="4406125"/>
            <a:ext cx="1460325" cy="696300"/>
          </a:xfrm>
          <a:prstGeom prst="rect">
            <a:avLst/>
          </a:prstGeom>
          <a:noFill/>
          <a:ln>
            <a:noFill/>
          </a:ln>
        </p:spPr>
      </p:pic>
      <p:sp>
        <p:nvSpPr>
          <p:cNvPr id="439" name="Google Shape;439;p35"/>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0000FF"/>
                </a:solidFill>
              </a:rPr>
              <a:t>VEDIC MULTIPLIER FOR </a:t>
            </a:r>
            <a:r>
              <a:rPr b="1" lang="en">
                <a:solidFill>
                  <a:srgbClr val="FF0000"/>
                </a:solidFill>
              </a:rPr>
              <a:t>2 BIT DATA WIDTH</a:t>
            </a:r>
            <a:endParaRPr b="1">
              <a:solidFill>
                <a:srgbClr val="0000FF"/>
              </a:solidFill>
            </a:endParaRPr>
          </a:p>
          <a:p>
            <a:pPr indent="0" lvl="0" marL="0" rtl="0" algn="l">
              <a:spcBef>
                <a:spcPts val="0"/>
              </a:spcBef>
              <a:spcAft>
                <a:spcPts val="0"/>
              </a:spcAft>
              <a:buNone/>
            </a:pPr>
            <a:r>
              <a:t/>
            </a:r>
            <a:endParaRPr/>
          </a:p>
        </p:txBody>
      </p:sp>
      <p:sp>
        <p:nvSpPr>
          <p:cNvPr id="446" name="Google Shape;44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447" name="Google Shape;4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8" name="Google Shape;448;p36"/>
          <p:cNvPicPr preferRelativeResize="0"/>
          <p:nvPr/>
        </p:nvPicPr>
        <p:blipFill>
          <a:blip r:embed="rId3">
            <a:alphaModFix/>
          </a:blip>
          <a:stretch>
            <a:fillRect/>
          </a:stretch>
        </p:blipFill>
        <p:spPr>
          <a:xfrm>
            <a:off x="608638" y="936625"/>
            <a:ext cx="7705725" cy="3848100"/>
          </a:xfrm>
          <a:prstGeom prst="rect">
            <a:avLst/>
          </a:prstGeom>
          <a:noFill/>
          <a:ln>
            <a:noFill/>
          </a:ln>
        </p:spPr>
      </p:pic>
      <p:sp>
        <p:nvSpPr>
          <p:cNvPr id="449" name="Google Shape;449;p36"/>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type="title"/>
          </p:nvPr>
        </p:nvSpPr>
        <p:spPr>
          <a:xfrm>
            <a:off x="311700" y="27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4 BIT </a:t>
            </a:r>
            <a:r>
              <a:rPr b="1" lang="en">
                <a:solidFill>
                  <a:srgbClr val="0000FF"/>
                </a:solidFill>
              </a:rPr>
              <a:t>VEDIC MULTIPLIER</a:t>
            </a:r>
            <a:endParaRPr b="1">
              <a:solidFill>
                <a:srgbClr val="0000FF"/>
              </a:solidFill>
            </a:endParaRPr>
          </a:p>
        </p:txBody>
      </p:sp>
      <p:sp>
        <p:nvSpPr>
          <p:cNvPr id="455" name="Google Shape;45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456" name="Google Shape;45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7" name="Google Shape;457;p37"/>
          <p:cNvPicPr preferRelativeResize="0"/>
          <p:nvPr/>
        </p:nvPicPr>
        <p:blipFill>
          <a:blip r:embed="rId3">
            <a:alphaModFix/>
          </a:blip>
          <a:stretch>
            <a:fillRect/>
          </a:stretch>
        </p:blipFill>
        <p:spPr>
          <a:xfrm>
            <a:off x="1105978" y="892213"/>
            <a:ext cx="4833186" cy="3991025"/>
          </a:xfrm>
          <a:prstGeom prst="rect">
            <a:avLst/>
          </a:prstGeom>
          <a:noFill/>
          <a:ln>
            <a:noFill/>
          </a:ln>
        </p:spPr>
      </p:pic>
      <p:sp>
        <p:nvSpPr>
          <p:cNvPr id="458" name="Google Shape;458;p37"/>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VEDIC</a:t>
            </a:r>
            <a:r>
              <a:rPr b="1" lang="en">
                <a:solidFill>
                  <a:srgbClr val="0000FF"/>
                </a:solidFill>
              </a:rPr>
              <a:t> MULTIPLIER PROPOSED </a:t>
            </a:r>
            <a:r>
              <a:rPr b="1" lang="en">
                <a:solidFill>
                  <a:srgbClr val="FF0000"/>
                </a:solidFill>
              </a:rPr>
              <a:t>ALGORITHM</a:t>
            </a:r>
            <a:endParaRPr b="1">
              <a:solidFill>
                <a:srgbClr val="FF0000"/>
              </a:solidFill>
            </a:endParaRPr>
          </a:p>
        </p:txBody>
      </p:sp>
      <p:sp>
        <p:nvSpPr>
          <p:cNvPr id="464" name="Google Shape;464;p38"/>
          <p:cNvSpPr txBox="1"/>
          <p:nvPr>
            <p:ph idx="1" type="body"/>
          </p:nvPr>
        </p:nvSpPr>
        <p:spPr>
          <a:xfrm>
            <a:off x="5396650" y="1232850"/>
            <a:ext cx="3495900" cy="3416400"/>
          </a:xfrm>
          <a:prstGeom prst="rect">
            <a:avLst/>
          </a:prstGeom>
        </p:spPr>
        <p:txBody>
          <a:bodyPr anchorCtr="0" anchor="t" bIns="91425" lIns="91425" spcFirstLastPara="1" rIns="91425" wrap="square" tIns="91425">
            <a:normAutofit fontScale="40000" lnSpcReduction="20000"/>
          </a:bodyPr>
          <a:lstStyle/>
          <a:p>
            <a:pPr indent="-317500" lvl="0" marL="457200" rtl="0" algn="l">
              <a:lnSpc>
                <a:spcPct val="145606"/>
              </a:lnSpc>
              <a:spcBef>
                <a:spcPts val="0"/>
              </a:spcBef>
              <a:spcAft>
                <a:spcPts val="0"/>
              </a:spcAft>
              <a:buClr>
                <a:schemeClr val="dk1"/>
              </a:buClr>
              <a:buSzPct val="100000"/>
              <a:buChar char="●"/>
            </a:pPr>
            <a:r>
              <a:rPr lang="en" sz="3500">
                <a:solidFill>
                  <a:schemeClr val="dk1"/>
                </a:solidFill>
                <a:highlight>
                  <a:srgbClr val="FFFFFF"/>
                </a:highlight>
              </a:rPr>
              <a:t>Ripple Carry Adder is one of the digital adder [5, 6] used in many logic circuits. In this adder circuit the carry and sum bits are  produced alongside,  in  which  the carry-out  of each  full adder is the carry in  of the  following  next most significant full adder. </a:t>
            </a:r>
            <a:endParaRPr sz="3500">
              <a:solidFill>
                <a:schemeClr val="dk1"/>
              </a:solidFill>
              <a:highlight>
                <a:srgbClr val="FFFFFF"/>
              </a:highlight>
            </a:endParaRPr>
          </a:p>
          <a:p>
            <a:pPr indent="-317500" lvl="0" marL="457200" rtl="0" algn="l">
              <a:lnSpc>
                <a:spcPct val="145606"/>
              </a:lnSpc>
              <a:spcBef>
                <a:spcPts val="0"/>
              </a:spcBef>
              <a:spcAft>
                <a:spcPts val="0"/>
              </a:spcAft>
              <a:buClr>
                <a:schemeClr val="dk1"/>
              </a:buClr>
              <a:buSzPct val="100000"/>
              <a:buChar char="●"/>
            </a:pPr>
            <a:r>
              <a:rPr lang="en" sz="3500">
                <a:solidFill>
                  <a:schemeClr val="dk1"/>
                </a:solidFill>
                <a:highlight>
                  <a:srgbClr val="FFFFFF"/>
                </a:highlight>
              </a:rPr>
              <a:t>It is called a ripple carry adder because each carry bit gets rippled into the next stage</a:t>
            </a:r>
            <a:endParaRPr sz="3500">
              <a:solidFill>
                <a:schemeClr val="dk1"/>
              </a:solidFill>
              <a:highlight>
                <a:srgbClr val="FFFFFF"/>
              </a:highlight>
            </a:endParaRPr>
          </a:p>
          <a:p>
            <a:pPr indent="0" lvl="0" marL="0" rtl="0" algn="l">
              <a:spcBef>
                <a:spcPts val="0"/>
              </a:spcBef>
              <a:spcAft>
                <a:spcPts val="1200"/>
              </a:spcAft>
              <a:buNone/>
            </a:pPr>
            <a:r>
              <a:t/>
            </a:r>
            <a:endParaRPr/>
          </a:p>
        </p:txBody>
      </p:sp>
      <p:pic>
        <p:nvPicPr>
          <p:cNvPr id="465" name="Google Shape;465;p38"/>
          <p:cNvPicPr preferRelativeResize="0"/>
          <p:nvPr/>
        </p:nvPicPr>
        <p:blipFill>
          <a:blip r:embed="rId3">
            <a:alphaModFix/>
          </a:blip>
          <a:stretch>
            <a:fillRect/>
          </a:stretch>
        </p:blipFill>
        <p:spPr>
          <a:xfrm>
            <a:off x="152400" y="1170125"/>
            <a:ext cx="5435124" cy="3093999"/>
          </a:xfrm>
          <a:prstGeom prst="rect">
            <a:avLst/>
          </a:prstGeom>
          <a:noFill/>
          <a:ln>
            <a:noFill/>
          </a:ln>
        </p:spPr>
      </p:pic>
      <p:sp>
        <p:nvSpPr>
          <p:cNvPr id="466" name="Google Shape;466;p38"/>
          <p:cNvSpPr txBox="1"/>
          <p:nvPr/>
        </p:nvSpPr>
        <p:spPr>
          <a:xfrm>
            <a:off x="383750" y="4416525"/>
            <a:ext cx="7665000" cy="82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Citation: </a:t>
            </a:r>
            <a:r>
              <a:rPr lang="en" sz="1200">
                <a:solidFill>
                  <a:srgbClr val="1A0DAB"/>
                </a:solidFill>
                <a:highlight>
                  <a:srgbClr val="FFFFFF"/>
                </a:highlight>
                <a:uFill>
                  <a:noFill/>
                </a:uFill>
                <a:hlinkClick r:id="rId4">
                  <a:extLst>
                    <a:ext uri="{A12FA001-AC4F-418D-AE19-62706E023703}">
                      <ahyp:hlinkClr val="tx"/>
                    </a:ext>
                  </a:extLst>
                </a:hlinkClick>
              </a:rPr>
              <a:t>Design, implementation &amp; performance of vedic multiplier for different bit lengths</a:t>
            </a:r>
            <a:endParaRPr sz="1200">
              <a:solidFill>
                <a:srgbClr val="1A0DA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rPr>
              <a:t>V Sharma, A Kumar - International Journal of Innovative Research in …, 2017</a:t>
            </a:r>
            <a:endParaRPr sz="1200">
              <a:solidFill>
                <a:srgbClr val="222222"/>
              </a:solidFill>
              <a:highlight>
                <a:srgbClr val="FFFFFF"/>
              </a:highlight>
            </a:endParaRPr>
          </a:p>
          <a:p>
            <a:pPr indent="0" lvl="0" marL="0" rtl="0" algn="l">
              <a:spcBef>
                <a:spcPts val="0"/>
              </a:spcBef>
              <a:spcAft>
                <a:spcPts val="0"/>
              </a:spcAft>
              <a:buNone/>
            </a:pPr>
            <a:r>
              <a:t/>
            </a:r>
            <a:endParaRPr/>
          </a:p>
        </p:txBody>
      </p:sp>
      <p:sp>
        <p:nvSpPr>
          <p:cNvPr id="467" name="Google Shape;467;p38"/>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FF"/>
                </a:solidFill>
              </a:rPr>
              <a:t>DIV</a:t>
            </a:r>
            <a:r>
              <a:rPr b="1" lang="en">
                <a:solidFill>
                  <a:srgbClr val="FF0000"/>
                </a:solidFill>
              </a:rPr>
              <a:t>IDERS</a:t>
            </a:r>
            <a:endParaRPr b="1">
              <a:solidFill>
                <a:srgbClr val="FF0000"/>
              </a:solidFill>
            </a:endParaRPr>
          </a:p>
        </p:txBody>
      </p:sp>
      <p:sp>
        <p:nvSpPr>
          <p:cNvPr id="474" name="Google Shape;474;p39"/>
          <p:cNvSpPr txBox="1"/>
          <p:nvPr>
            <p:ph idx="1" type="body"/>
          </p:nvPr>
        </p:nvSpPr>
        <p:spPr>
          <a:xfrm>
            <a:off x="311700" y="1152475"/>
            <a:ext cx="5255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Dividers are important building blocks in VLSI circuits, used to divide an input signal frequency by a specific factor.</a:t>
            </a:r>
            <a:endParaRPr/>
          </a:p>
          <a:p>
            <a:pPr indent="0" lvl="0" marL="0" rtl="0" algn="l">
              <a:spcBef>
                <a:spcPts val="1200"/>
              </a:spcBef>
              <a:spcAft>
                <a:spcPts val="0"/>
              </a:spcAft>
              <a:buNone/>
            </a:pPr>
            <a:r>
              <a:rPr lang="en"/>
              <a:t>In general, the architecture of dividers in VLSI depends on the specific requirements of the application, such as</a:t>
            </a:r>
            <a:r>
              <a:rPr lang="en">
                <a:solidFill>
                  <a:srgbClr val="1A0DAB"/>
                </a:solidFill>
              </a:rPr>
              <a:t> frequency division ratio, power consumption, and speed</a:t>
            </a:r>
            <a:r>
              <a:rPr lang="en"/>
              <a:t>. The choice of architecture will also depend on the available technology and the design constraints of the system.</a:t>
            </a:r>
            <a:endParaRPr/>
          </a:p>
          <a:p>
            <a:pPr indent="0" lvl="0" marL="0" rtl="0" algn="l">
              <a:spcBef>
                <a:spcPts val="1200"/>
              </a:spcBef>
              <a:spcAft>
                <a:spcPts val="1200"/>
              </a:spcAft>
              <a:buNone/>
            </a:pPr>
            <a:r>
              <a:t/>
            </a:r>
            <a:endParaRPr/>
          </a:p>
        </p:txBody>
      </p:sp>
      <p:pic>
        <p:nvPicPr>
          <p:cNvPr id="475" name="Google Shape;475;p39"/>
          <p:cNvPicPr preferRelativeResize="0"/>
          <p:nvPr/>
        </p:nvPicPr>
        <p:blipFill>
          <a:blip r:embed="rId3">
            <a:alphaModFix/>
          </a:blip>
          <a:stretch>
            <a:fillRect/>
          </a:stretch>
        </p:blipFill>
        <p:spPr>
          <a:xfrm>
            <a:off x="5767301" y="553538"/>
            <a:ext cx="2673575" cy="4036425"/>
          </a:xfrm>
          <a:prstGeom prst="rect">
            <a:avLst/>
          </a:prstGeom>
          <a:noFill/>
          <a:ln>
            <a:noFill/>
          </a:ln>
        </p:spPr>
      </p:pic>
      <p:sp>
        <p:nvSpPr>
          <p:cNvPr id="476" name="Google Shape;476;p39"/>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0"/>
          <p:cNvSpPr txBox="1"/>
          <p:nvPr>
            <p:ph type="title"/>
          </p:nvPr>
        </p:nvSpPr>
        <p:spPr>
          <a:xfrm>
            <a:off x="236725" y="24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BA</a:t>
            </a:r>
            <a:r>
              <a:rPr b="1" lang="en">
                <a:solidFill>
                  <a:srgbClr val="0000FF"/>
                </a:solidFill>
              </a:rPr>
              <a:t>RREL</a:t>
            </a:r>
            <a:r>
              <a:rPr b="1" lang="en"/>
              <a:t> </a:t>
            </a:r>
            <a:r>
              <a:rPr b="1" lang="en">
                <a:solidFill>
                  <a:srgbClr val="FF0000"/>
                </a:solidFill>
              </a:rPr>
              <a:t>SHI</a:t>
            </a:r>
            <a:r>
              <a:rPr b="1" lang="en">
                <a:solidFill>
                  <a:srgbClr val="0000FF"/>
                </a:solidFill>
              </a:rPr>
              <a:t>FTER</a:t>
            </a:r>
            <a:endParaRPr b="1">
              <a:solidFill>
                <a:srgbClr val="0000FF"/>
              </a:solidFill>
            </a:endParaRPr>
          </a:p>
        </p:txBody>
      </p:sp>
      <p:sp>
        <p:nvSpPr>
          <p:cNvPr id="483" name="Google Shape;483;p40"/>
          <p:cNvSpPr txBox="1"/>
          <p:nvPr>
            <p:ph idx="1" type="body"/>
          </p:nvPr>
        </p:nvSpPr>
        <p:spPr>
          <a:xfrm>
            <a:off x="320550" y="1001700"/>
            <a:ext cx="4791300" cy="384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Description:</a:t>
            </a:r>
            <a:endParaRPr>
              <a:solidFill>
                <a:schemeClr val="dk1"/>
              </a:solidFill>
            </a:endParaRPr>
          </a:p>
          <a:p>
            <a:pPr indent="0" lvl="0" marL="0" rtl="0" algn="l">
              <a:spcBef>
                <a:spcPts val="0"/>
              </a:spcBef>
              <a:spcAft>
                <a:spcPts val="0"/>
              </a:spcAft>
              <a:buNone/>
            </a:pPr>
            <a:r>
              <a:rPr lang="en" sz="1500">
                <a:solidFill>
                  <a:schemeClr val="dk1"/>
                </a:solidFill>
              </a:rPr>
              <a:t>A barrel shifter is a </a:t>
            </a:r>
            <a:r>
              <a:rPr b="1" lang="en" sz="1500">
                <a:solidFill>
                  <a:schemeClr val="dk1"/>
                </a:solidFill>
              </a:rPr>
              <a:t>digital circuit</a:t>
            </a:r>
            <a:r>
              <a:rPr lang="en" sz="1500">
                <a:solidFill>
                  <a:schemeClr val="dk1"/>
                </a:solidFill>
              </a:rPr>
              <a:t> that can </a:t>
            </a:r>
            <a:r>
              <a:rPr b="1" lang="en" sz="1500">
                <a:solidFill>
                  <a:schemeClr val="dk1"/>
                </a:solidFill>
              </a:rPr>
              <a:t>shift binary data</a:t>
            </a:r>
            <a:r>
              <a:rPr lang="en" sz="1500">
                <a:solidFill>
                  <a:schemeClr val="dk1"/>
                </a:solidFill>
              </a:rPr>
              <a:t> by a specified number of positions to the left or right.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a:solidFill>
                  <a:schemeClr val="dk1"/>
                </a:solidFill>
              </a:rPr>
              <a:t>Architecture:</a:t>
            </a:r>
            <a:endParaRPr sz="1500">
              <a:solidFill>
                <a:schemeClr val="dk1"/>
              </a:solidFill>
            </a:endParaRPr>
          </a:p>
          <a:p>
            <a:pPr indent="-330200" lvl="0" marL="457200" rtl="0" algn="l">
              <a:spcBef>
                <a:spcPts val="1000"/>
              </a:spcBef>
              <a:spcAft>
                <a:spcPts val="0"/>
              </a:spcAft>
              <a:buClr>
                <a:schemeClr val="dk1"/>
              </a:buClr>
              <a:buSzPts val="1600"/>
              <a:buAutoNum type="arabicPeriod"/>
            </a:pPr>
            <a:r>
              <a:rPr lang="en" sz="1600">
                <a:solidFill>
                  <a:schemeClr val="dk1"/>
                </a:solidFill>
              </a:rPr>
              <a:t>Crossbar</a:t>
            </a:r>
            <a:endParaRPr sz="1600">
              <a:solidFill>
                <a:schemeClr val="dk1"/>
              </a:solidFill>
            </a:endParaRPr>
          </a:p>
          <a:p>
            <a:pPr indent="-330200" lvl="0" marL="457200" rtl="0" algn="l">
              <a:spcBef>
                <a:spcPts val="1000"/>
              </a:spcBef>
              <a:spcAft>
                <a:spcPts val="0"/>
              </a:spcAft>
              <a:buClr>
                <a:schemeClr val="dk1"/>
              </a:buClr>
              <a:buSzPts val="1600"/>
              <a:buAutoNum type="arabicPeriod"/>
            </a:pPr>
            <a:r>
              <a:rPr lang="en" sz="1600">
                <a:solidFill>
                  <a:schemeClr val="dk1"/>
                </a:solidFill>
              </a:rPr>
              <a:t>Multiplexer (Mux)</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500">
                <a:solidFill>
                  <a:schemeClr val="dk1"/>
                </a:solidFill>
              </a:rPr>
              <a:t>Barrel shifters are essential building blocks in digital circuits</a:t>
            </a:r>
            <a:endParaRPr sz="1500">
              <a:solidFill>
                <a:schemeClr val="dk1"/>
              </a:solidFill>
            </a:endParaRPr>
          </a:p>
        </p:txBody>
      </p:sp>
      <p:pic>
        <p:nvPicPr>
          <p:cNvPr id="484" name="Google Shape;484;p40"/>
          <p:cNvPicPr preferRelativeResize="0"/>
          <p:nvPr/>
        </p:nvPicPr>
        <p:blipFill rotWithShape="1">
          <a:blip r:embed="rId3">
            <a:alphaModFix/>
          </a:blip>
          <a:srcRect b="8357" l="0" r="0" t="0"/>
          <a:stretch/>
        </p:blipFill>
        <p:spPr>
          <a:xfrm>
            <a:off x="5188000" y="1487525"/>
            <a:ext cx="3569325" cy="2444000"/>
          </a:xfrm>
          <a:prstGeom prst="rect">
            <a:avLst/>
          </a:prstGeom>
          <a:noFill/>
          <a:ln>
            <a:noFill/>
          </a:ln>
        </p:spPr>
      </p:pic>
      <p:sp>
        <p:nvSpPr>
          <p:cNvPr id="485" name="Google Shape;485;p40"/>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CR</a:t>
            </a:r>
            <a:r>
              <a:rPr b="1" lang="en">
                <a:solidFill>
                  <a:srgbClr val="0000FF"/>
                </a:solidFill>
              </a:rPr>
              <a:t>OSS</a:t>
            </a:r>
            <a:r>
              <a:rPr b="1" lang="en"/>
              <a:t> </a:t>
            </a:r>
            <a:r>
              <a:rPr b="1" lang="en">
                <a:solidFill>
                  <a:srgbClr val="FF0000"/>
                </a:solidFill>
              </a:rPr>
              <a:t>B</a:t>
            </a:r>
            <a:r>
              <a:rPr b="1" lang="en">
                <a:solidFill>
                  <a:srgbClr val="0000FF"/>
                </a:solidFill>
              </a:rPr>
              <a:t>AR</a:t>
            </a:r>
            <a:r>
              <a:rPr b="1" lang="en"/>
              <a:t> </a:t>
            </a:r>
            <a:r>
              <a:rPr b="1" lang="en">
                <a:solidFill>
                  <a:srgbClr val="FF0000"/>
                </a:solidFill>
              </a:rPr>
              <a:t>SWI</a:t>
            </a:r>
            <a:r>
              <a:rPr b="1" lang="en">
                <a:solidFill>
                  <a:srgbClr val="0000FF"/>
                </a:solidFill>
              </a:rPr>
              <a:t>TCH</a:t>
            </a:r>
            <a:endParaRPr b="1">
              <a:solidFill>
                <a:srgbClr val="0000FF"/>
              </a:solidFill>
            </a:endParaRPr>
          </a:p>
        </p:txBody>
      </p:sp>
      <p:sp>
        <p:nvSpPr>
          <p:cNvPr id="492" name="Google Shape;492;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93" name="Google Shape;493;p4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94" name="Google Shape;494;p41"/>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MULTIP</a:t>
            </a:r>
            <a:r>
              <a:rPr b="1" lang="en">
                <a:solidFill>
                  <a:srgbClr val="0000FF"/>
                </a:solidFill>
              </a:rPr>
              <a:t>LEXER</a:t>
            </a:r>
            <a:endParaRPr b="1">
              <a:solidFill>
                <a:srgbClr val="0000FF"/>
              </a:solidFill>
            </a:endParaRPr>
          </a:p>
        </p:txBody>
      </p:sp>
      <p:pic>
        <p:nvPicPr>
          <p:cNvPr id="495" name="Google Shape;495;p41"/>
          <p:cNvPicPr preferRelativeResize="0"/>
          <p:nvPr/>
        </p:nvPicPr>
        <p:blipFill rotWithShape="1">
          <a:blip r:embed="rId3">
            <a:alphaModFix/>
          </a:blip>
          <a:srcRect b="0" l="11559" r="0" t="0"/>
          <a:stretch/>
        </p:blipFill>
        <p:spPr>
          <a:xfrm>
            <a:off x="311700" y="1152475"/>
            <a:ext cx="3999900" cy="3416400"/>
          </a:xfrm>
          <a:prstGeom prst="rect">
            <a:avLst/>
          </a:prstGeom>
          <a:noFill/>
          <a:ln>
            <a:noFill/>
          </a:ln>
        </p:spPr>
      </p:pic>
      <p:sp>
        <p:nvSpPr>
          <p:cNvPr id="496" name="Google Shape;496;p41"/>
          <p:cNvSpPr txBox="1"/>
          <p:nvPr/>
        </p:nvSpPr>
        <p:spPr>
          <a:xfrm>
            <a:off x="2042275" y="1384825"/>
            <a:ext cx="12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(Crossbar)</a:t>
            </a:r>
            <a:endParaRPr/>
          </a:p>
        </p:txBody>
      </p:sp>
      <p:pic>
        <p:nvPicPr>
          <p:cNvPr id="497" name="Google Shape;497;p41"/>
          <p:cNvPicPr preferRelativeResize="0"/>
          <p:nvPr/>
        </p:nvPicPr>
        <p:blipFill>
          <a:blip r:embed="rId4">
            <a:alphaModFix/>
          </a:blip>
          <a:stretch>
            <a:fillRect/>
          </a:stretch>
        </p:blipFill>
        <p:spPr>
          <a:xfrm>
            <a:off x="4832400" y="1152475"/>
            <a:ext cx="3999900" cy="3416400"/>
          </a:xfrm>
          <a:prstGeom prst="rect">
            <a:avLst/>
          </a:prstGeom>
          <a:noFill/>
          <a:ln>
            <a:noFill/>
          </a:ln>
        </p:spPr>
      </p:pic>
      <p:sp>
        <p:nvSpPr>
          <p:cNvPr id="498" name="Google Shape;498;p41"/>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TABLE </a:t>
            </a:r>
            <a:r>
              <a:rPr b="1" lang="en">
                <a:solidFill>
                  <a:srgbClr val="1A0DAB"/>
                </a:solidFill>
              </a:rPr>
              <a:t>OF</a:t>
            </a:r>
            <a:r>
              <a:rPr b="1" lang="en">
                <a:solidFill>
                  <a:srgbClr val="FF0000"/>
                </a:solidFill>
              </a:rPr>
              <a:t> CONTENTS</a:t>
            </a:r>
            <a:endParaRPr b="1">
              <a:solidFill>
                <a:srgbClr val="FF0000"/>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arenR"/>
            </a:pPr>
            <a:r>
              <a:rPr lang="en">
                <a:solidFill>
                  <a:srgbClr val="000000"/>
                </a:solidFill>
              </a:rPr>
              <a:t>Data Paths</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Ripple Carry Adders</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Full Adder and Half Adder</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Carry Look Ahead Adder using CMOS</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High Speed Adder or Carry Skip </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Multipliers &amp; Design Stages</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Divider Overview</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Barrel Shifter</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Cross Bar Switch and Multiplexer</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Speed and Area</a:t>
            </a:r>
            <a:endParaRPr>
              <a:solidFill>
                <a:srgbClr val="000000"/>
              </a:solidFill>
            </a:endParaRPr>
          </a:p>
        </p:txBody>
      </p:sp>
      <p:pic>
        <p:nvPicPr>
          <p:cNvPr id="72" name="Google Shape;72;p15"/>
          <p:cNvPicPr preferRelativeResize="0"/>
          <p:nvPr/>
        </p:nvPicPr>
        <p:blipFill>
          <a:blip r:embed="rId3">
            <a:alphaModFix/>
          </a:blip>
          <a:stretch>
            <a:fillRect/>
          </a:stretch>
        </p:blipFill>
        <p:spPr>
          <a:xfrm>
            <a:off x="5080207" y="1352200"/>
            <a:ext cx="3635776" cy="2046749"/>
          </a:xfrm>
          <a:prstGeom prst="rect">
            <a:avLst/>
          </a:prstGeom>
          <a:noFill/>
          <a:ln>
            <a:noFill/>
          </a:ln>
        </p:spPr>
      </p:pic>
      <p:sp>
        <p:nvSpPr>
          <p:cNvPr id="73" name="Google Shape;73;p15"/>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505" name="Google Shape;505;p42"/>
          <p:cNvSpPr txBox="1"/>
          <p:nvPr>
            <p:ph idx="1" type="body"/>
          </p:nvPr>
        </p:nvSpPr>
        <p:spPr>
          <a:xfrm>
            <a:off x="311700" y="1152475"/>
            <a:ext cx="20811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Bit-stream: 1001</a:t>
            </a:r>
            <a:endParaRPr>
              <a:solidFill>
                <a:schemeClr val="dk1"/>
              </a:solidFill>
            </a:endParaRPr>
          </a:p>
          <a:p>
            <a:pPr indent="0" lvl="0" marL="0" rtl="0" algn="l">
              <a:spcBef>
                <a:spcPts val="1200"/>
              </a:spcBef>
              <a:spcAft>
                <a:spcPts val="0"/>
              </a:spcAft>
              <a:buNone/>
            </a:pPr>
            <a:r>
              <a:rPr lang="en">
                <a:solidFill>
                  <a:schemeClr val="dk1"/>
                </a:solidFill>
              </a:rPr>
              <a:t>Cross bar: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506" name="Google Shape;506;p42"/>
          <p:cNvGraphicFramePr/>
          <p:nvPr/>
        </p:nvGraphicFramePr>
        <p:xfrm>
          <a:off x="311700" y="2075575"/>
          <a:ext cx="3000000" cy="3000000"/>
        </p:xfrm>
        <a:graphic>
          <a:graphicData uri="http://schemas.openxmlformats.org/drawingml/2006/table">
            <a:tbl>
              <a:tblPr>
                <a:noFill/>
                <a:tableStyleId>{43D82112-80AC-4688-8DB5-F0981F633A37}</a:tableStyleId>
              </a:tblPr>
              <a:tblGrid>
                <a:gridCol w="753325"/>
                <a:gridCol w="753325"/>
                <a:gridCol w="753325"/>
                <a:gridCol w="753325"/>
                <a:gridCol w="753325"/>
              </a:tblGrid>
              <a:tr h="526800">
                <a:tc>
                  <a:txBody>
                    <a:bodyPr/>
                    <a:lstStyle/>
                    <a:p>
                      <a:pPr indent="0" lvl="0" marL="0" rtl="0" algn="ctr">
                        <a:spcBef>
                          <a:spcPts val="0"/>
                        </a:spcBef>
                        <a:spcAft>
                          <a:spcPts val="0"/>
                        </a:spcAft>
                        <a:buNone/>
                      </a:pPr>
                      <a:r>
                        <a:rPr lang="en"/>
                        <a:t>Shift</a:t>
                      </a:r>
                      <a:endParaRPr/>
                    </a:p>
                  </a:txBody>
                  <a:tcPr marT="91425" marB="91425" marR="91425" marL="91425"/>
                </a:tc>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O2</a:t>
                      </a:r>
                      <a:endParaRPr/>
                    </a:p>
                  </a:txBody>
                  <a:tcPr marT="91425" marB="91425" marR="91425" marL="91425"/>
                </a:tc>
                <a:tc>
                  <a:txBody>
                    <a:bodyPr/>
                    <a:lstStyle/>
                    <a:p>
                      <a:pPr indent="0" lvl="0" marL="0" rtl="0" algn="ctr">
                        <a:spcBef>
                          <a:spcPts val="0"/>
                        </a:spcBef>
                        <a:spcAft>
                          <a:spcPts val="0"/>
                        </a:spcAft>
                        <a:buNone/>
                      </a:pPr>
                      <a:r>
                        <a:rPr lang="en"/>
                        <a:t>O3</a:t>
                      </a:r>
                      <a:endParaRPr/>
                    </a:p>
                  </a:txBody>
                  <a:tcPr marT="91425" marB="91425" marR="91425" marL="91425"/>
                </a:tc>
                <a:tc>
                  <a:txBody>
                    <a:bodyPr/>
                    <a:lstStyle/>
                    <a:p>
                      <a:pPr indent="0" lvl="0" marL="0" rtl="0" algn="ctr">
                        <a:spcBef>
                          <a:spcPts val="0"/>
                        </a:spcBef>
                        <a:spcAft>
                          <a:spcPts val="0"/>
                        </a:spcAft>
                        <a:buNone/>
                      </a:pPr>
                      <a:r>
                        <a:rPr lang="en"/>
                        <a:t>O4</a:t>
                      </a:r>
                      <a:endParaRPr/>
                    </a:p>
                  </a:txBody>
                  <a:tcPr marT="91425" marB="91425" marR="91425" marL="91425"/>
                </a:tc>
              </a:tr>
              <a:tr h="526800">
                <a:tc>
                  <a:txBody>
                    <a:bodyPr/>
                    <a:lstStyle/>
                    <a:p>
                      <a:pPr indent="0" lvl="0" marL="0" rtl="0" algn="ctr">
                        <a:spcBef>
                          <a:spcPts val="0"/>
                        </a:spcBef>
                        <a:spcAft>
                          <a:spcPts val="0"/>
                        </a:spcAft>
                        <a:buNone/>
                      </a:pPr>
                      <a:r>
                        <a:rPr lang="en"/>
                        <a:t>0 - </a:t>
                      </a:r>
                      <a:r>
                        <a:rPr lang="en">
                          <a:latin typeface="Oswald"/>
                          <a:ea typeface="Oswald"/>
                          <a:cs typeface="Oswald"/>
                          <a:sym typeface="Oswald"/>
                        </a:rPr>
                        <a:t>(00)</a:t>
                      </a:r>
                      <a:endParaRPr>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t>I1 - (1)</a:t>
                      </a:r>
                      <a:endParaRPr/>
                    </a:p>
                  </a:txBody>
                  <a:tcPr marT="91425" marB="91425" marR="91425" marL="91425"/>
                </a:tc>
                <a:tc>
                  <a:txBody>
                    <a:bodyPr/>
                    <a:lstStyle/>
                    <a:p>
                      <a:pPr indent="0" lvl="0" marL="0" rtl="0" algn="ctr">
                        <a:spcBef>
                          <a:spcPts val="0"/>
                        </a:spcBef>
                        <a:spcAft>
                          <a:spcPts val="0"/>
                        </a:spcAft>
                        <a:buNone/>
                      </a:pPr>
                      <a:r>
                        <a:rPr lang="en"/>
                        <a:t>I2 - (0)</a:t>
                      </a:r>
                      <a:endParaRPr/>
                    </a:p>
                  </a:txBody>
                  <a:tcPr marT="91425" marB="91425" marR="91425" marL="91425"/>
                </a:tc>
                <a:tc>
                  <a:txBody>
                    <a:bodyPr/>
                    <a:lstStyle/>
                    <a:p>
                      <a:pPr indent="0" lvl="0" marL="0" rtl="0" algn="ctr">
                        <a:spcBef>
                          <a:spcPts val="0"/>
                        </a:spcBef>
                        <a:spcAft>
                          <a:spcPts val="0"/>
                        </a:spcAft>
                        <a:buNone/>
                      </a:pPr>
                      <a:r>
                        <a:rPr lang="en"/>
                        <a:t>I3 - (0)</a:t>
                      </a:r>
                      <a:endParaRPr/>
                    </a:p>
                  </a:txBody>
                  <a:tcPr marT="91425" marB="91425" marR="91425" marL="91425"/>
                </a:tc>
                <a:tc>
                  <a:txBody>
                    <a:bodyPr/>
                    <a:lstStyle/>
                    <a:p>
                      <a:pPr indent="0" lvl="0" marL="0" rtl="0" algn="ctr">
                        <a:spcBef>
                          <a:spcPts val="0"/>
                        </a:spcBef>
                        <a:spcAft>
                          <a:spcPts val="0"/>
                        </a:spcAft>
                        <a:buNone/>
                      </a:pPr>
                      <a:r>
                        <a:rPr lang="en"/>
                        <a:t>I4 - (1)</a:t>
                      </a:r>
                      <a:endParaRPr/>
                    </a:p>
                  </a:txBody>
                  <a:tcPr marT="91425" marB="91425" marR="91425" marL="91425"/>
                </a:tc>
              </a:tr>
              <a:tr h="526800">
                <a:tc>
                  <a:txBody>
                    <a:bodyPr/>
                    <a:lstStyle/>
                    <a:p>
                      <a:pPr indent="0" lvl="0" marL="0" rtl="0" algn="ctr">
                        <a:spcBef>
                          <a:spcPts val="0"/>
                        </a:spcBef>
                        <a:spcAft>
                          <a:spcPts val="0"/>
                        </a:spcAft>
                        <a:buNone/>
                      </a:pPr>
                      <a:r>
                        <a:rPr lang="en"/>
                        <a:t>1 - </a:t>
                      </a:r>
                      <a:r>
                        <a:rPr lang="en">
                          <a:latin typeface="Oswald"/>
                          <a:ea typeface="Oswald"/>
                          <a:cs typeface="Oswald"/>
                          <a:sym typeface="Oswald"/>
                        </a:rPr>
                        <a:t>(01)</a:t>
                      </a:r>
                      <a:endParaRPr>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t>I4 - (1)</a:t>
                      </a:r>
                      <a:endParaRPr/>
                    </a:p>
                  </a:txBody>
                  <a:tcPr marT="91425" marB="91425" marR="91425" marL="91425"/>
                </a:tc>
                <a:tc>
                  <a:txBody>
                    <a:bodyPr/>
                    <a:lstStyle/>
                    <a:p>
                      <a:pPr indent="0" lvl="0" marL="0" rtl="0" algn="ctr">
                        <a:spcBef>
                          <a:spcPts val="0"/>
                        </a:spcBef>
                        <a:spcAft>
                          <a:spcPts val="0"/>
                        </a:spcAft>
                        <a:buNone/>
                      </a:pPr>
                      <a:r>
                        <a:rPr lang="en"/>
                        <a:t>I1 - (1)</a:t>
                      </a:r>
                      <a:endParaRPr/>
                    </a:p>
                  </a:txBody>
                  <a:tcPr marT="91425" marB="91425" marR="91425" marL="91425"/>
                </a:tc>
                <a:tc>
                  <a:txBody>
                    <a:bodyPr/>
                    <a:lstStyle/>
                    <a:p>
                      <a:pPr indent="0" lvl="0" marL="0" rtl="0" algn="ctr">
                        <a:spcBef>
                          <a:spcPts val="0"/>
                        </a:spcBef>
                        <a:spcAft>
                          <a:spcPts val="0"/>
                        </a:spcAft>
                        <a:buNone/>
                      </a:pPr>
                      <a:r>
                        <a:rPr lang="en"/>
                        <a:t>I2 - (0)</a:t>
                      </a:r>
                      <a:endParaRPr/>
                    </a:p>
                  </a:txBody>
                  <a:tcPr marT="91425" marB="91425" marR="91425" marL="91425"/>
                </a:tc>
                <a:tc>
                  <a:txBody>
                    <a:bodyPr/>
                    <a:lstStyle/>
                    <a:p>
                      <a:pPr indent="0" lvl="0" marL="0" rtl="0" algn="ctr">
                        <a:spcBef>
                          <a:spcPts val="0"/>
                        </a:spcBef>
                        <a:spcAft>
                          <a:spcPts val="0"/>
                        </a:spcAft>
                        <a:buNone/>
                      </a:pPr>
                      <a:r>
                        <a:rPr lang="en"/>
                        <a:t>I3 - (0)</a:t>
                      </a:r>
                      <a:endParaRPr/>
                    </a:p>
                  </a:txBody>
                  <a:tcPr marT="91425" marB="91425" marR="91425" marL="91425"/>
                </a:tc>
              </a:tr>
              <a:tr h="526800">
                <a:tc>
                  <a:txBody>
                    <a:bodyPr/>
                    <a:lstStyle/>
                    <a:p>
                      <a:pPr indent="0" lvl="0" marL="0" rtl="0" algn="ctr">
                        <a:spcBef>
                          <a:spcPts val="0"/>
                        </a:spcBef>
                        <a:spcAft>
                          <a:spcPts val="0"/>
                        </a:spcAft>
                        <a:buNone/>
                      </a:pPr>
                      <a:r>
                        <a:rPr lang="en"/>
                        <a:t>2 - </a:t>
                      </a:r>
                      <a:r>
                        <a:rPr lang="en">
                          <a:latin typeface="Oswald"/>
                          <a:ea typeface="Oswald"/>
                          <a:cs typeface="Oswald"/>
                          <a:sym typeface="Oswald"/>
                        </a:rPr>
                        <a:t>(10)</a:t>
                      </a:r>
                      <a:endParaRPr>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t>I3 - (0)</a:t>
                      </a:r>
                      <a:endParaRPr/>
                    </a:p>
                  </a:txBody>
                  <a:tcPr marT="91425" marB="91425" marR="91425" marL="91425"/>
                </a:tc>
                <a:tc>
                  <a:txBody>
                    <a:bodyPr/>
                    <a:lstStyle/>
                    <a:p>
                      <a:pPr indent="0" lvl="0" marL="0" rtl="0" algn="ctr">
                        <a:spcBef>
                          <a:spcPts val="0"/>
                        </a:spcBef>
                        <a:spcAft>
                          <a:spcPts val="0"/>
                        </a:spcAft>
                        <a:buNone/>
                      </a:pPr>
                      <a:r>
                        <a:rPr lang="en"/>
                        <a:t>I4 - (1)</a:t>
                      </a:r>
                      <a:endParaRPr/>
                    </a:p>
                  </a:txBody>
                  <a:tcPr marT="91425" marB="91425" marR="91425" marL="91425"/>
                </a:tc>
                <a:tc>
                  <a:txBody>
                    <a:bodyPr/>
                    <a:lstStyle/>
                    <a:p>
                      <a:pPr indent="0" lvl="0" marL="0" rtl="0" algn="ctr">
                        <a:spcBef>
                          <a:spcPts val="0"/>
                        </a:spcBef>
                        <a:spcAft>
                          <a:spcPts val="0"/>
                        </a:spcAft>
                        <a:buNone/>
                      </a:pPr>
                      <a:r>
                        <a:rPr lang="en"/>
                        <a:t>I1 - (1)</a:t>
                      </a:r>
                      <a:endParaRPr/>
                    </a:p>
                  </a:txBody>
                  <a:tcPr marT="91425" marB="91425" marR="91425" marL="91425"/>
                </a:tc>
                <a:tc>
                  <a:txBody>
                    <a:bodyPr/>
                    <a:lstStyle/>
                    <a:p>
                      <a:pPr indent="0" lvl="0" marL="0" rtl="0" algn="ctr">
                        <a:spcBef>
                          <a:spcPts val="0"/>
                        </a:spcBef>
                        <a:spcAft>
                          <a:spcPts val="0"/>
                        </a:spcAft>
                        <a:buNone/>
                      </a:pPr>
                      <a:r>
                        <a:rPr lang="en"/>
                        <a:t>I2 - (0)</a:t>
                      </a:r>
                      <a:endParaRPr/>
                    </a:p>
                  </a:txBody>
                  <a:tcPr marT="91425" marB="91425" marR="91425" marL="91425"/>
                </a:tc>
              </a:tr>
              <a:tr h="526800">
                <a:tc>
                  <a:txBody>
                    <a:bodyPr/>
                    <a:lstStyle/>
                    <a:p>
                      <a:pPr indent="0" lvl="0" marL="0" rtl="0" algn="ctr">
                        <a:spcBef>
                          <a:spcPts val="0"/>
                        </a:spcBef>
                        <a:spcAft>
                          <a:spcPts val="0"/>
                        </a:spcAft>
                        <a:buNone/>
                      </a:pPr>
                      <a:r>
                        <a:rPr lang="en"/>
                        <a:t>3 - </a:t>
                      </a:r>
                      <a:r>
                        <a:rPr lang="en">
                          <a:latin typeface="Oswald"/>
                          <a:ea typeface="Oswald"/>
                          <a:cs typeface="Oswald"/>
                          <a:sym typeface="Oswald"/>
                        </a:rPr>
                        <a:t>(11)</a:t>
                      </a:r>
                      <a:endParaRPr>
                        <a:latin typeface="Oswald"/>
                        <a:ea typeface="Oswald"/>
                        <a:cs typeface="Oswald"/>
                        <a:sym typeface="Oswald"/>
                      </a:endParaRPr>
                    </a:p>
                  </a:txBody>
                  <a:tcPr marT="91425" marB="91425" marR="91425" marL="91425"/>
                </a:tc>
                <a:tc>
                  <a:txBody>
                    <a:bodyPr/>
                    <a:lstStyle/>
                    <a:p>
                      <a:pPr indent="0" lvl="0" marL="0" rtl="0" algn="ctr">
                        <a:spcBef>
                          <a:spcPts val="0"/>
                        </a:spcBef>
                        <a:spcAft>
                          <a:spcPts val="0"/>
                        </a:spcAft>
                        <a:buNone/>
                      </a:pPr>
                      <a:r>
                        <a:rPr lang="en"/>
                        <a:t>I2 - (0)</a:t>
                      </a:r>
                      <a:endParaRPr/>
                    </a:p>
                  </a:txBody>
                  <a:tcPr marT="91425" marB="91425" marR="91425" marL="91425"/>
                </a:tc>
                <a:tc>
                  <a:txBody>
                    <a:bodyPr/>
                    <a:lstStyle/>
                    <a:p>
                      <a:pPr indent="0" lvl="0" marL="0" rtl="0" algn="ctr">
                        <a:spcBef>
                          <a:spcPts val="0"/>
                        </a:spcBef>
                        <a:spcAft>
                          <a:spcPts val="0"/>
                        </a:spcAft>
                        <a:buNone/>
                      </a:pPr>
                      <a:r>
                        <a:rPr lang="en"/>
                        <a:t>I3 - (0)</a:t>
                      </a:r>
                      <a:endParaRPr/>
                    </a:p>
                  </a:txBody>
                  <a:tcPr marT="91425" marB="91425" marR="91425" marL="91425"/>
                </a:tc>
                <a:tc>
                  <a:txBody>
                    <a:bodyPr/>
                    <a:lstStyle/>
                    <a:p>
                      <a:pPr indent="0" lvl="0" marL="0" rtl="0" algn="ctr">
                        <a:spcBef>
                          <a:spcPts val="0"/>
                        </a:spcBef>
                        <a:spcAft>
                          <a:spcPts val="0"/>
                        </a:spcAft>
                        <a:buNone/>
                      </a:pPr>
                      <a:r>
                        <a:rPr lang="en"/>
                        <a:t>I4 - (1)</a:t>
                      </a:r>
                      <a:endParaRPr/>
                    </a:p>
                  </a:txBody>
                  <a:tcPr marT="91425" marB="91425" marR="91425" marL="91425"/>
                </a:tc>
                <a:tc>
                  <a:txBody>
                    <a:bodyPr/>
                    <a:lstStyle/>
                    <a:p>
                      <a:pPr indent="0" lvl="0" marL="0" rtl="0" algn="ctr">
                        <a:spcBef>
                          <a:spcPts val="0"/>
                        </a:spcBef>
                        <a:spcAft>
                          <a:spcPts val="0"/>
                        </a:spcAft>
                        <a:buNone/>
                      </a:pPr>
                      <a:r>
                        <a:rPr lang="en"/>
                        <a:t>I1 - (1)</a:t>
                      </a:r>
                      <a:endParaRPr/>
                    </a:p>
                  </a:txBody>
                  <a:tcPr marT="91425" marB="91425" marR="91425" marL="91425"/>
                </a:tc>
              </a:tr>
            </a:tbl>
          </a:graphicData>
        </a:graphic>
      </p:graphicFrame>
      <p:pic>
        <p:nvPicPr>
          <p:cNvPr id="507" name="Google Shape;507;p42"/>
          <p:cNvPicPr preferRelativeResize="0"/>
          <p:nvPr/>
        </p:nvPicPr>
        <p:blipFill>
          <a:blip r:embed="rId3">
            <a:alphaModFix/>
          </a:blip>
          <a:stretch>
            <a:fillRect/>
          </a:stretch>
        </p:blipFill>
        <p:spPr>
          <a:xfrm>
            <a:off x="4238425" y="1017725"/>
            <a:ext cx="4734575" cy="3692075"/>
          </a:xfrm>
          <a:prstGeom prst="rect">
            <a:avLst/>
          </a:prstGeom>
          <a:noFill/>
          <a:ln>
            <a:noFill/>
          </a:ln>
        </p:spPr>
      </p:pic>
      <p:sp>
        <p:nvSpPr>
          <p:cNvPr id="508" name="Google Shape;508;p42"/>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515" name="Google Shape;515;p43"/>
          <p:cNvSpPr txBox="1"/>
          <p:nvPr>
            <p:ph idx="1" type="body"/>
          </p:nvPr>
        </p:nvSpPr>
        <p:spPr>
          <a:xfrm>
            <a:off x="311700" y="1152475"/>
            <a:ext cx="2081100" cy="9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Bit-stream: 1001</a:t>
            </a:r>
            <a:endParaRPr>
              <a:solidFill>
                <a:schemeClr val="dk1"/>
              </a:solidFill>
            </a:endParaRPr>
          </a:p>
          <a:p>
            <a:pPr indent="0" lvl="0" marL="0" rtl="0" algn="l">
              <a:spcBef>
                <a:spcPts val="1200"/>
              </a:spcBef>
              <a:spcAft>
                <a:spcPts val="0"/>
              </a:spcAft>
              <a:buNone/>
            </a:pPr>
            <a:r>
              <a:rPr lang="en">
                <a:solidFill>
                  <a:schemeClr val="dk1"/>
                </a:solidFill>
              </a:rPr>
              <a:t>MUX:</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516" name="Google Shape;516;p43"/>
          <p:cNvPicPr preferRelativeResize="0"/>
          <p:nvPr/>
        </p:nvPicPr>
        <p:blipFill>
          <a:blip r:embed="rId3">
            <a:alphaModFix/>
          </a:blip>
          <a:stretch>
            <a:fillRect/>
          </a:stretch>
        </p:blipFill>
        <p:spPr>
          <a:xfrm>
            <a:off x="3035875" y="1152475"/>
            <a:ext cx="4560849" cy="3693300"/>
          </a:xfrm>
          <a:prstGeom prst="rect">
            <a:avLst/>
          </a:prstGeom>
          <a:noFill/>
          <a:ln>
            <a:noFill/>
          </a:ln>
        </p:spPr>
      </p:pic>
      <p:sp>
        <p:nvSpPr>
          <p:cNvPr id="517" name="Google Shape;517;p43"/>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FF0000"/>
                </a:solidFill>
              </a:rPr>
              <a:t>CROS</a:t>
            </a:r>
            <a:r>
              <a:rPr b="1" lang="en">
                <a:solidFill>
                  <a:srgbClr val="0000FF"/>
                </a:solidFill>
              </a:rPr>
              <a:t>SBAR</a:t>
            </a:r>
            <a:r>
              <a:rPr b="1" lang="en"/>
              <a:t> </a:t>
            </a:r>
            <a:r>
              <a:rPr b="1" lang="en">
                <a:solidFill>
                  <a:srgbClr val="FF0000"/>
                </a:solidFill>
              </a:rPr>
              <a:t>SWI</a:t>
            </a:r>
            <a:r>
              <a:rPr b="1" lang="en">
                <a:solidFill>
                  <a:srgbClr val="0000FF"/>
                </a:solidFill>
              </a:rPr>
              <a:t>TCH</a:t>
            </a:r>
            <a:endParaRPr b="1">
              <a:solidFill>
                <a:srgbClr val="0000FF"/>
              </a:solidFill>
            </a:endParaRPr>
          </a:p>
          <a:p>
            <a:pPr indent="0" lvl="0" marL="0" rtl="0" algn="l">
              <a:spcBef>
                <a:spcPts val="0"/>
              </a:spcBef>
              <a:spcAft>
                <a:spcPts val="0"/>
              </a:spcAft>
              <a:buNone/>
            </a:pPr>
            <a:r>
              <a:t/>
            </a:r>
            <a:endParaRPr/>
          </a:p>
        </p:txBody>
      </p:sp>
      <p:sp>
        <p:nvSpPr>
          <p:cNvPr id="524" name="Google Shape;524;p44"/>
          <p:cNvSpPr txBox="1"/>
          <p:nvPr/>
        </p:nvSpPr>
        <p:spPr>
          <a:xfrm>
            <a:off x="311700" y="1423925"/>
            <a:ext cx="4715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 crossbar is a direct interconnect that can switch between inputs and outputs in a single cycle.</a:t>
            </a:r>
            <a:endParaRPr sz="1600"/>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Low Latency</a:t>
            </a:r>
            <a:r>
              <a:rPr lang="en"/>
              <a:t>:</a:t>
            </a:r>
            <a:r>
              <a:rPr lang="en"/>
              <a:t> The direct interconnect of the crossbar switch provides low latency shifting operation.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Scalability</a:t>
            </a:r>
            <a:r>
              <a:rPr lang="en"/>
              <a:t>: The crossbar switch can be easily scaled up to support larger word sizes without increasing latency.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Fault Tolerance</a:t>
            </a:r>
            <a:r>
              <a:rPr lang="en"/>
              <a:t>: The crossbar switch can be designed to be fault-tolerant by adding redundancy and voting circuits.</a:t>
            </a:r>
            <a:endParaRPr/>
          </a:p>
        </p:txBody>
      </p:sp>
      <p:pic>
        <p:nvPicPr>
          <p:cNvPr id="525" name="Google Shape;525;p44"/>
          <p:cNvPicPr preferRelativeResize="0"/>
          <p:nvPr/>
        </p:nvPicPr>
        <p:blipFill>
          <a:blip r:embed="rId3">
            <a:alphaModFix/>
          </a:blip>
          <a:stretch>
            <a:fillRect/>
          </a:stretch>
        </p:blipFill>
        <p:spPr>
          <a:xfrm>
            <a:off x="5471300" y="1905400"/>
            <a:ext cx="3070850" cy="2300150"/>
          </a:xfrm>
          <a:prstGeom prst="rect">
            <a:avLst/>
          </a:prstGeom>
          <a:noFill/>
          <a:ln>
            <a:noFill/>
          </a:ln>
        </p:spPr>
      </p:pic>
      <p:sp>
        <p:nvSpPr>
          <p:cNvPr id="526" name="Google Shape;526;p44"/>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FF0000"/>
                </a:solidFill>
              </a:rPr>
              <a:t>MULTI</a:t>
            </a:r>
            <a:r>
              <a:rPr b="1" lang="en">
                <a:solidFill>
                  <a:srgbClr val="0000FF"/>
                </a:solidFill>
              </a:rPr>
              <a:t>PLEXER</a:t>
            </a:r>
            <a:endParaRPr b="1">
              <a:solidFill>
                <a:srgbClr val="0000FF"/>
              </a:solidFill>
            </a:endParaRPr>
          </a:p>
          <a:p>
            <a:pPr indent="0" lvl="0" marL="0" rtl="0" algn="l">
              <a:spcBef>
                <a:spcPts val="0"/>
              </a:spcBef>
              <a:spcAft>
                <a:spcPts val="0"/>
              </a:spcAft>
              <a:buNone/>
            </a:pPr>
            <a:r>
              <a:t/>
            </a:r>
            <a:endParaRPr/>
          </a:p>
        </p:txBody>
      </p:sp>
      <p:sp>
        <p:nvSpPr>
          <p:cNvPr id="533" name="Google Shape;533;p45"/>
          <p:cNvSpPr txBox="1"/>
          <p:nvPr/>
        </p:nvSpPr>
        <p:spPr>
          <a:xfrm>
            <a:off x="311700" y="1133550"/>
            <a:ext cx="4725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mux-based design is simpler and more power-efficient than a crossbar.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Lower Power</a:t>
            </a:r>
            <a:r>
              <a:rPr lang="en"/>
              <a:t>: They consume less power because they use fewer transistors. This makes them a better choice for power-sensitive applications.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Simplicity</a:t>
            </a:r>
            <a:r>
              <a:rPr lang="en"/>
              <a:t>: It is a simpler to implement design. This is because a mux requires fewer components and less routing.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Area Efficiency</a:t>
            </a:r>
            <a:r>
              <a:rPr lang="en"/>
              <a:t>: They have a smaller area footprint for small to medium-sized word widths. This is because the number of transistors in a mux grows logarithmically with the number of inputs and outputs.</a:t>
            </a:r>
            <a:endParaRPr/>
          </a:p>
          <a:p>
            <a:pPr indent="0" lvl="0" marL="0" rtl="0" algn="l">
              <a:spcBef>
                <a:spcPts val="0"/>
              </a:spcBef>
              <a:spcAft>
                <a:spcPts val="0"/>
              </a:spcAft>
              <a:buNone/>
            </a:pPr>
            <a:r>
              <a:t/>
            </a:r>
            <a:endParaRPr/>
          </a:p>
        </p:txBody>
      </p:sp>
      <p:pic>
        <p:nvPicPr>
          <p:cNvPr id="534" name="Google Shape;534;p45"/>
          <p:cNvPicPr preferRelativeResize="0"/>
          <p:nvPr/>
        </p:nvPicPr>
        <p:blipFill>
          <a:blip r:embed="rId3">
            <a:alphaModFix/>
          </a:blip>
          <a:stretch>
            <a:fillRect/>
          </a:stretch>
        </p:blipFill>
        <p:spPr>
          <a:xfrm>
            <a:off x="5897575" y="1500188"/>
            <a:ext cx="2143125" cy="2143125"/>
          </a:xfrm>
          <a:prstGeom prst="rect">
            <a:avLst/>
          </a:prstGeom>
          <a:noFill/>
          <a:ln>
            <a:noFill/>
          </a:ln>
        </p:spPr>
      </p:pic>
      <p:sp>
        <p:nvSpPr>
          <p:cNvPr id="535" name="Google Shape;535;p45"/>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SP</a:t>
            </a:r>
            <a:r>
              <a:rPr b="1" lang="en">
                <a:solidFill>
                  <a:srgbClr val="0000FF"/>
                </a:solidFill>
              </a:rPr>
              <a:t>EED </a:t>
            </a:r>
            <a:r>
              <a:rPr b="1" lang="en">
                <a:solidFill>
                  <a:srgbClr val="FF0000"/>
                </a:solidFill>
              </a:rPr>
              <a:t>A</a:t>
            </a:r>
            <a:r>
              <a:rPr b="1" lang="en">
                <a:solidFill>
                  <a:srgbClr val="0000FF"/>
                </a:solidFill>
              </a:rPr>
              <a:t>ND</a:t>
            </a:r>
            <a:r>
              <a:rPr b="1" lang="en"/>
              <a:t> </a:t>
            </a:r>
            <a:r>
              <a:rPr b="1" lang="en">
                <a:solidFill>
                  <a:srgbClr val="FF0000"/>
                </a:solidFill>
              </a:rPr>
              <a:t>AR</a:t>
            </a:r>
            <a:r>
              <a:rPr b="1" lang="en">
                <a:solidFill>
                  <a:srgbClr val="0000FF"/>
                </a:solidFill>
              </a:rPr>
              <a:t>EA</a:t>
            </a:r>
            <a:endParaRPr b="1">
              <a:solidFill>
                <a:srgbClr val="0000FF"/>
              </a:solidFill>
            </a:endParaRPr>
          </a:p>
        </p:txBody>
      </p:sp>
      <p:sp>
        <p:nvSpPr>
          <p:cNvPr id="542" name="Google Shape;542;p46"/>
          <p:cNvSpPr txBox="1"/>
          <p:nvPr>
            <p:ph idx="1" type="body"/>
          </p:nvPr>
        </p:nvSpPr>
        <p:spPr>
          <a:xfrm>
            <a:off x="311700" y="2714925"/>
            <a:ext cx="8520600" cy="2118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solidFill>
                  <a:srgbClr val="FF0000"/>
                </a:solidFill>
              </a:rPr>
              <a:t>GPS Receiver</a:t>
            </a:r>
            <a:r>
              <a:rPr lang="en"/>
              <a:t>: A GPS receiver is a device that receives and processes signals from satellites to determine a user's location. In this case, area might be prioritized over speed because the receiver needs to be small enough to fit in a handheld device. This might mean using smaller transistors or simplifying the design to reduce the number of circuits, even if it makes the receiver slower.</a:t>
            </a:r>
            <a:endParaRPr/>
          </a:p>
          <a:p>
            <a:pPr indent="0" lvl="0" marL="0" rtl="0" algn="l">
              <a:spcBef>
                <a:spcPts val="1200"/>
              </a:spcBef>
              <a:spcAft>
                <a:spcPts val="0"/>
              </a:spcAft>
              <a:buNone/>
            </a:pPr>
            <a:r>
              <a:rPr b="1" lang="en">
                <a:solidFill>
                  <a:srgbClr val="FF0000"/>
                </a:solidFill>
              </a:rPr>
              <a:t>Image Processing</a:t>
            </a:r>
            <a:r>
              <a:rPr lang="en"/>
              <a:t>: Image processing circuits are used in cameras and other devices to process images and video. In this case, speed might be prioritized over area because the circuits need to be able to process large amounts of data quickly. This might mean using more complex design techniques or more powerful transistors, even if it makes the circuit larger.</a:t>
            </a:r>
            <a:endParaRPr/>
          </a:p>
          <a:p>
            <a:pPr indent="0" lvl="0" marL="0" rtl="0" algn="l">
              <a:spcBef>
                <a:spcPts val="1200"/>
              </a:spcBef>
              <a:spcAft>
                <a:spcPts val="1200"/>
              </a:spcAft>
              <a:buNone/>
            </a:pPr>
            <a:r>
              <a:rPr b="1" lang="en">
                <a:solidFill>
                  <a:srgbClr val="FF0000"/>
                </a:solidFill>
              </a:rPr>
              <a:t>Audio Amplifier:</a:t>
            </a:r>
            <a:r>
              <a:rPr lang="en"/>
              <a:t> An audio amplifier is a circuit that increases the power of an audio signal to drive speakers or headphones. In this case, both speed and area might be important, depending on the specific requirements of the application. For example, a portable audio amplifier might need to be small and energy-efficient, but also powerful enough to drive high-quality headphones.</a:t>
            </a:r>
            <a:endParaRPr/>
          </a:p>
        </p:txBody>
      </p:sp>
      <p:sp>
        <p:nvSpPr>
          <p:cNvPr id="543" name="Google Shape;543;p46"/>
          <p:cNvSpPr txBox="1"/>
          <p:nvPr/>
        </p:nvSpPr>
        <p:spPr>
          <a:xfrm>
            <a:off x="311700" y="1065025"/>
            <a:ext cx="34119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rgbClr val="FF00FF"/>
                </a:solidFill>
              </a:rPr>
              <a:t>Speed:</a:t>
            </a:r>
            <a:r>
              <a:rPr lang="en" sz="1300"/>
              <a:t> Speed refers to how quickly a circuit can perform its intended function. Faster circuits are generally more desirable, but achieving higher speed often comes at the cost of increased power consumption, complexity, and area.</a:t>
            </a:r>
            <a:endParaRPr sz="1300"/>
          </a:p>
        </p:txBody>
      </p:sp>
      <p:sp>
        <p:nvSpPr>
          <p:cNvPr id="544" name="Google Shape;544;p46"/>
          <p:cNvSpPr txBox="1"/>
          <p:nvPr/>
        </p:nvSpPr>
        <p:spPr>
          <a:xfrm>
            <a:off x="4458625" y="1017725"/>
            <a:ext cx="34119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rgbClr val="FF00FF"/>
                </a:solidFill>
              </a:rPr>
              <a:t>Area:</a:t>
            </a:r>
            <a:r>
              <a:rPr lang="en" sz="1300"/>
              <a:t> Area refers to the amount of physical space that a circuit occupies on a chip. However, reducing the area of a circuit often comes at the cost of reduced functionality, increased complexity, and decreased speed.</a:t>
            </a:r>
            <a:endParaRPr sz="1300"/>
          </a:p>
        </p:txBody>
      </p:sp>
      <p:sp>
        <p:nvSpPr>
          <p:cNvPr id="545" name="Google Shape;545;p46"/>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SP</a:t>
            </a:r>
            <a:r>
              <a:rPr b="1" lang="en">
                <a:solidFill>
                  <a:srgbClr val="0000FF"/>
                </a:solidFill>
              </a:rPr>
              <a:t>EED </a:t>
            </a:r>
            <a:r>
              <a:rPr b="1" lang="en">
                <a:solidFill>
                  <a:srgbClr val="FF0000"/>
                </a:solidFill>
              </a:rPr>
              <a:t>A</a:t>
            </a:r>
            <a:r>
              <a:rPr b="1" lang="en">
                <a:solidFill>
                  <a:srgbClr val="0000FF"/>
                </a:solidFill>
              </a:rPr>
              <a:t>ND</a:t>
            </a:r>
            <a:r>
              <a:rPr b="1" lang="en"/>
              <a:t> </a:t>
            </a:r>
            <a:r>
              <a:rPr b="1" lang="en">
                <a:solidFill>
                  <a:srgbClr val="FF0000"/>
                </a:solidFill>
              </a:rPr>
              <a:t>AR</a:t>
            </a:r>
            <a:r>
              <a:rPr b="1" lang="en">
                <a:solidFill>
                  <a:srgbClr val="0000FF"/>
                </a:solidFill>
              </a:rPr>
              <a:t>EA</a:t>
            </a:r>
            <a:endParaRPr b="1">
              <a:solidFill>
                <a:srgbClr val="0000FF"/>
              </a:solidFill>
            </a:endParaRPr>
          </a:p>
        </p:txBody>
      </p:sp>
      <p:pic>
        <p:nvPicPr>
          <p:cNvPr id="552" name="Google Shape;552;p47"/>
          <p:cNvPicPr preferRelativeResize="0"/>
          <p:nvPr/>
        </p:nvPicPr>
        <p:blipFill>
          <a:blip r:embed="rId3">
            <a:alphaModFix/>
          </a:blip>
          <a:stretch>
            <a:fillRect/>
          </a:stretch>
        </p:blipFill>
        <p:spPr>
          <a:xfrm>
            <a:off x="1578900" y="1017725"/>
            <a:ext cx="5707958" cy="3820974"/>
          </a:xfrm>
          <a:prstGeom prst="rect">
            <a:avLst/>
          </a:prstGeom>
          <a:noFill/>
          <a:ln>
            <a:noFill/>
          </a:ln>
        </p:spPr>
      </p:pic>
      <p:sp>
        <p:nvSpPr>
          <p:cNvPr id="553" name="Google Shape;553;p47"/>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type="title"/>
          </p:nvPr>
        </p:nvSpPr>
        <p:spPr>
          <a:xfrm>
            <a:off x="261475" y="1276900"/>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7000">
                <a:solidFill>
                  <a:srgbClr val="1A0DAB"/>
                </a:solidFill>
              </a:rPr>
              <a:t>THANK YOU!!!</a:t>
            </a:r>
            <a:endParaRPr b="1" sz="7000">
              <a:solidFill>
                <a:srgbClr val="1A0DAB"/>
              </a:solidFill>
            </a:endParaRPr>
          </a:p>
        </p:txBody>
      </p:sp>
      <p:sp>
        <p:nvSpPr>
          <p:cNvPr id="560" name="Google Shape;560;p48"/>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t>
            </a:r>
            <a:endParaRPr/>
          </a:p>
        </p:txBody>
      </p:sp>
      <p:sp>
        <p:nvSpPr>
          <p:cNvPr id="561" name="Google Shape;56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48"/>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262250" y="0"/>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solidFill>
                  <a:srgbClr val="FF0000"/>
                </a:solidFill>
              </a:rPr>
              <a:t>DA</a:t>
            </a:r>
            <a:r>
              <a:rPr b="1" lang="en" sz="2500">
                <a:solidFill>
                  <a:srgbClr val="0000FF"/>
                </a:solidFill>
              </a:rPr>
              <a:t>TA</a:t>
            </a:r>
            <a:r>
              <a:rPr b="1" lang="en" sz="2500"/>
              <a:t> </a:t>
            </a:r>
            <a:r>
              <a:rPr b="1" lang="en" sz="2500">
                <a:solidFill>
                  <a:srgbClr val="FF0000"/>
                </a:solidFill>
              </a:rPr>
              <a:t>PA</a:t>
            </a:r>
            <a:r>
              <a:rPr b="1" lang="en" sz="2500">
                <a:solidFill>
                  <a:srgbClr val="0000FF"/>
                </a:solidFill>
              </a:rPr>
              <a:t>THS</a:t>
            </a:r>
            <a:endParaRPr b="1" sz="2500">
              <a:solidFill>
                <a:srgbClr val="0000FF"/>
              </a:solidFill>
            </a:endParaRPr>
          </a:p>
        </p:txBody>
      </p:sp>
      <p:sp>
        <p:nvSpPr>
          <p:cNvPr id="80" name="Google Shape;80;p16"/>
          <p:cNvSpPr txBox="1"/>
          <p:nvPr>
            <p:ph idx="1" type="subTitle"/>
          </p:nvPr>
        </p:nvSpPr>
        <p:spPr>
          <a:xfrm>
            <a:off x="341375" y="792600"/>
            <a:ext cx="8520600" cy="2042400"/>
          </a:xfrm>
          <a:prstGeom prst="rect">
            <a:avLst/>
          </a:prstGeom>
        </p:spPr>
        <p:txBody>
          <a:bodyPr anchorCtr="0" anchor="t" bIns="91425" lIns="91425" spcFirstLastPara="1" rIns="91425" wrap="square" tIns="91425">
            <a:normAutofit/>
          </a:bodyPr>
          <a:lstStyle/>
          <a:p>
            <a:pPr indent="-330200" lvl="0" marL="457200" rtl="0" algn="l">
              <a:lnSpc>
                <a:spcPct val="80000"/>
              </a:lnSpc>
              <a:spcBef>
                <a:spcPts val="0"/>
              </a:spcBef>
              <a:spcAft>
                <a:spcPts val="0"/>
              </a:spcAft>
              <a:buClr>
                <a:srgbClr val="000000"/>
              </a:buClr>
              <a:buSzPts val="1600"/>
              <a:buChar char="➢"/>
            </a:pPr>
            <a:r>
              <a:rPr lang="en" sz="1600">
                <a:solidFill>
                  <a:srgbClr val="000000"/>
                </a:solidFill>
              </a:rPr>
              <a:t>A datapath is a collection of functional units,such as adders, multipliers,ALU etc. that perform data processing operations.</a:t>
            </a:r>
            <a:endParaRPr sz="1600">
              <a:solidFill>
                <a:srgbClr val="000000"/>
              </a:solidFill>
            </a:endParaRPr>
          </a:p>
          <a:p>
            <a:pPr indent="0" lvl="0" marL="0" rtl="0" algn="l">
              <a:lnSpc>
                <a:spcPct val="80000"/>
              </a:lnSpc>
              <a:spcBef>
                <a:spcPts val="0"/>
              </a:spcBef>
              <a:spcAft>
                <a:spcPts val="0"/>
              </a:spcAft>
              <a:buNone/>
            </a:pPr>
            <a:r>
              <a:t/>
            </a:r>
            <a:endParaRPr sz="1600">
              <a:solidFill>
                <a:srgbClr val="000000"/>
              </a:solidFill>
            </a:endParaRPr>
          </a:p>
          <a:p>
            <a:pPr indent="-330200" lvl="0" marL="457200" rtl="0" algn="l">
              <a:lnSpc>
                <a:spcPct val="80000"/>
              </a:lnSpc>
              <a:spcBef>
                <a:spcPts val="0"/>
              </a:spcBef>
              <a:spcAft>
                <a:spcPts val="0"/>
              </a:spcAft>
              <a:buClr>
                <a:srgbClr val="000000"/>
              </a:buClr>
              <a:buSzPts val="1600"/>
              <a:buChar char="➢"/>
            </a:pPr>
            <a:r>
              <a:rPr lang="en" sz="1600">
                <a:solidFill>
                  <a:srgbClr val="000000"/>
                </a:solidFill>
              </a:rPr>
              <a:t>Data is generally passed via busses.</a:t>
            </a:r>
            <a:endParaRPr sz="1600">
              <a:solidFill>
                <a:srgbClr val="000000"/>
              </a:solidFill>
            </a:endParaRPr>
          </a:p>
          <a:p>
            <a:pPr indent="0" lvl="0" marL="457200" rtl="0" algn="l">
              <a:lnSpc>
                <a:spcPct val="80000"/>
              </a:lnSpc>
              <a:spcBef>
                <a:spcPts val="0"/>
              </a:spcBef>
              <a:spcAft>
                <a:spcPts val="0"/>
              </a:spcAft>
              <a:buNone/>
            </a:pPr>
            <a:r>
              <a:t/>
            </a:r>
            <a:endParaRPr sz="1600">
              <a:solidFill>
                <a:srgbClr val="000000"/>
              </a:solidFill>
            </a:endParaRPr>
          </a:p>
          <a:p>
            <a:pPr indent="-330200" lvl="0" marL="457200" rtl="0" algn="l">
              <a:lnSpc>
                <a:spcPct val="80000"/>
              </a:lnSpc>
              <a:spcBef>
                <a:spcPts val="0"/>
              </a:spcBef>
              <a:spcAft>
                <a:spcPts val="0"/>
              </a:spcAft>
              <a:buClr>
                <a:srgbClr val="000000"/>
              </a:buClr>
              <a:buSzPts val="1600"/>
              <a:buChar char="➢"/>
            </a:pPr>
            <a:r>
              <a:rPr lang="en" sz="1600">
                <a:solidFill>
                  <a:srgbClr val="000000"/>
                </a:solidFill>
              </a:rPr>
              <a:t>A control path is used to control the flow of simple datapaths.</a:t>
            </a:r>
            <a:endParaRPr sz="1600">
              <a:solidFill>
                <a:srgbClr val="000000"/>
              </a:solidFill>
            </a:endParaRPr>
          </a:p>
          <a:p>
            <a:pPr indent="0" lvl="0" marL="0" rtl="0" algn="l">
              <a:lnSpc>
                <a:spcPct val="80000"/>
              </a:lnSpc>
              <a:spcBef>
                <a:spcPts val="0"/>
              </a:spcBef>
              <a:spcAft>
                <a:spcPts val="0"/>
              </a:spcAft>
              <a:buNone/>
            </a:pPr>
            <a:r>
              <a:t/>
            </a:r>
            <a:endParaRPr sz="1600">
              <a:solidFill>
                <a:srgbClr val="000000"/>
              </a:solidFill>
            </a:endParaRPr>
          </a:p>
          <a:p>
            <a:pPr indent="0" lvl="0" marL="0" rtl="0" algn="l">
              <a:lnSpc>
                <a:spcPct val="80000"/>
              </a:lnSpc>
              <a:spcBef>
                <a:spcPts val="0"/>
              </a:spcBef>
              <a:spcAft>
                <a:spcPts val="0"/>
              </a:spcAft>
              <a:buNone/>
            </a:pPr>
            <a:r>
              <a:t/>
            </a:r>
            <a:endParaRPr sz="1600"/>
          </a:p>
        </p:txBody>
      </p:sp>
      <p:pic>
        <p:nvPicPr>
          <p:cNvPr id="81" name="Google Shape;81;p16"/>
          <p:cNvPicPr preferRelativeResize="0"/>
          <p:nvPr/>
        </p:nvPicPr>
        <p:blipFill>
          <a:blip r:embed="rId3">
            <a:alphaModFix/>
          </a:blip>
          <a:stretch>
            <a:fillRect/>
          </a:stretch>
        </p:blipFill>
        <p:spPr>
          <a:xfrm>
            <a:off x="5363100" y="2241375"/>
            <a:ext cx="3780900" cy="2902125"/>
          </a:xfrm>
          <a:prstGeom prst="rect">
            <a:avLst/>
          </a:prstGeom>
          <a:noFill/>
          <a:ln>
            <a:noFill/>
          </a:ln>
        </p:spPr>
      </p:pic>
      <p:sp>
        <p:nvSpPr>
          <p:cNvPr id="82" name="Google Shape;82;p16"/>
          <p:cNvSpPr txBox="1"/>
          <p:nvPr/>
        </p:nvSpPr>
        <p:spPr>
          <a:xfrm>
            <a:off x="341375" y="2203475"/>
            <a:ext cx="5575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speed of these elements often dominates the overall system performance so optimization techniques are important.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2"/>
              </a:solidFill>
            </a:endParaRPr>
          </a:p>
        </p:txBody>
      </p:sp>
      <p:sp>
        <p:nvSpPr>
          <p:cNvPr id="83" name="Google Shape;83;p16"/>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78850" y="8522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580">
                <a:solidFill>
                  <a:srgbClr val="FF0000"/>
                </a:solidFill>
              </a:rPr>
              <a:t>RI</a:t>
            </a:r>
            <a:r>
              <a:rPr b="1" lang="en" sz="2580">
                <a:solidFill>
                  <a:srgbClr val="0000FF"/>
                </a:solidFill>
              </a:rPr>
              <a:t>PPLE</a:t>
            </a:r>
            <a:r>
              <a:rPr b="1" lang="en" sz="2580"/>
              <a:t> </a:t>
            </a:r>
            <a:r>
              <a:rPr b="1" lang="en" sz="2580">
                <a:solidFill>
                  <a:srgbClr val="FF0000"/>
                </a:solidFill>
              </a:rPr>
              <a:t>CA</a:t>
            </a:r>
            <a:r>
              <a:rPr b="1" lang="en" sz="2580">
                <a:solidFill>
                  <a:srgbClr val="0000FF"/>
                </a:solidFill>
              </a:rPr>
              <a:t>RRY</a:t>
            </a:r>
            <a:r>
              <a:rPr b="1" lang="en" sz="2580"/>
              <a:t> </a:t>
            </a:r>
            <a:r>
              <a:rPr b="1" lang="en" sz="2580">
                <a:solidFill>
                  <a:srgbClr val="FF0000"/>
                </a:solidFill>
              </a:rPr>
              <a:t>AD</a:t>
            </a:r>
            <a:r>
              <a:rPr b="1" lang="en" sz="2580">
                <a:solidFill>
                  <a:srgbClr val="0000FF"/>
                </a:solidFill>
              </a:rPr>
              <a:t>DER</a:t>
            </a:r>
            <a:endParaRPr b="1" sz="2580">
              <a:solidFill>
                <a:srgbClr val="0000FF"/>
              </a:solidFill>
            </a:endParaRPr>
          </a:p>
        </p:txBody>
      </p:sp>
      <p:sp>
        <p:nvSpPr>
          <p:cNvPr id="90" name="Google Shape;90;p17"/>
          <p:cNvSpPr/>
          <p:nvPr/>
        </p:nvSpPr>
        <p:spPr>
          <a:xfrm>
            <a:off x="805738" y="188203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2656143" y="188203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666446" y="188203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181126" y="1555025"/>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613398" y="1555025"/>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900732"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485966"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954027"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5594872"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930862" y="189470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4</a:t>
            </a:r>
            <a:endParaRPr b="1">
              <a:solidFill>
                <a:srgbClr val="38761D"/>
              </a:solidFill>
            </a:endParaRPr>
          </a:p>
        </p:txBody>
      </p:sp>
      <p:sp>
        <p:nvSpPr>
          <p:cNvPr id="100" name="Google Shape;100;p17"/>
          <p:cNvSpPr txBox="1"/>
          <p:nvPr/>
        </p:nvSpPr>
        <p:spPr>
          <a:xfrm>
            <a:off x="2839074" y="1912150"/>
            <a:ext cx="10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3</a:t>
            </a:r>
            <a:endParaRPr b="1">
              <a:solidFill>
                <a:srgbClr val="38761D"/>
              </a:solidFill>
            </a:endParaRPr>
          </a:p>
        </p:txBody>
      </p:sp>
      <p:sp>
        <p:nvSpPr>
          <p:cNvPr id="101" name="Google Shape;101;p17"/>
          <p:cNvSpPr txBox="1"/>
          <p:nvPr/>
        </p:nvSpPr>
        <p:spPr>
          <a:xfrm>
            <a:off x="4791544" y="191215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2</a:t>
            </a:r>
            <a:endParaRPr b="1">
              <a:solidFill>
                <a:srgbClr val="38761D"/>
              </a:solidFill>
            </a:endParaRPr>
          </a:p>
        </p:txBody>
      </p:sp>
      <p:sp>
        <p:nvSpPr>
          <p:cNvPr id="102" name="Google Shape;102;p17"/>
          <p:cNvSpPr/>
          <p:nvPr/>
        </p:nvSpPr>
        <p:spPr>
          <a:xfrm>
            <a:off x="2300351" y="2117451"/>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4189310" y="2144808"/>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382722" y="258178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226191" y="258178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288637" y="258178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82950" y="2110888"/>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1037625" y="1359925"/>
            <a:ext cx="2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17"/>
          <p:cNvSpPr/>
          <p:nvPr/>
        </p:nvSpPr>
        <p:spPr>
          <a:xfrm>
            <a:off x="6676746" y="189843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6801019" y="191215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1</a:t>
            </a:r>
            <a:endParaRPr b="1">
              <a:solidFill>
                <a:srgbClr val="38761D"/>
              </a:solidFill>
            </a:endParaRPr>
          </a:p>
        </p:txBody>
      </p:sp>
      <p:sp>
        <p:nvSpPr>
          <p:cNvPr id="111" name="Google Shape;111;p17"/>
          <p:cNvSpPr/>
          <p:nvPr/>
        </p:nvSpPr>
        <p:spPr>
          <a:xfrm>
            <a:off x="6230950" y="2144802"/>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248300" y="17679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C3</a:t>
            </a:r>
            <a:endParaRPr b="1">
              <a:solidFill>
                <a:srgbClr val="FF00FF"/>
              </a:solidFill>
            </a:endParaRPr>
          </a:p>
        </p:txBody>
      </p:sp>
      <p:sp>
        <p:nvSpPr>
          <p:cNvPr id="113" name="Google Shape;113;p17"/>
          <p:cNvSpPr txBox="1"/>
          <p:nvPr/>
        </p:nvSpPr>
        <p:spPr>
          <a:xfrm>
            <a:off x="2195950" y="18232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C2</a:t>
            </a:r>
            <a:endParaRPr b="1">
              <a:solidFill>
                <a:srgbClr val="FF00FF"/>
              </a:solidFill>
            </a:endParaRPr>
          </a:p>
        </p:txBody>
      </p:sp>
      <p:sp>
        <p:nvSpPr>
          <p:cNvPr id="114" name="Google Shape;114;p17"/>
          <p:cNvSpPr txBox="1"/>
          <p:nvPr/>
        </p:nvSpPr>
        <p:spPr>
          <a:xfrm>
            <a:off x="4126300" y="18232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C1</a:t>
            </a:r>
            <a:endParaRPr b="1">
              <a:solidFill>
                <a:srgbClr val="FF00FF"/>
              </a:solidFill>
            </a:endParaRPr>
          </a:p>
        </p:txBody>
      </p:sp>
      <p:sp>
        <p:nvSpPr>
          <p:cNvPr id="115" name="Google Shape;115;p17"/>
          <p:cNvSpPr txBox="1"/>
          <p:nvPr/>
        </p:nvSpPr>
        <p:spPr>
          <a:xfrm>
            <a:off x="6198725" y="18232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C0</a:t>
            </a:r>
            <a:endParaRPr b="1">
              <a:solidFill>
                <a:srgbClr val="FF00FF"/>
              </a:solidFill>
            </a:endParaRPr>
          </a:p>
        </p:txBody>
      </p:sp>
      <p:sp>
        <p:nvSpPr>
          <p:cNvPr id="116" name="Google Shape;116;p17"/>
          <p:cNvSpPr/>
          <p:nvPr/>
        </p:nvSpPr>
        <p:spPr>
          <a:xfrm>
            <a:off x="7298962" y="258178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1225525" y="28499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S3</a:t>
            </a:r>
            <a:endParaRPr b="1">
              <a:solidFill>
                <a:srgbClr val="FF00FF"/>
              </a:solidFill>
            </a:endParaRPr>
          </a:p>
        </p:txBody>
      </p:sp>
      <p:sp>
        <p:nvSpPr>
          <p:cNvPr id="118" name="Google Shape;118;p17"/>
          <p:cNvSpPr txBox="1"/>
          <p:nvPr/>
        </p:nvSpPr>
        <p:spPr>
          <a:xfrm>
            <a:off x="3069000" y="28499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S2</a:t>
            </a:r>
            <a:endParaRPr b="1">
              <a:solidFill>
                <a:srgbClr val="FF00FF"/>
              </a:solidFill>
            </a:endParaRPr>
          </a:p>
        </p:txBody>
      </p:sp>
      <p:sp>
        <p:nvSpPr>
          <p:cNvPr id="119" name="Google Shape;119;p17"/>
          <p:cNvSpPr txBox="1"/>
          <p:nvPr/>
        </p:nvSpPr>
        <p:spPr>
          <a:xfrm>
            <a:off x="5131450" y="28499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S1</a:t>
            </a:r>
            <a:endParaRPr b="1">
              <a:solidFill>
                <a:srgbClr val="FF00FF"/>
              </a:solidFill>
            </a:endParaRPr>
          </a:p>
        </p:txBody>
      </p:sp>
      <p:sp>
        <p:nvSpPr>
          <p:cNvPr id="120" name="Google Shape;120;p17"/>
          <p:cNvSpPr txBox="1"/>
          <p:nvPr/>
        </p:nvSpPr>
        <p:spPr>
          <a:xfrm>
            <a:off x="7141750" y="27878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S0</a:t>
            </a:r>
            <a:endParaRPr b="1">
              <a:solidFill>
                <a:srgbClr val="FF00FF"/>
              </a:solidFill>
            </a:endParaRPr>
          </a:p>
        </p:txBody>
      </p:sp>
      <p:sp>
        <p:nvSpPr>
          <p:cNvPr id="121" name="Google Shape;121;p17"/>
          <p:cNvSpPr/>
          <p:nvPr/>
        </p:nvSpPr>
        <p:spPr>
          <a:xfrm>
            <a:off x="8146900" y="2144802"/>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8208225" y="1863900"/>
            <a:ext cx="7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Cin</a:t>
            </a:r>
            <a:endParaRPr b="1">
              <a:solidFill>
                <a:srgbClr val="FF00FF"/>
              </a:solidFill>
            </a:endParaRPr>
          </a:p>
        </p:txBody>
      </p:sp>
      <p:sp>
        <p:nvSpPr>
          <p:cNvPr id="123" name="Google Shape;123;p17"/>
          <p:cNvSpPr/>
          <p:nvPr/>
        </p:nvSpPr>
        <p:spPr>
          <a:xfrm>
            <a:off x="7007322"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501522" y="155502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75542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A3</a:t>
            </a:r>
            <a:endParaRPr b="1">
              <a:solidFill>
                <a:srgbClr val="FF00FF"/>
              </a:solidFill>
            </a:endParaRPr>
          </a:p>
        </p:txBody>
      </p:sp>
      <p:sp>
        <p:nvSpPr>
          <p:cNvPr id="126" name="Google Shape;126;p17"/>
          <p:cNvSpPr txBox="1"/>
          <p:nvPr/>
        </p:nvSpPr>
        <p:spPr>
          <a:xfrm>
            <a:off x="1724700"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B3</a:t>
            </a:r>
            <a:endParaRPr b="1">
              <a:solidFill>
                <a:srgbClr val="FF00FF"/>
              </a:solidFill>
            </a:endParaRPr>
          </a:p>
        </p:txBody>
      </p:sp>
      <p:sp>
        <p:nvSpPr>
          <p:cNvPr id="127" name="Google Shape;127;p17"/>
          <p:cNvSpPr txBox="1"/>
          <p:nvPr/>
        </p:nvSpPr>
        <p:spPr>
          <a:xfrm>
            <a:off x="2537350"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A2</a:t>
            </a:r>
            <a:endParaRPr b="1">
              <a:solidFill>
                <a:srgbClr val="FF00FF"/>
              </a:solidFill>
            </a:endParaRPr>
          </a:p>
        </p:txBody>
      </p:sp>
      <p:sp>
        <p:nvSpPr>
          <p:cNvPr id="128" name="Google Shape;128;p17"/>
          <p:cNvSpPr txBox="1"/>
          <p:nvPr/>
        </p:nvSpPr>
        <p:spPr>
          <a:xfrm>
            <a:off x="359727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B2</a:t>
            </a:r>
            <a:endParaRPr b="1">
              <a:solidFill>
                <a:srgbClr val="FF00FF"/>
              </a:solidFill>
            </a:endParaRPr>
          </a:p>
        </p:txBody>
      </p:sp>
      <p:sp>
        <p:nvSpPr>
          <p:cNvPr id="129" name="Google Shape;129;p17"/>
          <p:cNvSpPr txBox="1"/>
          <p:nvPr/>
        </p:nvSpPr>
        <p:spPr>
          <a:xfrm>
            <a:off x="450002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A1</a:t>
            </a:r>
            <a:endParaRPr b="1">
              <a:solidFill>
                <a:srgbClr val="FF00FF"/>
              </a:solidFill>
            </a:endParaRPr>
          </a:p>
        </p:txBody>
      </p:sp>
      <p:sp>
        <p:nvSpPr>
          <p:cNvPr id="130" name="Google Shape;130;p17"/>
          <p:cNvSpPr txBox="1"/>
          <p:nvPr/>
        </p:nvSpPr>
        <p:spPr>
          <a:xfrm>
            <a:off x="575367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B1</a:t>
            </a:r>
            <a:endParaRPr b="1">
              <a:solidFill>
                <a:srgbClr val="FF00FF"/>
              </a:solidFill>
            </a:endParaRPr>
          </a:p>
        </p:txBody>
      </p:sp>
      <p:sp>
        <p:nvSpPr>
          <p:cNvPr id="131" name="Google Shape;131;p17"/>
          <p:cNvSpPr txBox="1"/>
          <p:nvPr/>
        </p:nvSpPr>
        <p:spPr>
          <a:xfrm>
            <a:off x="658162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A0</a:t>
            </a:r>
            <a:endParaRPr b="1">
              <a:solidFill>
                <a:srgbClr val="FF00FF"/>
              </a:solidFill>
            </a:endParaRPr>
          </a:p>
        </p:txBody>
      </p:sp>
      <p:sp>
        <p:nvSpPr>
          <p:cNvPr id="132" name="Google Shape;132;p17"/>
          <p:cNvSpPr txBox="1"/>
          <p:nvPr/>
        </p:nvSpPr>
        <p:spPr>
          <a:xfrm>
            <a:off x="7612825" y="13083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B0</a:t>
            </a:r>
            <a:endParaRPr b="1">
              <a:solidFill>
                <a:srgbClr val="FF00FF"/>
              </a:solidFill>
            </a:endParaRPr>
          </a:p>
        </p:txBody>
      </p:sp>
      <p:sp>
        <p:nvSpPr>
          <p:cNvPr id="133" name="Google Shape;133;p17"/>
          <p:cNvSpPr txBox="1"/>
          <p:nvPr/>
        </p:nvSpPr>
        <p:spPr>
          <a:xfrm>
            <a:off x="546000" y="3250175"/>
            <a:ext cx="7791600" cy="1662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sz="1350">
                <a:solidFill>
                  <a:schemeClr val="dk1"/>
                </a:solidFill>
                <a:highlight>
                  <a:srgbClr val="FFFFFF"/>
                </a:highlight>
              </a:rPr>
              <a:t>A structure of multiple full adders is cascaded in a manner to gives the results of the addition of an </a:t>
            </a:r>
            <a:r>
              <a:rPr b="1" lang="en" sz="1350">
                <a:solidFill>
                  <a:srgbClr val="38761D"/>
                </a:solidFill>
                <a:highlight>
                  <a:srgbClr val="FFFFFF"/>
                </a:highlight>
              </a:rPr>
              <a:t>n bit binary sequence</a:t>
            </a:r>
            <a:r>
              <a:rPr b="1" lang="en" sz="1350">
                <a:solidFill>
                  <a:schemeClr val="dk1"/>
                </a:solidFill>
                <a:highlight>
                  <a:srgbClr val="FFFFFF"/>
                </a:highlight>
              </a:rPr>
              <a:t>.</a:t>
            </a:r>
            <a:endParaRPr b="1" sz="1350">
              <a:solidFill>
                <a:schemeClr val="dk1"/>
              </a:solidFill>
              <a:highlight>
                <a:srgbClr val="FFFFFF"/>
              </a:highlight>
            </a:endParaRPr>
          </a:p>
          <a:p>
            <a:pPr indent="-314325" lvl="0" marL="457200" rtl="0" algn="l">
              <a:spcBef>
                <a:spcPts val="0"/>
              </a:spcBef>
              <a:spcAft>
                <a:spcPts val="0"/>
              </a:spcAft>
              <a:buSzPts val="1350"/>
              <a:buChar char="➢"/>
            </a:pPr>
            <a:r>
              <a:rPr lang="en" sz="1350">
                <a:highlight>
                  <a:srgbClr val="FFFFFF"/>
                </a:highlight>
              </a:rPr>
              <a:t>The carry-out of one stage is fed directly to the carry-in of the next stage.</a:t>
            </a:r>
            <a:endParaRPr sz="135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350">
                <a:solidFill>
                  <a:schemeClr val="dk1"/>
                </a:solidFill>
                <a:highlight>
                  <a:srgbClr val="FFFFFF"/>
                </a:highlight>
              </a:rPr>
              <a:t>This adder is called ripple carry because each carry bits get rippled into the next stage.</a:t>
            </a:r>
            <a:endParaRPr sz="135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350">
                <a:solidFill>
                  <a:schemeClr val="dk1"/>
                </a:solidFill>
                <a:highlight>
                  <a:srgbClr val="FFFFFF"/>
                </a:highlight>
              </a:rPr>
              <a:t>So there will be a </a:t>
            </a:r>
            <a:r>
              <a:rPr b="1" lang="en" sz="1350">
                <a:solidFill>
                  <a:srgbClr val="38761D"/>
                </a:solidFill>
                <a:highlight>
                  <a:srgbClr val="FFFFFF"/>
                </a:highlight>
              </a:rPr>
              <a:t>delay </a:t>
            </a:r>
            <a:r>
              <a:rPr lang="en" sz="1350">
                <a:solidFill>
                  <a:schemeClr val="dk1"/>
                </a:solidFill>
                <a:highlight>
                  <a:srgbClr val="FFFFFF"/>
                </a:highlight>
              </a:rPr>
              <a:t>to get the result with using of this carry adder.</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p:txBody>
      </p:sp>
      <p:sp>
        <p:nvSpPr>
          <p:cNvPr id="134" name="Google Shape;134;p17"/>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18"/>
          <p:cNvSpPr/>
          <p:nvPr/>
        </p:nvSpPr>
        <p:spPr>
          <a:xfrm>
            <a:off x="557438" y="62688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2407843" y="62688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418146" y="62688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932826" y="299875"/>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365098" y="299875"/>
            <a:ext cx="111300" cy="2682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2652432"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237666"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05727"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346572"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682562" y="63955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4</a:t>
            </a:r>
            <a:endParaRPr b="1">
              <a:solidFill>
                <a:srgbClr val="38761D"/>
              </a:solidFill>
            </a:endParaRPr>
          </a:p>
        </p:txBody>
      </p:sp>
      <p:sp>
        <p:nvSpPr>
          <p:cNvPr id="151" name="Google Shape;151;p18"/>
          <p:cNvSpPr txBox="1"/>
          <p:nvPr/>
        </p:nvSpPr>
        <p:spPr>
          <a:xfrm>
            <a:off x="2590774" y="657000"/>
            <a:ext cx="104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3</a:t>
            </a:r>
            <a:endParaRPr b="1">
              <a:solidFill>
                <a:srgbClr val="38761D"/>
              </a:solidFill>
            </a:endParaRPr>
          </a:p>
        </p:txBody>
      </p:sp>
      <p:sp>
        <p:nvSpPr>
          <p:cNvPr id="152" name="Google Shape;152;p18"/>
          <p:cNvSpPr txBox="1"/>
          <p:nvPr/>
        </p:nvSpPr>
        <p:spPr>
          <a:xfrm>
            <a:off x="4543244" y="65700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2</a:t>
            </a:r>
            <a:endParaRPr b="1">
              <a:solidFill>
                <a:srgbClr val="38761D"/>
              </a:solidFill>
            </a:endParaRPr>
          </a:p>
        </p:txBody>
      </p:sp>
      <p:sp>
        <p:nvSpPr>
          <p:cNvPr id="153" name="Google Shape;153;p18"/>
          <p:cNvSpPr/>
          <p:nvPr/>
        </p:nvSpPr>
        <p:spPr>
          <a:xfrm>
            <a:off x="2052051" y="862301"/>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941010" y="889658"/>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134422" y="132663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2977891" y="132663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5040337" y="132663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34650" y="855738"/>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a:off x="789325" y="104775"/>
            <a:ext cx="2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0" name="Google Shape;160;p18"/>
          <p:cNvSpPr/>
          <p:nvPr/>
        </p:nvSpPr>
        <p:spPr>
          <a:xfrm>
            <a:off x="6428446" y="643289"/>
            <a:ext cx="1355700" cy="6081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6552719" y="657000"/>
            <a:ext cx="12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1</a:t>
            </a:r>
            <a:endParaRPr b="1">
              <a:solidFill>
                <a:srgbClr val="38761D"/>
              </a:solidFill>
            </a:endParaRPr>
          </a:p>
        </p:txBody>
      </p:sp>
      <p:sp>
        <p:nvSpPr>
          <p:cNvPr id="162" name="Google Shape;162;p18"/>
          <p:cNvSpPr/>
          <p:nvPr/>
        </p:nvSpPr>
        <p:spPr>
          <a:xfrm>
            <a:off x="5982650" y="889652"/>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0" y="51275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C3</a:t>
            </a:r>
            <a:endParaRPr b="1">
              <a:solidFill>
                <a:srgbClr val="FF00FF"/>
              </a:solidFill>
            </a:endParaRPr>
          </a:p>
        </p:txBody>
      </p:sp>
      <p:sp>
        <p:nvSpPr>
          <p:cNvPr id="164" name="Google Shape;164;p18"/>
          <p:cNvSpPr txBox="1"/>
          <p:nvPr/>
        </p:nvSpPr>
        <p:spPr>
          <a:xfrm>
            <a:off x="1947650" y="568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C2</a:t>
            </a:r>
            <a:endParaRPr b="1">
              <a:solidFill>
                <a:srgbClr val="FF00FF"/>
              </a:solidFill>
            </a:endParaRPr>
          </a:p>
        </p:txBody>
      </p:sp>
      <p:sp>
        <p:nvSpPr>
          <p:cNvPr id="165" name="Google Shape;165;p18"/>
          <p:cNvSpPr txBox="1"/>
          <p:nvPr/>
        </p:nvSpPr>
        <p:spPr>
          <a:xfrm>
            <a:off x="3878000" y="568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C1</a:t>
            </a:r>
            <a:endParaRPr b="1">
              <a:solidFill>
                <a:srgbClr val="FF00FF"/>
              </a:solidFill>
            </a:endParaRPr>
          </a:p>
        </p:txBody>
      </p:sp>
      <p:sp>
        <p:nvSpPr>
          <p:cNvPr id="166" name="Google Shape;166;p18"/>
          <p:cNvSpPr txBox="1"/>
          <p:nvPr/>
        </p:nvSpPr>
        <p:spPr>
          <a:xfrm>
            <a:off x="5950425" y="56807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C0</a:t>
            </a:r>
            <a:endParaRPr b="1">
              <a:solidFill>
                <a:srgbClr val="FF00FF"/>
              </a:solidFill>
            </a:endParaRPr>
          </a:p>
        </p:txBody>
      </p:sp>
      <p:sp>
        <p:nvSpPr>
          <p:cNvPr id="167" name="Google Shape;167;p18"/>
          <p:cNvSpPr/>
          <p:nvPr/>
        </p:nvSpPr>
        <p:spPr>
          <a:xfrm>
            <a:off x="7050662" y="1326635"/>
            <a:ext cx="111300" cy="268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nvSpPr>
        <p:spPr>
          <a:xfrm>
            <a:off x="977225" y="15948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S3</a:t>
            </a:r>
            <a:endParaRPr b="1">
              <a:solidFill>
                <a:srgbClr val="FF00FF"/>
              </a:solidFill>
            </a:endParaRPr>
          </a:p>
        </p:txBody>
      </p:sp>
      <p:sp>
        <p:nvSpPr>
          <p:cNvPr id="169" name="Google Shape;169;p18"/>
          <p:cNvSpPr txBox="1"/>
          <p:nvPr/>
        </p:nvSpPr>
        <p:spPr>
          <a:xfrm>
            <a:off x="2820700" y="15948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S2</a:t>
            </a:r>
            <a:endParaRPr b="1">
              <a:solidFill>
                <a:srgbClr val="FF00FF"/>
              </a:solidFill>
            </a:endParaRPr>
          </a:p>
        </p:txBody>
      </p:sp>
      <p:sp>
        <p:nvSpPr>
          <p:cNvPr id="170" name="Google Shape;170;p18"/>
          <p:cNvSpPr txBox="1"/>
          <p:nvPr/>
        </p:nvSpPr>
        <p:spPr>
          <a:xfrm>
            <a:off x="4883150" y="15948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S1</a:t>
            </a:r>
            <a:endParaRPr b="1">
              <a:solidFill>
                <a:srgbClr val="FF00FF"/>
              </a:solidFill>
            </a:endParaRPr>
          </a:p>
        </p:txBody>
      </p:sp>
      <p:sp>
        <p:nvSpPr>
          <p:cNvPr id="171" name="Google Shape;171;p18"/>
          <p:cNvSpPr txBox="1"/>
          <p:nvPr/>
        </p:nvSpPr>
        <p:spPr>
          <a:xfrm>
            <a:off x="6893450" y="1532725"/>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S0</a:t>
            </a:r>
            <a:endParaRPr b="1">
              <a:solidFill>
                <a:srgbClr val="FF00FF"/>
              </a:solidFill>
            </a:endParaRPr>
          </a:p>
        </p:txBody>
      </p:sp>
      <p:sp>
        <p:nvSpPr>
          <p:cNvPr id="172" name="Google Shape;172;p18"/>
          <p:cNvSpPr/>
          <p:nvPr/>
        </p:nvSpPr>
        <p:spPr>
          <a:xfrm>
            <a:off x="7898600" y="889652"/>
            <a:ext cx="237000" cy="1503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7959925" y="608750"/>
            <a:ext cx="7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Cin</a:t>
            </a:r>
            <a:endParaRPr b="1">
              <a:solidFill>
                <a:srgbClr val="FF00FF"/>
              </a:solidFill>
            </a:endParaRPr>
          </a:p>
        </p:txBody>
      </p:sp>
      <p:sp>
        <p:nvSpPr>
          <p:cNvPr id="174" name="Google Shape;174;p18"/>
          <p:cNvSpPr/>
          <p:nvPr/>
        </p:nvSpPr>
        <p:spPr>
          <a:xfrm>
            <a:off x="6759022"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7253222" y="299875"/>
            <a:ext cx="111300" cy="2682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nvSpPr>
        <p:spPr>
          <a:xfrm>
            <a:off x="50712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A3</a:t>
            </a:r>
            <a:endParaRPr b="1">
              <a:solidFill>
                <a:srgbClr val="FF00FF"/>
              </a:solidFill>
            </a:endParaRPr>
          </a:p>
        </p:txBody>
      </p:sp>
      <p:sp>
        <p:nvSpPr>
          <p:cNvPr id="177" name="Google Shape;177;p18"/>
          <p:cNvSpPr txBox="1"/>
          <p:nvPr/>
        </p:nvSpPr>
        <p:spPr>
          <a:xfrm>
            <a:off x="1476400"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B3</a:t>
            </a:r>
            <a:endParaRPr b="1">
              <a:solidFill>
                <a:srgbClr val="FF00FF"/>
              </a:solidFill>
            </a:endParaRPr>
          </a:p>
        </p:txBody>
      </p:sp>
      <p:sp>
        <p:nvSpPr>
          <p:cNvPr id="178" name="Google Shape;178;p18"/>
          <p:cNvSpPr txBox="1"/>
          <p:nvPr/>
        </p:nvSpPr>
        <p:spPr>
          <a:xfrm>
            <a:off x="2289050"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A2</a:t>
            </a:r>
            <a:endParaRPr b="1">
              <a:solidFill>
                <a:srgbClr val="FF00FF"/>
              </a:solidFill>
            </a:endParaRPr>
          </a:p>
        </p:txBody>
      </p:sp>
      <p:sp>
        <p:nvSpPr>
          <p:cNvPr id="179" name="Google Shape;179;p18"/>
          <p:cNvSpPr txBox="1"/>
          <p:nvPr/>
        </p:nvSpPr>
        <p:spPr>
          <a:xfrm>
            <a:off x="334897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B2</a:t>
            </a:r>
            <a:endParaRPr b="1">
              <a:solidFill>
                <a:srgbClr val="FF00FF"/>
              </a:solidFill>
            </a:endParaRPr>
          </a:p>
        </p:txBody>
      </p:sp>
      <p:sp>
        <p:nvSpPr>
          <p:cNvPr id="180" name="Google Shape;180;p18"/>
          <p:cNvSpPr txBox="1"/>
          <p:nvPr/>
        </p:nvSpPr>
        <p:spPr>
          <a:xfrm>
            <a:off x="425172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A1</a:t>
            </a:r>
            <a:endParaRPr b="1">
              <a:solidFill>
                <a:srgbClr val="FF00FF"/>
              </a:solidFill>
            </a:endParaRPr>
          </a:p>
        </p:txBody>
      </p:sp>
      <p:sp>
        <p:nvSpPr>
          <p:cNvPr id="181" name="Google Shape;181;p18"/>
          <p:cNvSpPr txBox="1"/>
          <p:nvPr/>
        </p:nvSpPr>
        <p:spPr>
          <a:xfrm>
            <a:off x="550537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B1</a:t>
            </a:r>
            <a:endParaRPr b="1">
              <a:solidFill>
                <a:srgbClr val="FF00FF"/>
              </a:solidFill>
            </a:endParaRPr>
          </a:p>
        </p:txBody>
      </p:sp>
      <p:sp>
        <p:nvSpPr>
          <p:cNvPr id="182" name="Google Shape;182;p18"/>
          <p:cNvSpPr txBox="1"/>
          <p:nvPr/>
        </p:nvSpPr>
        <p:spPr>
          <a:xfrm>
            <a:off x="633332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A0</a:t>
            </a:r>
            <a:endParaRPr b="1">
              <a:solidFill>
                <a:srgbClr val="FF00FF"/>
              </a:solidFill>
            </a:endParaRPr>
          </a:p>
        </p:txBody>
      </p:sp>
      <p:sp>
        <p:nvSpPr>
          <p:cNvPr id="183" name="Google Shape;183;p18"/>
          <p:cNvSpPr txBox="1"/>
          <p:nvPr/>
        </p:nvSpPr>
        <p:spPr>
          <a:xfrm>
            <a:off x="7364525" y="53200"/>
            <a:ext cx="42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B0</a:t>
            </a:r>
            <a:endParaRPr b="1">
              <a:solidFill>
                <a:srgbClr val="FF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311700" y="445025"/>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FU</a:t>
            </a:r>
            <a:r>
              <a:rPr b="1" lang="en">
                <a:solidFill>
                  <a:srgbClr val="0000FF"/>
                </a:solidFill>
              </a:rPr>
              <a:t>LL</a:t>
            </a:r>
            <a:r>
              <a:rPr b="1" lang="en">
                <a:solidFill>
                  <a:srgbClr val="FF0000"/>
                </a:solidFill>
              </a:rPr>
              <a:t> AD</a:t>
            </a:r>
            <a:r>
              <a:rPr b="1" lang="en">
                <a:solidFill>
                  <a:srgbClr val="0000FF"/>
                </a:solidFill>
              </a:rPr>
              <a:t>DER</a:t>
            </a:r>
            <a:endParaRPr b="1">
              <a:solidFill>
                <a:srgbClr val="0000FF"/>
              </a:solidFill>
            </a:endParaRPr>
          </a:p>
        </p:txBody>
      </p:sp>
      <p:sp>
        <p:nvSpPr>
          <p:cNvPr id="189" name="Google Shape;189;p19"/>
          <p:cNvSpPr/>
          <p:nvPr/>
        </p:nvSpPr>
        <p:spPr>
          <a:xfrm>
            <a:off x="1109625" y="2521800"/>
            <a:ext cx="1729500" cy="824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3470400" y="2521800"/>
            <a:ext cx="1729500" cy="824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6035175" y="2521800"/>
            <a:ext cx="1729500" cy="824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1588550" y="2078325"/>
            <a:ext cx="141900" cy="3636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2140050" y="2078325"/>
            <a:ext cx="141900" cy="363600"/>
          </a:xfrm>
          <a:prstGeom prst="downArrow">
            <a:avLst>
              <a:gd fmla="val 50000" name="adj1"/>
              <a:gd fmla="val 500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3782450" y="2078325"/>
            <a:ext cx="141900" cy="3636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4529100" y="2078325"/>
            <a:ext cx="141900" cy="3636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6402075" y="2078325"/>
            <a:ext cx="141900" cy="3636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7219675" y="2078325"/>
            <a:ext cx="141900" cy="3636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1180575" y="1688075"/>
            <a:ext cx="6873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FF"/>
                </a:solidFill>
              </a:rPr>
              <a:t>     A3       B3                          A2          B2                              A1            B1</a:t>
            </a:r>
            <a:endParaRPr b="1" sz="1500">
              <a:solidFill>
                <a:srgbClr val="FF00FF"/>
              </a:solidFill>
            </a:endParaRPr>
          </a:p>
        </p:txBody>
      </p:sp>
      <p:sp>
        <p:nvSpPr>
          <p:cNvPr id="199" name="Google Shape;199;p19"/>
          <p:cNvSpPr txBox="1"/>
          <p:nvPr/>
        </p:nvSpPr>
        <p:spPr>
          <a:xfrm>
            <a:off x="1224925" y="2734050"/>
            <a:ext cx="15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3</a:t>
            </a:r>
            <a:endParaRPr b="1">
              <a:solidFill>
                <a:srgbClr val="38761D"/>
              </a:solidFill>
            </a:endParaRPr>
          </a:p>
        </p:txBody>
      </p:sp>
      <p:sp>
        <p:nvSpPr>
          <p:cNvPr id="200" name="Google Shape;200;p19"/>
          <p:cNvSpPr txBox="1"/>
          <p:nvPr/>
        </p:nvSpPr>
        <p:spPr>
          <a:xfrm>
            <a:off x="3550200" y="2734050"/>
            <a:ext cx="15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2</a:t>
            </a:r>
            <a:endParaRPr b="1">
              <a:solidFill>
                <a:srgbClr val="38761D"/>
              </a:solidFill>
            </a:endParaRPr>
          </a:p>
        </p:txBody>
      </p:sp>
      <p:sp>
        <p:nvSpPr>
          <p:cNvPr id="201" name="Google Shape;201;p19"/>
          <p:cNvSpPr txBox="1"/>
          <p:nvPr/>
        </p:nvSpPr>
        <p:spPr>
          <a:xfrm>
            <a:off x="6114975" y="2734050"/>
            <a:ext cx="15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rPr>
              <a:t>FULL ADDER 1</a:t>
            </a:r>
            <a:endParaRPr b="1">
              <a:solidFill>
                <a:srgbClr val="38761D"/>
              </a:solidFill>
            </a:endParaRPr>
          </a:p>
        </p:txBody>
      </p:sp>
      <p:sp>
        <p:nvSpPr>
          <p:cNvPr id="202" name="Google Shape;202;p19"/>
          <p:cNvSpPr/>
          <p:nvPr/>
        </p:nvSpPr>
        <p:spPr>
          <a:xfrm>
            <a:off x="3016475" y="2841050"/>
            <a:ext cx="302400" cy="2040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5426438" y="2878150"/>
            <a:ext cx="302400" cy="2040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1845750" y="3470750"/>
            <a:ext cx="141900" cy="36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4197675" y="3470750"/>
            <a:ext cx="141900" cy="36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6828975" y="3470750"/>
            <a:ext cx="141900" cy="363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nvSpPr>
        <p:spPr>
          <a:xfrm>
            <a:off x="1339575" y="3834350"/>
            <a:ext cx="608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FF"/>
                </a:solidFill>
              </a:rPr>
              <a:t>       S</a:t>
            </a:r>
            <a:r>
              <a:rPr b="1" lang="en" sz="1500">
                <a:solidFill>
                  <a:srgbClr val="FF00FF"/>
                </a:solidFill>
              </a:rPr>
              <a:t>3                                        S2                                             S1</a:t>
            </a:r>
            <a:endParaRPr/>
          </a:p>
        </p:txBody>
      </p:sp>
      <p:sp>
        <p:nvSpPr>
          <p:cNvPr id="208" name="Google Shape;208;p19"/>
          <p:cNvSpPr/>
          <p:nvPr/>
        </p:nvSpPr>
        <p:spPr>
          <a:xfrm>
            <a:off x="570225" y="2832150"/>
            <a:ext cx="302400" cy="204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nvSpPr>
        <p:spPr>
          <a:xfrm>
            <a:off x="110800" y="2748588"/>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FF"/>
                </a:solidFill>
              </a:rPr>
              <a:t>C2</a:t>
            </a:r>
            <a:r>
              <a:rPr b="1" lang="en" sz="1500">
                <a:solidFill>
                  <a:srgbClr val="FF00FF"/>
                </a:solidFill>
              </a:rPr>
              <a:t> </a:t>
            </a:r>
            <a:endParaRPr/>
          </a:p>
        </p:txBody>
      </p:sp>
      <p:sp>
        <p:nvSpPr>
          <p:cNvPr id="210" name="Google Shape;210;p19"/>
          <p:cNvSpPr txBox="1"/>
          <p:nvPr/>
        </p:nvSpPr>
        <p:spPr>
          <a:xfrm>
            <a:off x="2937150" y="24522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FF"/>
                </a:solidFill>
              </a:rPr>
              <a:t>C1 </a:t>
            </a:r>
            <a:endParaRPr/>
          </a:p>
        </p:txBody>
      </p:sp>
      <p:sp>
        <p:nvSpPr>
          <p:cNvPr id="211" name="Google Shape;211;p19"/>
          <p:cNvSpPr txBox="1"/>
          <p:nvPr/>
        </p:nvSpPr>
        <p:spPr>
          <a:xfrm>
            <a:off x="5351425" y="2452288"/>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FF"/>
                </a:solidFill>
              </a:rPr>
              <a:t>C0 </a:t>
            </a:r>
            <a:endParaRPr/>
          </a:p>
        </p:txBody>
      </p:sp>
      <p:sp>
        <p:nvSpPr>
          <p:cNvPr id="212" name="Google Shape;212;p19"/>
          <p:cNvSpPr txBox="1"/>
          <p:nvPr>
            <p:ph type="title"/>
          </p:nvPr>
        </p:nvSpPr>
        <p:spPr>
          <a:xfrm>
            <a:off x="3782450" y="69715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SzPct val="54065"/>
              <a:buNone/>
            </a:pPr>
            <a:r>
              <a:rPr b="1" lang="en" sz="1831">
                <a:solidFill>
                  <a:srgbClr val="000000"/>
                </a:solidFill>
              </a:rPr>
              <a:t>Note:</a:t>
            </a:r>
            <a:r>
              <a:rPr b="1" lang="en" sz="1720">
                <a:solidFill>
                  <a:srgbClr val="000000"/>
                </a:solidFill>
              </a:rPr>
              <a:t>  </a:t>
            </a:r>
            <a:r>
              <a:rPr lang="en" sz="1720">
                <a:solidFill>
                  <a:srgbClr val="000000"/>
                </a:solidFill>
              </a:rPr>
              <a:t>Adding using a full adder leads to </a:t>
            </a:r>
            <a:r>
              <a:rPr lang="en" sz="1720">
                <a:solidFill>
                  <a:srgbClr val="000000"/>
                </a:solidFill>
              </a:rPr>
              <a:t>propagation</a:t>
            </a:r>
            <a:endParaRPr sz="1720">
              <a:solidFill>
                <a:srgbClr val="000000"/>
              </a:solidFill>
            </a:endParaRPr>
          </a:p>
          <a:p>
            <a:pPr indent="0" lvl="0" marL="0" rtl="0" algn="l">
              <a:spcBef>
                <a:spcPts val="0"/>
              </a:spcBef>
              <a:spcAft>
                <a:spcPts val="0"/>
              </a:spcAft>
              <a:buSzPct val="57558"/>
              <a:buNone/>
            </a:pPr>
            <a:r>
              <a:rPr lang="en" sz="1720">
                <a:solidFill>
                  <a:srgbClr val="000000"/>
                </a:solidFill>
              </a:rPr>
              <a:t>delay</a:t>
            </a:r>
            <a:endParaRPr sz="1720">
              <a:solidFill>
                <a:srgbClr val="000000"/>
              </a:solidFill>
            </a:endParaRPr>
          </a:p>
        </p:txBody>
      </p:sp>
      <p:sp>
        <p:nvSpPr>
          <p:cNvPr id="213" name="Google Shape;213;p19"/>
          <p:cNvSpPr txBox="1"/>
          <p:nvPr/>
        </p:nvSpPr>
        <p:spPr>
          <a:xfrm>
            <a:off x="1508000" y="4480350"/>
            <a:ext cx="9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4" name="Google Shape;214;p19"/>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19"/>
          <p:cNvSpPr txBox="1"/>
          <p:nvPr/>
        </p:nvSpPr>
        <p:spPr>
          <a:xfrm>
            <a:off x="7797675" y="2640375"/>
            <a:ext cx="7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FF"/>
                </a:solidFill>
              </a:rPr>
              <a:t>Cin</a:t>
            </a:r>
            <a:endParaRPr b="1">
              <a:solidFill>
                <a:srgbClr val="FF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311700" y="445025"/>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FU</a:t>
            </a:r>
            <a:r>
              <a:rPr b="1" lang="en">
                <a:solidFill>
                  <a:srgbClr val="0000FF"/>
                </a:solidFill>
              </a:rPr>
              <a:t>LL</a:t>
            </a:r>
            <a:r>
              <a:rPr b="1" lang="en">
                <a:solidFill>
                  <a:srgbClr val="FF0000"/>
                </a:solidFill>
              </a:rPr>
              <a:t> AD</a:t>
            </a:r>
            <a:r>
              <a:rPr b="1" lang="en">
                <a:solidFill>
                  <a:srgbClr val="0000FF"/>
                </a:solidFill>
              </a:rPr>
              <a:t>DER </a:t>
            </a:r>
            <a:r>
              <a:rPr b="1" lang="en">
                <a:solidFill>
                  <a:srgbClr val="FF0000"/>
                </a:solidFill>
              </a:rPr>
              <a:t>A</a:t>
            </a:r>
            <a:r>
              <a:rPr b="1" lang="en">
                <a:solidFill>
                  <a:srgbClr val="0000FF"/>
                </a:solidFill>
              </a:rPr>
              <a:t>ND </a:t>
            </a:r>
            <a:r>
              <a:rPr b="1" lang="en">
                <a:solidFill>
                  <a:srgbClr val="FF0000"/>
                </a:solidFill>
              </a:rPr>
              <a:t>HA</a:t>
            </a:r>
            <a:r>
              <a:rPr b="1" lang="en">
                <a:solidFill>
                  <a:srgbClr val="0000FF"/>
                </a:solidFill>
              </a:rPr>
              <a:t>LF </a:t>
            </a:r>
            <a:r>
              <a:rPr b="1" lang="en">
                <a:solidFill>
                  <a:srgbClr val="FF0000"/>
                </a:solidFill>
              </a:rPr>
              <a:t>AD</a:t>
            </a:r>
            <a:r>
              <a:rPr b="1" lang="en">
                <a:solidFill>
                  <a:srgbClr val="0000FF"/>
                </a:solidFill>
              </a:rPr>
              <a:t>DER</a:t>
            </a:r>
            <a:endParaRPr b="1">
              <a:solidFill>
                <a:srgbClr val="0000FF"/>
              </a:solidFill>
            </a:endParaRPr>
          </a:p>
        </p:txBody>
      </p:sp>
      <p:pic>
        <p:nvPicPr>
          <p:cNvPr id="222" name="Google Shape;222;p20"/>
          <p:cNvPicPr preferRelativeResize="0"/>
          <p:nvPr/>
        </p:nvPicPr>
        <p:blipFill>
          <a:blip r:embed="rId3">
            <a:alphaModFix/>
          </a:blip>
          <a:stretch>
            <a:fillRect/>
          </a:stretch>
        </p:blipFill>
        <p:spPr>
          <a:xfrm>
            <a:off x="152400" y="1170125"/>
            <a:ext cx="4086048" cy="2336850"/>
          </a:xfrm>
          <a:prstGeom prst="rect">
            <a:avLst/>
          </a:prstGeom>
          <a:noFill/>
          <a:ln>
            <a:noFill/>
          </a:ln>
        </p:spPr>
      </p:pic>
      <p:pic>
        <p:nvPicPr>
          <p:cNvPr id="223" name="Google Shape;223;p20"/>
          <p:cNvPicPr preferRelativeResize="0"/>
          <p:nvPr/>
        </p:nvPicPr>
        <p:blipFill rotWithShape="1">
          <a:blip r:embed="rId4">
            <a:alphaModFix/>
          </a:blip>
          <a:srcRect b="0" l="2085" r="0" t="0"/>
          <a:stretch/>
        </p:blipFill>
        <p:spPr>
          <a:xfrm>
            <a:off x="4126300" y="1418200"/>
            <a:ext cx="4948351" cy="2044875"/>
          </a:xfrm>
          <a:prstGeom prst="rect">
            <a:avLst/>
          </a:prstGeom>
          <a:noFill/>
          <a:ln>
            <a:noFill/>
          </a:ln>
        </p:spPr>
      </p:pic>
      <p:sp>
        <p:nvSpPr>
          <p:cNvPr id="224" name="Google Shape;224;p20"/>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Carry look ahead adder is </a:t>
            </a:r>
            <a:r>
              <a:rPr b="1" lang="en">
                <a:solidFill>
                  <a:srgbClr val="38761D"/>
                </a:solidFill>
              </a:rPr>
              <a:t>faster in operational speed</a:t>
            </a:r>
            <a:r>
              <a:rPr lang="en">
                <a:solidFill>
                  <a:schemeClr val="dk1"/>
                </a:solidFill>
              </a:rPr>
              <a:t> compared to full adder.</a:t>
            </a:r>
            <a:endParaRPr>
              <a:solidFill>
                <a:schemeClr val="dk1"/>
              </a:solidFill>
            </a:endParaRPr>
          </a:p>
          <a:p>
            <a:pPr indent="-342900" lvl="0" marL="457200" rtl="0" algn="l">
              <a:spcBef>
                <a:spcPts val="0"/>
              </a:spcBef>
              <a:spcAft>
                <a:spcPts val="0"/>
              </a:spcAft>
              <a:buSzPts val="1800"/>
              <a:buChar char="❏"/>
            </a:pPr>
            <a:r>
              <a:rPr lang="en">
                <a:solidFill>
                  <a:schemeClr val="dk1"/>
                </a:solidFill>
              </a:rPr>
              <a:t>By full adder when we have parallel adders it takes </a:t>
            </a:r>
            <a:r>
              <a:rPr b="1" lang="en">
                <a:solidFill>
                  <a:srgbClr val="38761D"/>
                </a:solidFill>
              </a:rPr>
              <a:t>propagation delay</a:t>
            </a:r>
            <a:r>
              <a:rPr lang="en">
                <a:solidFill>
                  <a:schemeClr val="dk1"/>
                </a:solidFill>
              </a:rPr>
              <a:t> to have output.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carry look ahead adder the output carry of each is not dependent on the previous output and is generated at same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will be trying to </a:t>
            </a:r>
            <a:r>
              <a:rPr lang="en">
                <a:solidFill>
                  <a:schemeClr val="dk1"/>
                </a:solidFill>
              </a:rPr>
              <a:t>make</a:t>
            </a:r>
            <a:r>
              <a:rPr lang="en">
                <a:solidFill>
                  <a:schemeClr val="dk1"/>
                </a:solidFill>
              </a:rPr>
              <a:t> each </a:t>
            </a:r>
            <a:r>
              <a:rPr b="1" lang="en">
                <a:solidFill>
                  <a:srgbClr val="38761D"/>
                </a:solidFill>
              </a:rPr>
              <a:t>carry dependent on the first carry</a:t>
            </a:r>
            <a:r>
              <a:rPr lang="en">
                <a:solidFill>
                  <a:schemeClr val="dk1"/>
                </a:solidFill>
              </a:rPr>
              <a:t> so that all can be generated </a:t>
            </a:r>
            <a:r>
              <a:rPr lang="en">
                <a:solidFill>
                  <a:schemeClr val="dk1"/>
                </a:solidFill>
              </a:rPr>
              <a:t>simultaneously</a:t>
            </a:r>
            <a:r>
              <a:rPr lang="en">
                <a:solidFill>
                  <a:schemeClr val="dk1"/>
                </a:solidFill>
              </a:rPr>
              <a:t>.</a:t>
            </a:r>
            <a:endParaRPr>
              <a:solidFill>
                <a:schemeClr val="dk1"/>
              </a:solidFill>
            </a:endParaRPr>
          </a:p>
        </p:txBody>
      </p:sp>
      <p:sp>
        <p:nvSpPr>
          <p:cNvPr id="231" name="Google Shape;231;p21"/>
          <p:cNvSpPr txBox="1"/>
          <p:nvPr>
            <p:ph type="title"/>
          </p:nvPr>
        </p:nvSpPr>
        <p:spPr>
          <a:xfrm>
            <a:off x="409275" y="391800"/>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CA</a:t>
            </a:r>
            <a:r>
              <a:rPr b="1" lang="en">
                <a:solidFill>
                  <a:srgbClr val="0000FF"/>
                </a:solidFill>
              </a:rPr>
              <a:t>RRY</a:t>
            </a:r>
            <a:r>
              <a:rPr b="1" lang="en">
                <a:solidFill>
                  <a:srgbClr val="FF0000"/>
                </a:solidFill>
              </a:rPr>
              <a:t> LO</a:t>
            </a:r>
            <a:r>
              <a:rPr b="1" lang="en">
                <a:solidFill>
                  <a:srgbClr val="0000FF"/>
                </a:solidFill>
              </a:rPr>
              <a:t>OK</a:t>
            </a:r>
            <a:r>
              <a:rPr b="1" lang="en">
                <a:solidFill>
                  <a:srgbClr val="FF0000"/>
                </a:solidFill>
              </a:rPr>
              <a:t> AHE</a:t>
            </a:r>
            <a:r>
              <a:rPr b="1" lang="en">
                <a:solidFill>
                  <a:srgbClr val="0000FF"/>
                </a:solidFill>
              </a:rPr>
              <a:t>AD</a:t>
            </a:r>
            <a:r>
              <a:rPr b="1" lang="en">
                <a:solidFill>
                  <a:srgbClr val="FF0000"/>
                </a:solidFill>
              </a:rPr>
              <a:t> AD</a:t>
            </a:r>
            <a:r>
              <a:rPr b="1" lang="en">
                <a:solidFill>
                  <a:srgbClr val="0000FF"/>
                </a:solidFill>
              </a:rPr>
              <a:t>DER</a:t>
            </a:r>
            <a:endParaRPr b="1">
              <a:solidFill>
                <a:srgbClr val="0000FF"/>
              </a:solidFill>
            </a:endParaRPr>
          </a:p>
        </p:txBody>
      </p:sp>
      <p:sp>
        <p:nvSpPr>
          <p:cNvPr id="232" name="Google Shape;232;p21"/>
          <p:cNvSpPr/>
          <p:nvPr/>
        </p:nvSpPr>
        <p:spPr>
          <a:xfrm>
            <a:off x="2000" y="4928525"/>
            <a:ext cx="9144000" cy="215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