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varunrao1989/Coursera_Capstone/blob/master/Analysis%20of%20Different%20Cities%20for%20Deployment%20of%20Successful%20Experimentation.ipyn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i="1" dirty="0"/>
              <a:t>Analysis of Different Cities </a:t>
            </a:r>
            <a:r>
              <a:rPr lang="en-US" sz="3200" b="1" i="1" dirty="0" smtClean="0"/>
              <a:t>(for </a:t>
            </a:r>
            <a:r>
              <a:rPr lang="en-US" sz="3200" b="1" i="1" dirty="0"/>
              <a:t>d</a:t>
            </a:r>
            <a:r>
              <a:rPr lang="en-US" sz="3200" b="1" i="1" dirty="0" smtClean="0"/>
              <a:t>eployment </a:t>
            </a:r>
            <a:r>
              <a:rPr lang="en-US" sz="3200" b="1" i="1" dirty="0"/>
              <a:t>of Successful </a:t>
            </a:r>
            <a:r>
              <a:rPr lang="en-US" sz="3200" b="1" i="1" dirty="0" smtClean="0"/>
              <a:t>Experimentation) using Clustering</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sz="1400" dirty="0" smtClean="0"/>
              <a:t>Varun Rao</a:t>
            </a:r>
          </a:p>
          <a:p>
            <a:r>
              <a:rPr lang="en-US" sz="1400" dirty="0" smtClean="0"/>
              <a:t>04/27/2020</a:t>
            </a:r>
            <a:endParaRPr lang="en-US" sz="1400" dirty="0"/>
          </a:p>
        </p:txBody>
      </p:sp>
    </p:spTree>
    <p:extLst>
      <p:ext uri="{BB962C8B-B14F-4D97-AF65-F5344CB8AC3E}">
        <p14:creationId xmlns:p14="http://schemas.microsoft.com/office/powerpoint/2010/main" val="1939307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54954" y="2310937"/>
            <a:ext cx="8825659" cy="4380807"/>
          </a:xfrm>
        </p:spPr>
        <p:txBody>
          <a:bodyPr>
            <a:normAutofit/>
          </a:bodyPr>
          <a:lstStyle/>
          <a:p>
            <a:pPr marL="0" indent="0">
              <a:buNone/>
            </a:pPr>
            <a:r>
              <a:rPr lang="en-US" dirty="0" smtClean="0"/>
              <a:t>This study provides a solution for projects &amp; applications that are deployed in different cities and locations world wide, and serve a twofold purpose:</a:t>
            </a:r>
          </a:p>
          <a:p>
            <a:pPr marL="0" indent="0">
              <a:buNone/>
            </a:pPr>
            <a:endParaRPr lang="en-US" dirty="0"/>
          </a:p>
          <a:p>
            <a:pPr marL="0" indent="0">
              <a:buNone/>
            </a:pPr>
            <a:r>
              <a:rPr lang="en-US" sz="1200" dirty="0" smtClean="0"/>
              <a:t>Real World projects are expensive. They need a lot of planning, co-ordination, time and resources to get things going.</a:t>
            </a:r>
          </a:p>
          <a:p>
            <a:r>
              <a:rPr lang="en-US" sz="1200" dirty="0"/>
              <a:t>Although experimentation by itself is expensive, deploying the project after successful experimentation is more expensive and cost of failure is the most expensive.</a:t>
            </a:r>
          </a:p>
          <a:p>
            <a:r>
              <a:rPr lang="en-US" sz="1200" dirty="0"/>
              <a:t>Hence, assuming the experimentation was a success, it </a:t>
            </a:r>
            <a:r>
              <a:rPr lang="en-US" sz="1200" dirty="0" smtClean="0"/>
              <a:t>would </a:t>
            </a:r>
            <a:r>
              <a:rPr lang="en-US" sz="1200" dirty="0"/>
              <a:t>be beneficial to simulate and plan the </a:t>
            </a:r>
            <a:r>
              <a:rPr lang="en-US" sz="1200" dirty="0" smtClean="0"/>
              <a:t>deployment of a project, </a:t>
            </a:r>
            <a:r>
              <a:rPr lang="en-US" sz="1200" dirty="0"/>
              <a:t>based on factual data driven approaches, which not only will significantly lower the probability of failure of a project but will also serve as the starting </a:t>
            </a:r>
            <a:r>
              <a:rPr lang="en-US" sz="1200" dirty="0" smtClean="0"/>
              <a:t>point for deployment.</a:t>
            </a:r>
            <a:endParaRPr lang="en-US" sz="1200" dirty="0"/>
          </a:p>
          <a:p>
            <a:r>
              <a:rPr lang="en-US" sz="1200" dirty="0">
                <a:solidFill>
                  <a:schemeClr val="accent5"/>
                </a:solidFill>
              </a:rPr>
              <a:t>Understanding the similarities between the </a:t>
            </a:r>
            <a:r>
              <a:rPr lang="en-US" sz="1200" dirty="0" smtClean="0">
                <a:solidFill>
                  <a:schemeClr val="accent5"/>
                </a:solidFill>
              </a:rPr>
              <a:t>‘experimentation location’ </a:t>
            </a:r>
            <a:r>
              <a:rPr lang="en-US" sz="1200" dirty="0">
                <a:solidFill>
                  <a:schemeClr val="accent5"/>
                </a:solidFill>
              </a:rPr>
              <a:t>and </a:t>
            </a:r>
            <a:r>
              <a:rPr lang="en-US" sz="1200" dirty="0" smtClean="0">
                <a:solidFill>
                  <a:schemeClr val="accent5"/>
                </a:solidFill>
              </a:rPr>
              <a:t>‘target market’ </a:t>
            </a:r>
            <a:r>
              <a:rPr lang="en-US" sz="1200" dirty="0">
                <a:solidFill>
                  <a:schemeClr val="accent5"/>
                </a:solidFill>
              </a:rPr>
              <a:t>location will benefit in such </a:t>
            </a:r>
            <a:r>
              <a:rPr lang="en-US" sz="1200" dirty="0" smtClean="0">
                <a:solidFill>
                  <a:schemeClr val="accent5"/>
                </a:solidFill>
              </a:rPr>
              <a:t>cases</a:t>
            </a:r>
            <a:r>
              <a:rPr lang="en-US" sz="1200" dirty="0">
                <a:solidFill>
                  <a:schemeClr val="accent5"/>
                </a:solidFill>
              </a:rPr>
              <a:t>.</a:t>
            </a:r>
            <a:endParaRPr lang="en-US" sz="1200" dirty="0"/>
          </a:p>
          <a:p>
            <a:pPr marL="0" indent="0">
              <a:buNone/>
            </a:pPr>
            <a:endParaRPr lang="en-US" sz="1200" dirty="0"/>
          </a:p>
          <a:p>
            <a:pPr marL="0" indent="0">
              <a:buNone/>
            </a:pPr>
            <a:endParaRPr lang="en-US" sz="1200" dirty="0" smtClean="0"/>
          </a:p>
          <a:p>
            <a:pPr marL="0" indent="0">
              <a:buNone/>
            </a:pPr>
            <a:r>
              <a:rPr lang="en-US" sz="1200" dirty="0" smtClean="0"/>
              <a:t>The second </a:t>
            </a:r>
            <a:r>
              <a:rPr lang="en-US" sz="1200" dirty="0"/>
              <a:t>application of this study is for  location based recommendation systems, which suggests locations in a new place, similar to </a:t>
            </a:r>
            <a:r>
              <a:rPr lang="en-US" sz="1200" dirty="0" smtClean="0"/>
              <a:t>what one </a:t>
            </a:r>
            <a:r>
              <a:rPr lang="en-US" sz="1200" dirty="0"/>
              <a:t>liked in another </a:t>
            </a:r>
            <a:r>
              <a:rPr lang="en-US" sz="1200" dirty="0" smtClean="0"/>
              <a:t>place.</a:t>
            </a:r>
            <a:endParaRPr lang="en-US" sz="1200" dirty="0"/>
          </a:p>
          <a:p>
            <a:pPr>
              <a:buAutoNum type="arabicPeriod"/>
            </a:pPr>
            <a:endParaRPr lang="en-US" sz="1200" dirty="0" smtClean="0"/>
          </a:p>
          <a:p>
            <a:pPr marL="0" indent="0">
              <a:buNone/>
            </a:pPr>
            <a:endParaRPr lang="en-US" sz="1200" dirty="0" smtClean="0">
              <a:solidFill>
                <a:schemeClr val="accent5"/>
              </a:solidFill>
            </a:endParaRPr>
          </a:p>
        </p:txBody>
      </p:sp>
    </p:spTree>
    <p:extLst>
      <p:ext uri="{BB962C8B-B14F-4D97-AF65-F5344CB8AC3E}">
        <p14:creationId xmlns:p14="http://schemas.microsoft.com/office/powerpoint/2010/main" val="860999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Problems</a:t>
            </a:r>
            <a:endParaRPr lang="en-US" dirty="0"/>
          </a:p>
        </p:txBody>
      </p:sp>
      <p:sp>
        <p:nvSpPr>
          <p:cNvPr id="3" name="Content Placeholder 2"/>
          <p:cNvSpPr>
            <a:spLocks noGrp="1"/>
          </p:cNvSpPr>
          <p:nvPr>
            <p:ph idx="1"/>
          </p:nvPr>
        </p:nvSpPr>
        <p:spPr>
          <a:xfrm>
            <a:off x="304800" y="2276475"/>
            <a:ext cx="11506200" cy="4415269"/>
          </a:xfrm>
        </p:spPr>
        <p:txBody>
          <a:bodyPr>
            <a:normAutofit fontScale="47500" lnSpcReduction="20000"/>
          </a:bodyPr>
          <a:lstStyle/>
          <a:p>
            <a:pPr marL="0" indent="0">
              <a:buNone/>
            </a:pPr>
            <a:r>
              <a:rPr lang="en-US" sz="2900" dirty="0"/>
              <a:t>In this project we will aim to solve three separate </a:t>
            </a:r>
            <a:r>
              <a:rPr lang="en-US" sz="2900" dirty="0" smtClean="0"/>
              <a:t>scenarios </a:t>
            </a:r>
            <a:r>
              <a:rPr lang="en-US" sz="2900" dirty="0"/>
              <a:t>through Clustering:</a:t>
            </a:r>
          </a:p>
          <a:p>
            <a:r>
              <a:rPr lang="en-US" sz="2900" dirty="0" smtClean="0"/>
              <a:t>A </a:t>
            </a:r>
            <a:r>
              <a:rPr lang="en-US" sz="2900" dirty="0"/>
              <a:t>company like Amazon/Walmart were thinking long-term and wanted to have their own logistics fleet for better control and reliability. They ran an experiment in New York City to determine where to establish new package drop-off locations, to make it more convenient for their customers to return something. The experiment was a success and they have recognized that best target cities are Toronto and San Francisco. We solve the problem of what areas in Toronto and San Francisco should they target to set up these drop off locations.</a:t>
            </a:r>
          </a:p>
          <a:p>
            <a:r>
              <a:rPr lang="en-US" sz="2900" dirty="0"/>
              <a:t>2. A company like Trip Advisor wants to recommend me locations in San Francisco based on what I did in New York City. We solve the problem of recommending locations in a new city based on similarities in the previous one.</a:t>
            </a:r>
          </a:p>
          <a:p>
            <a:r>
              <a:rPr lang="en-US" sz="2900" dirty="0"/>
              <a:t>3. Clusters in different cities can also help companies determine where, in different cities, they can deploy self-driving cars to pilot test (based on successful experimentation for pilot tests in one city). Let’s consider </a:t>
            </a:r>
            <a:r>
              <a:rPr lang="en-US" sz="2900" dirty="0" err="1"/>
              <a:t>Waymo</a:t>
            </a:r>
            <a:r>
              <a:rPr lang="en-US" sz="2900" dirty="0"/>
              <a:t>, Uber or Tesla are at that stage where level 5 cars can be tested on roads with real customers. They would like to know where they can deploy their cars, after a successful test (again) in New York City. They have identified that San Francisco and Toronto are two metros that are open to this. </a:t>
            </a:r>
            <a:r>
              <a:rPr lang="en-US" sz="2900" dirty="0" smtClean="0"/>
              <a:t> OR </a:t>
            </a:r>
            <a:r>
              <a:rPr lang="en-US" sz="2900" dirty="0"/>
              <a:t>This can even help Ride Share companies like Uber and Lyft to deploy more cars around a particular area specifically for a certain </a:t>
            </a:r>
            <a:r>
              <a:rPr lang="en-US" sz="2900" b="1" dirty="0"/>
              <a:t>type</a:t>
            </a:r>
            <a:r>
              <a:rPr lang="en-US" sz="2900" dirty="0"/>
              <a:t> of service (like Ride Share). So people would much rather take a shared Uber/Lyft rather than taking a bus for example. Here we solve the problem </a:t>
            </a:r>
            <a:r>
              <a:rPr lang="en-US" sz="2200" dirty="0"/>
              <a:t>of Identifying where they can deploy specific type of service in San Francisco based on experimentation in NYC.</a:t>
            </a:r>
          </a:p>
          <a:p>
            <a:pPr marL="0" indent="0">
              <a:buNone/>
            </a:pPr>
            <a:endParaRPr lang="en-US" i="1" dirty="0" smtClean="0"/>
          </a:p>
          <a:p>
            <a:pPr marL="0" indent="0">
              <a:buNone/>
            </a:pPr>
            <a:r>
              <a:rPr lang="en-US" i="1" dirty="0" smtClean="0"/>
              <a:t>*</a:t>
            </a:r>
            <a:r>
              <a:rPr lang="en-US" i="1" dirty="0"/>
              <a:t>Note there are a lot of assumptions made to create these scenarios and the focus of "this" work is clustering Neighborhoods based on top 10 venues (in each neighborhood) in these three cities to see what are similar areas between the three and how they can be identified after the target locations (San Francisco and Toronto) have been identified.</a:t>
            </a:r>
            <a:endParaRPr lang="en-US" dirty="0"/>
          </a:p>
          <a:p>
            <a:pPr marL="0" indent="0">
              <a:buNone/>
            </a:pPr>
            <a:r>
              <a:rPr lang="en-US" i="1" dirty="0"/>
              <a:t>*This study does not go into too much detail, and does not take into consideration a lot of real world factors and other data. This is meant to be a presentation of Data Science and Machine Learning abilities to showcase academic comprehension of the subject matter and tools.</a:t>
            </a:r>
            <a:endParaRPr lang="en-US" dirty="0"/>
          </a:p>
          <a:p>
            <a:pPr marL="0" indent="0">
              <a:buNone/>
            </a:pPr>
            <a:r>
              <a:rPr lang="en-US" dirty="0"/>
              <a:t> </a:t>
            </a:r>
          </a:p>
          <a:p>
            <a:pPr>
              <a:buAutoNum type="arabicPeriod"/>
            </a:pPr>
            <a:endParaRPr lang="en-US" sz="1200" dirty="0" smtClean="0"/>
          </a:p>
          <a:p>
            <a:pPr marL="0" indent="0">
              <a:buNone/>
            </a:pPr>
            <a:endParaRPr lang="en-US" sz="1200" dirty="0" smtClean="0">
              <a:solidFill>
                <a:schemeClr val="accent5"/>
              </a:solidFill>
            </a:endParaRPr>
          </a:p>
        </p:txBody>
      </p:sp>
    </p:spTree>
    <p:extLst>
      <p:ext uri="{BB962C8B-B14F-4D97-AF65-F5344CB8AC3E}">
        <p14:creationId xmlns:p14="http://schemas.microsoft.com/office/powerpoint/2010/main" val="3792078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to Solution: Data and Methodology</a:t>
            </a:r>
            <a:endParaRPr lang="en-US" dirty="0"/>
          </a:p>
        </p:txBody>
      </p:sp>
      <p:sp>
        <p:nvSpPr>
          <p:cNvPr id="3" name="Content Placeholder 2"/>
          <p:cNvSpPr>
            <a:spLocks noGrp="1"/>
          </p:cNvSpPr>
          <p:nvPr>
            <p:ph idx="1"/>
          </p:nvPr>
        </p:nvSpPr>
        <p:spPr>
          <a:xfrm>
            <a:off x="1154954" y="2310937"/>
            <a:ext cx="8825659" cy="4380807"/>
          </a:xfrm>
        </p:spPr>
        <p:txBody>
          <a:bodyPr>
            <a:normAutofit/>
          </a:bodyPr>
          <a:lstStyle/>
          <a:p>
            <a:pPr marL="0" indent="0">
              <a:buNone/>
            </a:pPr>
            <a:r>
              <a:rPr lang="en-US" sz="1400" dirty="0" smtClean="0"/>
              <a:t>In order to achieve these goals, we can break down the locations that we want to compare, into a viable resolution, and compare those locations based on some parameters that are related to the project. This will enable us to pin point areas in ‘target-markets’ that will be similar to the ‘experimentation location’ where probability of success will increase.</a:t>
            </a:r>
          </a:p>
          <a:p>
            <a:pPr marL="0" indent="0">
              <a:buNone/>
            </a:pPr>
            <a:endParaRPr lang="en-US" sz="1100" b="1" dirty="0" smtClean="0"/>
          </a:p>
          <a:p>
            <a:pPr marL="0" indent="0">
              <a:buNone/>
            </a:pPr>
            <a:r>
              <a:rPr lang="en-US" sz="1100" b="1" dirty="0" smtClean="0"/>
              <a:t>Data</a:t>
            </a:r>
            <a:r>
              <a:rPr lang="en-US" sz="1100" dirty="0" smtClean="0"/>
              <a:t>:</a:t>
            </a:r>
          </a:p>
          <a:p>
            <a:r>
              <a:rPr lang="en-US" sz="1100" dirty="0" smtClean="0"/>
              <a:t>This study takes into consideration the ‘experimentation location’ as New York City and ‘target-markets’ as San Francisco and Toronto. The resolution in these three cities goes down to the ‘neighborhood’ level. A full in-depth analysis of the data can be found in this link below. </a:t>
            </a:r>
            <a:r>
              <a:rPr lang="en-US" sz="1100" u="sng" dirty="0" err="1" smtClean="0">
                <a:solidFill>
                  <a:srgbClr val="0070C0"/>
                </a:solidFill>
              </a:rPr>
              <a:t>Report.https</a:t>
            </a:r>
            <a:r>
              <a:rPr lang="en-US" sz="1100" u="sng" dirty="0">
                <a:solidFill>
                  <a:srgbClr val="0070C0"/>
                </a:solidFill>
              </a:rPr>
              <a:t>://github.com/varunrao1989/</a:t>
            </a:r>
            <a:r>
              <a:rPr lang="en-US" sz="1100" u="sng" dirty="0" err="1">
                <a:solidFill>
                  <a:srgbClr val="0070C0"/>
                </a:solidFill>
              </a:rPr>
              <a:t>Coursera_Capstone</a:t>
            </a:r>
            <a:r>
              <a:rPr lang="en-US" sz="1100" u="sng" dirty="0">
                <a:solidFill>
                  <a:srgbClr val="0070C0"/>
                </a:solidFill>
              </a:rPr>
              <a:t>/blob/master/Analysis%20of%20Different%20Cities%20for%20Deployment%20of%20Successful%20Experimentation.pdf</a:t>
            </a:r>
          </a:p>
          <a:p>
            <a:pPr marL="0" indent="0">
              <a:buNone/>
            </a:pPr>
            <a:endParaRPr lang="en-US" sz="1100" b="1" dirty="0" smtClean="0"/>
          </a:p>
          <a:p>
            <a:pPr marL="0" indent="0">
              <a:buNone/>
            </a:pPr>
            <a:r>
              <a:rPr lang="en-US" sz="1100" b="1" dirty="0" smtClean="0"/>
              <a:t>Methodology</a:t>
            </a:r>
            <a:r>
              <a:rPr lang="en-US" sz="1100" dirty="0" smtClean="0"/>
              <a:t>:</a:t>
            </a:r>
          </a:p>
          <a:p>
            <a:r>
              <a:rPr lang="en-US" sz="1100" dirty="0" smtClean="0"/>
              <a:t>Venues were extracted for each neighborhood from Four Square application and was categorized accordingly. Then “K-means” clustering was used to group the data by venue, in three cities, so that comparisons can be made, to find locations in San Francisco and Toronto, that are similar to successful locations in New York City.  Details can be found in the Methodology section of this link below. </a:t>
            </a:r>
            <a:r>
              <a:rPr lang="en-US" sz="1100" u="sng" dirty="0" err="1" smtClean="0">
                <a:solidFill>
                  <a:srgbClr val="0070C0"/>
                </a:solidFill>
              </a:rPr>
              <a:t>Report.https</a:t>
            </a:r>
            <a:r>
              <a:rPr lang="en-US" sz="1100" u="sng" dirty="0">
                <a:solidFill>
                  <a:srgbClr val="0070C0"/>
                </a:solidFill>
              </a:rPr>
              <a:t>://github.com/varunrao1989/</a:t>
            </a:r>
            <a:r>
              <a:rPr lang="en-US" sz="1100" u="sng" dirty="0" err="1">
                <a:solidFill>
                  <a:srgbClr val="0070C0"/>
                </a:solidFill>
              </a:rPr>
              <a:t>Coursera_Capstone</a:t>
            </a:r>
            <a:r>
              <a:rPr lang="en-US" sz="1100" u="sng" dirty="0">
                <a:solidFill>
                  <a:srgbClr val="0070C0"/>
                </a:solidFill>
              </a:rPr>
              <a:t>/blob/master/Analysis%20of%20Different%20Cities%20for%20Deployment%20of%20Successful%20Experimentation.pdf</a:t>
            </a:r>
            <a:endParaRPr lang="en-US" sz="1100" dirty="0" smtClean="0">
              <a:solidFill>
                <a:schemeClr val="accent5"/>
              </a:solidFill>
            </a:endParaRPr>
          </a:p>
        </p:txBody>
      </p:sp>
    </p:spTree>
    <p:extLst>
      <p:ext uri="{BB962C8B-B14F-4D97-AF65-F5344CB8AC3E}">
        <p14:creationId xmlns:p14="http://schemas.microsoft.com/office/powerpoint/2010/main" val="2923858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- 1</a:t>
            </a:r>
            <a:endParaRPr lang="en-US" dirty="0"/>
          </a:p>
        </p:txBody>
      </p:sp>
      <p:sp>
        <p:nvSpPr>
          <p:cNvPr id="3" name="Content Placeholder 2"/>
          <p:cNvSpPr>
            <a:spLocks noGrp="1"/>
          </p:cNvSpPr>
          <p:nvPr>
            <p:ph idx="1"/>
          </p:nvPr>
        </p:nvSpPr>
        <p:spPr>
          <a:xfrm>
            <a:off x="1154954" y="2310937"/>
            <a:ext cx="8825659" cy="4380807"/>
          </a:xfrm>
        </p:spPr>
        <p:txBody>
          <a:bodyPr>
            <a:normAutofit/>
          </a:bodyPr>
          <a:lstStyle/>
          <a:p>
            <a:pPr marL="0" indent="0">
              <a:buNone/>
            </a:pPr>
            <a:r>
              <a:rPr lang="en-US" sz="1400" dirty="0" smtClean="0"/>
              <a:t>Data was successfully grouped into 6 Clusters. Dots of the same color in different cities represent the neighborhoods that belong to the same cluster.</a:t>
            </a:r>
          </a:p>
          <a:p>
            <a:pPr marL="0" indent="0">
              <a:buNone/>
            </a:pPr>
            <a:endParaRPr lang="en-US" dirty="0"/>
          </a:p>
          <a:p>
            <a:pPr marL="0" indent="0">
              <a:buNone/>
            </a:pPr>
            <a:endParaRPr lang="en-US" sz="1200" dirty="0" smtClean="0"/>
          </a:p>
          <a:p>
            <a:pPr marL="0" indent="0">
              <a:buNone/>
            </a:pPr>
            <a:endParaRPr lang="en-US" sz="1200" dirty="0" smtClean="0">
              <a:solidFill>
                <a:schemeClr val="accent5"/>
              </a:solidFill>
            </a:endParaRPr>
          </a:p>
        </p:txBody>
      </p:sp>
      <p:pic>
        <p:nvPicPr>
          <p:cNvPr id="4" name="Picture 3"/>
          <p:cNvPicPr>
            <a:picLocks noChangeAspect="1"/>
          </p:cNvPicPr>
          <p:nvPr/>
        </p:nvPicPr>
        <p:blipFill>
          <a:blip r:embed="rId2"/>
          <a:stretch>
            <a:fillRect/>
          </a:stretch>
        </p:blipFill>
        <p:spPr>
          <a:xfrm>
            <a:off x="119062" y="3157537"/>
            <a:ext cx="3128069" cy="2852737"/>
          </a:xfrm>
          <a:prstGeom prst="rect">
            <a:avLst/>
          </a:prstGeom>
        </p:spPr>
      </p:pic>
      <p:pic>
        <p:nvPicPr>
          <p:cNvPr id="5" name="Picture 4"/>
          <p:cNvPicPr>
            <a:picLocks noChangeAspect="1"/>
          </p:cNvPicPr>
          <p:nvPr/>
        </p:nvPicPr>
        <p:blipFill>
          <a:blip r:embed="rId3"/>
          <a:stretch>
            <a:fillRect/>
          </a:stretch>
        </p:blipFill>
        <p:spPr>
          <a:xfrm>
            <a:off x="3357562" y="3157537"/>
            <a:ext cx="3128069" cy="2852737"/>
          </a:xfrm>
          <a:prstGeom prst="rect">
            <a:avLst/>
          </a:prstGeom>
        </p:spPr>
      </p:pic>
      <p:pic>
        <p:nvPicPr>
          <p:cNvPr id="6" name="Picture 5"/>
          <p:cNvPicPr>
            <a:picLocks noChangeAspect="1"/>
          </p:cNvPicPr>
          <p:nvPr/>
        </p:nvPicPr>
        <p:blipFill>
          <a:blip r:embed="rId4"/>
          <a:stretch>
            <a:fillRect/>
          </a:stretch>
        </p:blipFill>
        <p:spPr>
          <a:xfrm>
            <a:off x="6596062" y="3015094"/>
            <a:ext cx="2951133" cy="299518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9547195" y="3087041"/>
            <a:ext cx="2561937" cy="1932634"/>
          </a:xfrm>
          <a:prstGeom prst="rect">
            <a:avLst/>
          </a:prstGeom>
          <a:noFill/>
          <a:ln>
            <a:noFill/>
          </a:ln>
        </p:spPr>
      </p:pic>
    </p:spTree>
    <p:extLst>
      <p:ext uri="{BB962C8B-B14F-4D97-AF65-F5344CB8AC3E}">
        <p14:creationId xmlns:p14="http://schemas.microsoft.com/office/powerpoint/2010/main" val="2416242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- 2</a:t>
            </a:r>
            <a:endParaRPr lang="en-US" dirty="0"/>
          </a:p>
        </p:txBody>
      </p:sp>
      <p:sp>
        <p:nvSpPr>
          <p:cNvPr id="3" name="Content Placeholder 2"/>
          <p:cNvSpPr>
            <a:spLocks noGrp="1"/>
          </p:cNvSpPr>
          <p:nvPr>
            <p:ph idx="1"/>
          </p:nvPr>
        </p:nvSpPr>
        <p:spPr>
          <a:xfrm>
            <a:off x="1154954" y="2310937"/>
            <a:ext cx="8825659" cy="4380807"/>
          </a:xfrm>
        </p:spPr>
        <p:txBody>
          <a:bodyPr>
            <a:normAutofit fontScale="55000" lnSpcReduction="20000"/>
          </a:bodyPr>
          <a:lstStyle/>
          <a:p>
            <a:r>
              <a:rPr lang="en-US" sz="2200" dirty="0"/>
              <a:t>1. </a:t>
            </a:r>
            <a:r>
              <a:rPr lang="en-US" sz="2200" u="sng" dirty="0"/>
              <a:t>Cluster 0 (RED Colored Clusters):</a:t>
            </a:r>
            <a:r>
              <a:rPr lang="en-US" sz="2200" dirty="0"/>
              <a:t> Theses were areas where the most popular venue was a Bus Stops. There were two main locations in SF that fit this category. This is a bit surprising but these come up as a lot of Students/Tourists who want to travel from the City to these two destinations, end up getting here taking multiple modes of transport and prefer Buses (single mode of transport, even though its slower) to get back to their residence as they are tired after a day in the beach or walking/hiking around twin peaks</a:t>
            </a:r>
            <a:r>
              <a:rPr lang="en-US" sz="2200" dirty="0" smtClean="0"/>
              <a:t>.</a:t>
            </a:r>
            <a:endParaRPr lang="en-US" sz="2200" dirty="0"/>
          </a:p>
          <a:p>
            <a:r>
              <a:rPr lang="en-US" sz="2200" dirty="0"/>
              <a:t>2. </a:t>
            </a:r>
            <a:r>
              <a:rPr lang="en-US" sz="2200" u="sng" dirty="0"/>
              <a:t>Cluster 1 (PURPLE Colored Clusters):</a:t>
            </a:r>
            <a:r>
              <a:rPr lang="en-US" sz="2200" dirty="0"/>
              <a:t> Just had one location. So we will not consider this.</a:t>
            </a:r>
          </a:p>
          <a:p>
            <a:r>
              <a:rPr lang="en-US" sz="2200" dirty="0"/>
              <a:t>3. </a:t>
            </a:r>
            <a:r>
              <a:rPr lang="en-US" sz="2200" u="sng" dirty="0"/>
              <a:t>Cluster 2 (DARK BLUE Colored Clusters):</a:t>
            </a:r>
            <a:r>
              <a:rPr lang="en-US" sz="2200" dirty="0"/>
              <a:t> These areas had trails, parks, playgrounds and Zoos. These are places where people visit to for outdoor activities or as weekend trips. Also a lot of tourists visit these places to see local nature and points of interest. This cluster is a good recommendation that companies like Trip Advisor will give to a person who enjoys outdoor activities and is visiting San Francisco or Toronto.</a:t>
            </a:r>
          </a:p>
          <a:p>
            <a:r>
              <a:rPr lang="en-US" sz="2200" dirty="0"/>
              <a:t>4. </a:t>
            </a:r>
            <a:r>
              <a:rPr lang="en-US" sz="2200" u="sng" dirty="0"/>
              <a:t>Cluster 3 (LIGHT BLUE (Turquoise) Colored Clusters):</a:t>
            </a:r>
            <a:r>
              <a:rPr lang="en-US" sz="2200" dirty="0"/>
              <a:t> Just had 2 locations. So we will not consider this.</a:t>
            </a:r>
          </a:p>
          <a:p>
            <a:r>
              <a:rPr lang="en-US" sz="2200" dirty="0"/>
              <a:t>5. </a:t>
            </a:r>
            <a:r>
              <a:rPr lang="en-US" sz="2200" u="sng" dirty="0"/>
              <a:t>Cluster 4 (LIGHT GREEN Colored Clusters):</a:t>
            </a:r>
            <a:r>
              <a:rPr lang="en-US" sz="2200" dirty="0"/>
              <a:t> Pizza Places. Not of much use for our applications. So we will not consider this.</a:t>
            </a:r>
          </a:p>
          <a:p>
            <a:r>
              <a:rPr lang="en-US" sz="2200" dirty="0"/>
              <a:t>6. </a:t>
            </a:r>
            <a:r>
              <a:rPr lang="en-US" sz="2200" u="sng" dirty="0"/>
              <a:t>Cluster 5 (ORANGE Colored Clusters):</a:t>
            </a:r>
            <a:r>
              <a:rPr lang="en-US" sz="2200" dirty="0"/>
              <a:t> Restaurants, Coffee Shops, Cafe's, Convenience Stores, Pubs &amp; Bars, etc. This is the most prominent cluster as all three locations are densely populated cities. These are the places where lot of movement happens. People are constantly going to Cafe's and Coffee shops on a regular basis. Neighborhood specific Cafe's, Coffee Shops, Bakeries and Restaurants serve as a great place for people to regularly go with friends and family. These locations can be used by Amazon/Walmart to establish package drop-off locations.</a:t>
            </a:r>
          </a:p>
          <a:p>
            <a:pPr marL="0" indent="0">
              <a:buNone/>
            </a:pPr>
            <a:r>
              <a:rPr lang="en-US" sz="2200" i="1" dirty="0" smtClean="0"/>
              <a:t>* </a:t>
            </a:r>
            <a:r>
              <a:rPr lang="en-US" sz="2200" i="1" dirty="0"/>
              <a:t>For detailed results, please refer to Notebook link RESULTS section:</a:t>
            </a:r>
            <a:endParaRPr lang="en-US" sz="2200" dirty="0"/>
          </a:p>
          <a:p>
            <a:pPr marL="0" indent="0">
              <a:buNone/>
            </a:pPr>
            <a:r>
              <a:rPr lang="en-US" sz="2200" i="1" u="sng" dirty="0">
                <a:hlinkClick r:id="rId2" tooltip="Link: https://github.com/varunrao1989/Coursera_Capstone/blob/master/Analysis%20of%20Different%20Cities%20for%20Deployment%20of%20Successful%20Experimentation.ipynb"/>
              </a:rPr>
              <a:t>https://github.com/varunrao1989/Coursera_Capstone/blob/master/Analysis%20of%20Different%20Cities%20for%20Deployment%20of%20Successful%20Experimentation.ipynb</a:t>
            </a:r>
            <a:endParaRPr lang="en-US" sz="2200" dirty="0"/>
          </a:p>
          <a:p>
            <a:pPr marL="0" indent="0">
              <a:buNone/>
            </a:pPr>
            <a:endParaRPr lang="en-US" sz="1100" dirty="0" smtClean="0">
              <a:solidFill>
                <a:schemeClr val="accent5"/>
              </a:solidFill>
            </a:endParaRPr>
          </a:p>
        </p:txBody>
      </p:sp>
    </p:spTree>
    <p:extLst>
      <p:ext uri="{BB962C8B-B14F-4D97-AF65-F5344CB8AC3E}">
        <p14:creationId xmlns:p14="http://schemas.microsoft.com/office/powerpoint/2010/main" val="3103160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4" y="2310937"/>
            <a:ext cx="8825659" cy="4380807"/>
          </a:xfrm>
        </p:spPr>
        <p:txBody>
          <a:bodyPr>
            <a:normAutofit fontScale="77500" lnSpcReduction="20000"/>
          </a:bodyPr>
          <a:lstStyle/>
          <a:p>
            <a:pPr marL="0" indent="0">
              <a:buNone/>
            </a:pPr>
            <a:r>
              <a:rPr lang="en-US" dirty="0"/>
              <a:t>This study successfully segmented Neighborhoods, based on similarities in most popular </a:t>
            </a:r>
            <a:r>
              <a:rPr lang="en-US" dirty="0" smtClean="0"/>
              <a:t>Venue categories (between </a:t>
            </a:r>
            <a:r>
              <a:rPr lang="en-US" dirty="0"/>
              <a:t>cities) which helped companies make decisions on what area to deploy a project in a new city based on successful experimentation in a pilot - city. </a:t>
            </a:r>
            <a:endParaRPr lang="en-US" dirty="0" smtClean="0"/>
          </a:p>
          <a:p>
            <a:pPr marL="0" indent="0">
              <a:buNone/>
            </a:pPr>
            <a:endParaRPr lang="en-US" dirty="0"/>
          </a:p>
          <a:p>
            <a:pPr marL="0" indent="0">
              <a:buNone/>
            </a:pPr>
            <a:r>
              <a:rPr lang="en-US" dirty="0" smtClean="0"/>
              <a:t>This can solve the following case applications:</a:t>
            </a:r>
            <a:endParaRPr lang="en-US" dirty="0"/>
          </a:p>
          <a:p>
            <a:r>
              <a:rPr lang="en-US" dirty="0"/>
              <a:t>1. Companies like Amazon/Walmart were able to deploy "package drop-off locations" around Neighborhood venues that belong to cluster 5 (Orange Colored Clusters) in Toronto and San Francisco.</a:t>
            </a:r>
          </a:p>
          <a:p>
            <a:r>
              <a:rPr lang="en-US" dirty="0"/>
              <a:t>2. Trip Advisor (or similar) was able to give good relevant recommends - cluster 2 (Dark Blue Colored Clusters) to </a:t>
            </a:r>
            <a:r>
              <a:rPr lang="en-US" dirty="0" err="1"/>
              <a:t>to</a:t>
            </a:r>
            <a:r>
              <a:rPr lang="en-US" dirty="0"/>
              <a:t> its users who were into outdoor activities and were either tourists or just exploring the city of Toronto and San Francisco.</a:t>
            </a:r>
          </a:p>
          <a:p>
            <a:r>
              <a:rPr lang="en-US" dirty="0"/>
              <a:t>3. Companies like Uber/Lyft or Super Shuttle were able to deploy new Ride Share service routes in San Francisco - cluster 0 (Red Colored Clusters) where majority of the population would wait around a bus stop and get a single mode of transportation, rather than use other modes of transport where they would have to change stations/modes multiple times.</a:t>
            </a:r>
          </a:p>
          <a:p>
            <a:pPr marL="0" indent="0">
              <a:buNone/>
            </a:pPr>
            <a:endParaRPr lang="en-US" i="1" dirty="0" smtClean="0"/>
          </a:p>
          <a:p>
            <a:pPr marL="0" indent="0">
              <a:buNone/>
            </a:pPr>
            <a:r>
              <a:rPr lang="en-US" i="1" dirty="0" smtClean="0"/>
              <a:t>* This </a:t>
            </a:r>
            <a:r>
              <a:rPr lang="en-US" i="1" dirty="0"/>
              <a:t>study does not go into too much detail, and does not take into consideration a lot of real-world factors and other data. This is meant to be a presentation of Data Science and Machine Learning abilities to showcase academic comprehension of the subject and tools.</a:t>
            </a:r>
            <a:endParaRPr lang="en-US" dirty="0"/>
          </a:p>
          <a:p>
            <a:pPr marL="0" indent="0">
              <a:buNone/>
            </a:pPr>
            <a:endParaRPr lang="en-US" sz="1100" dirty="0" smtClean="0">
              <a:solidFill>
                <a:schemeClr val="accent5"/>
              </a:solidFill>
            </a:endParaRPr>
          </a:p>
        </p:txBody>
      </p:sp>
    </p:spTree>
    <p:extLst>
      <p:ext uri="{BB962C8B-B14F-4D97-AF65-F5344CB8AC3E}">
        <p14:creationId xmlns:p14="http://schemas.microsoft.com/office/powerpoint/2010/main" val="19329657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1171</TotalTime>
  <Words>1513</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Analysis of Different Cities (for deployment of Successful Experimentation) using Clustering </vt:lpstr>
      <vt:lpstr>Introduction</vt:lpstr>
      <vt:lpstr>Business Problems</vt:lpstr>
      <vt:lpstr>Path to Solution: Data and Methodology</vt:lpstr>
      <vt:lpstr>Results - 1</vt:lpstr>
      <vt:lpstr>Results - 2</vt:lpstr>
      <vt:lpstr>Conclusion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Different Cities for Deployment of Successful Experimentation</dc:title>
  <dc:creator>Windows User</dc:creator>
  <cp:lastModifiedBy>Windows User</cp:lastModifiedBy>
  <cp:revision>12</cp:revision>
  <dcterms:created xsi:type="dcterms:W3CDTF">2020-04-28T00:39:42Z</dcterms:created>
  <dcterms:modified xsi:type="dcterms:W3CDTF">2020-04-28T20:11:20Z</dcterms:modified>
</cp:coreProperties>
</file>