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99" r:id="rId1"/>
  </p:sldMasterIdLst>
  <p:notesMasterIdLst>
    <p:notesMasterId r:id="rId14"/>
  </p:notesMasterIdLst>
  <p:handoutMasterIdLst>
    <p:handoutMasterId r:id="rId15"/>
  </p:handoutMasterIdLst>
  <p:sldIdLst>
    <p:sldId id="258" r:id="rId2"/>
    <p:sldId id="293" r:id="rId3"/>
    <p:sldId id="294" r:id="rId4"/>
    <p:sldId id="295" r:id="rId5"/>
    <p:sldId id="296" r:id="rId6"/>
    <p:sldId id="297" r:id="rId7"/>
    <p:sldId id="298" r:id="rId8"/>
    <p:sldId id="299" r:id="rId9"/>
    <p:sldId id="300" r:id="rId10"/>
    <p:sldId id="301" r:id="rId11"/>
    <p:sldId id="302" r:id="rId12"/>
    <p:sldId id="2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initials="V" lastIdx="1" clrIdx="0">
    <p:extLst>
      <p:ext uri="{19B8F6BF-5375-455C-9EA6-DF929625EA0E}">
        <p15:presenceInfo xmlns:p15="http://schemas.microsoft.com/office/powerpoint/2012/main" userId="dfd4ba9666cbc6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67AA6"/>
    <a:srgbClr val="91855C"/>
    <a:srgbClr val="A4D2C8"/>
    <a:srgbClr val="806633"/>
    <a:srgbClr val="EAF2FA"/>
    <a:srgbClr val="E1ECF8"/>
    <a:srgbClr val="F0F6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1" autoAdjust="0"/>
    <p:restoredTop sz="95294" autoAdjust="0"/>
  </p:normalViewPr>
  <p:slideViewPr>
    <p:cSldViewPr snapToGrid="0">
      <p:cViewPr varScale="1">
        <p:scale>
          <a:sx n="87" d="100"/>
          <a:sy n="87" d="100"/>
        </p:scale>
        <p:origin x="514" y="67"/>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7542E9-7AF7-4D23-B85C-80754C40881B}" type="doc">
      <dgm:prSet loTypeId="urn:microsoft.com/office/officeart/2005/8/layout/radial6" loCatId="cycle" qsTypeId="urn:microsoft.com/office/officeart/2005/8/quickstyle/simple4" qsCatId="simple" csTypeId="urn:microsoft.com/office/officeart/2005/8/colors/accent1_2" csCatId="accent1" phldr="1"/>
      <dgm:spPr/>
      <dgm:t>
        <a:bodyPr/>
        <a:lstStyle/>
        <a:p>
          <a:endParaRPr lang="en-IN"/>
        </a:p>
      </dgm:t>
    </dgm:pt>
    <dgm:pt modelId="{69E0711E-70F7-459B-A790-6CCBE5AB4222}">
      <dgm:prSet phldrT="[Text]"/>
      <dgm:spPr/>
      <dgm:t>
        <a:bodyPr/>
        <a:lstStyle/>
        <a:p>
          <a:r>
            <a:rPr lang="en-IN"/>
            <a:t>SAMSON BUSINESS SYSTEM</a:t>
          </a:r>
          <a:endParaRPr lang="en-IN" dirty="0"/>
        </a:p>
      </dgm:t>
    </dgm:pt>
    <dgm:pt modelId="{B70627B2-5746-404C-ADDF-0D85AA8306A8}" type="parTrans" cxnId="{97B01FDC-AF2B-416B-88DB-95D45E35F5D2}">
      <dgm:prSet/>
      <dgm:spPr/>
      <dgm:t>
        <a:bodyPr/>
        <a:lstStyle/>
        <a:p>
          <a:endParaRPr lang="en-IN"/>
        </a:p>
      </dgm:t>
    </dgm:pt>
    <dgm:pt modelId="{15A31949-35A7-4F82-BFB0-1D5883457471}" type="sibTrans" cxnId="{97B01FDC-AF2B-416B-88DB-95D45E35F5D2}">
      <dgm:prSet/>
      <dgm:spPr/>
      <dgm:t>
        <a:bodyPr/>
        <a:lstStyle/>
        <a:p>
          <a:endParaRPr lang="en-IN"/>
        </a:p>
      </dgm:t>
    </dgm:pt>
    <dgm:pt modelId="{73DDAF8F-8B55-43E4-A76E-B50799ADFFDC}">
      <dgm:prSet phldrT="[Text]"/>
      <dgm:spPr/>
      <dgm:t>
        <a:bodyPr/>
        <a:lstStyle/>
        <a:p>
          <a:r>
            <a:rPr lang="en-IN"/>
            <a:t>STRATEGY</a:t>
          </a:r>
          <a:endParaRPr lang="en-IN" dirty="0"/>
        </a:p>
      </dgm:t>
    </dgm:pt>
    <dgm:pt modelId="{CAEE2B72-533B-43A7-B636-3888AA535D1E}" type="parTrans" cxnId="{73D199A8-7070-451B-8F6A-EF1AFF167630}">
      <dgm:prSet/>
      <dgm:spPr/>
      <dgm:t>
        <a:bodyPr/>
        <a:lstStyle/>
        <a:p>
          <a:endParaRPr lang="en-IN"/>
        </a:p>
      </dgm:t>
    </dgm:pt>
    <dgm:pt modelId="{C17D355E-1E4F-459E-91BE-C16E405E040D}" type="sibTrans" cxnId="{73D199A8-7070-451B-8F6A-EF1AFF167630}">
      <dgm:prSet/>
      <dgm:spPr/>
      <dgm:t>
        <a:bodyPr/>
        <a:lstStyle/>
        <a:p>
          <a:endParaRPr lang="en-IN"/>
        </a:p>
      </dgm:t>
    </dgm:pt>
    <dgm:pt modelId="{FF9742E9-A798-4BE7-ACDD-C017B8E976B2}">
      <dgm:prSet phldrT="[Text]"/>
      <dgm:spPr/>
      <dgm:t>
        <a:bodyPr/>
        <a:lstStyle/>
        <a:p>
          <a:r>
            <a:rPr lang="en-IN"/>
            <a:t>GOVERNANCE</a:t>
          </a:r>
          <a:endParaRPr lang="en-IN" dirty="0"/>
        </a:p>
      </dgm:t>
    </dgm:pt>
    <dgm:pt modelId="{27BEFA4C-18BF-4881-8D01-CAF43D27E932}" type="parTrans" cxnId="{DB51BBAA-B664-4C25-B68B-86D609017BD0}">
      <dgm:prSet/>
      <dgm:spPr/>
      <dgm:t>
        <a:bodyPr/>
        <a:lstStyle/>
        <a:p>
          <a:endParaRPr lang="en-IN"/>
        </a:p>
      </dgm:t>
    </dgm:pt>
    <dgm:pt modelId="{23CBACD0-CFD4-4EED-A467-1B4CF6CAB735}" type="sibTrans" cxnId="{DB51BBAA-B664-4C25-B68B-86D609017BD0}">
      <dgm:prSet/>
      <dgm:spPr/>
      <dgm:t>
        <a:bodyPr/>
        <a:lstStyle/>
        <a:p>
          <a:endParaRPr lang="en-IN"/>
        </a:p>
      </dgm:t>
    </dgm:pt>
    <dgm:pt modelId="{23BCFC54-A456-4C65-BE83-5FA893C5015A}">
      <dgm:prSet phldrT="[Text]"/>
      <dgm:spPr/>
      <dgm:t>
        <a:bodyPr/>
        <a:lstStyle/>
        <a:p>
          <a:r>
            <a:rPr lang="en-IN"/>
            <a:t>PROCESSES</a:t>
          </a:r>
          <a:endParaRPr lang="en-IN" dirty="0"/>
        </a:p>
      </dgm:t>
    </dgm:pt>
    <dgm:pt modelId="{042452BD-1F36-462D-8CAB-65B96F54281F}" type="parTrans" cxnId="{5761D5E3-1B5A-4F47-8B89-92DEB89F3C64}">
      <dgm:prSet/>
      <dgm:spPr/>
      <dgm:t>
        <a:bodyPr/>
        <a:lstStyle/>
        <a:p>
          <a:endParaRPr lang="en-IN"/>
        </a:p>
      </dgm:t>
    </dgm:pt>
    <dgm:pt modelId="{8803E1E3-04EB-463B-A307-32B7BF33F41B}" type="sibTrans" cxnId="{5761D5E3-1B5A-4F47-8B89-92DEB89F3C64}">
      <dgm:prSet/>
      <dgm:spPr/>
      <dgm:t>
        <a:bodyPr/>
        <a:lstStyle/>
        <a:p>
          <a:endParaRPr lang="en-IN"/>
        </a:p>
      </dgm:t>
    </dgm:pt>
    <dgm:pt modelId="{503531DF-A147-4873-A120-B0C4A9CF1BD0}">
      <dgm:prSet phldrT="[Text]"/>
      <dgm:spPr/>
      <dgm:t>
        <a:bodyPr/>
        <a:lstStyle/>
        <a:p>
          <a:r>
            <a:rPr lang="en-IN"/>
            <a:t>PEOPLE</a:t>
          </a:r>
          <a:endParaRPr lang="en-IN" dirty="0"/>
        </a:p>
      </dgm:t>
    </dgm:pt>
    <dgm:pt modelId="{B645ED2A-484C-406A-B7C2-8CB4DA232B8E}" type="parTrans" cxnId="{CA0F6453-2667-403C-955D-0AC040FF7E4F}">
      <dgm:prSet/>
      <dgm:spPr/>
      <dgm:t>
        <a:bodyPr/>
        <a:lstStyle/>
        <a:p>
          <a:endParaRPr lang="en-IN"/>
        </a:p>
      </dgm:t>
    </dgm:pt>
    <dgm:pt modelId="{1030AF16-ED62-4346-9300-826B98141374}" type="sibTrans" cxnId="{CA0F6453-2667-403C-955D-0AC040FF7E4F}">
      <dgm:prSet/>
      <dgm:spPr/>
      <dgm:t>
        <a:bodyPr/>
        <a:lstStyle/>
        <a:p>
          <a:endParaRPr lang="en-IN"/>
        </a:p>
      </dgm:t>
    </dgm:pt>
    <dgm:pt modelId="{CF5AD3FF-1FAB-4A01-930B-964AB99B7D8D}">
      <dgm:prSet phldrT="[Text]"/>
      <dgm:spPr/>
      <dgm:t>
        <a:bodyPr/>
        <a:lstStyle/>
        <a:p>
          <a:r>
            <a:rPr lang="en-IN"/>
            <a:t>CULTURE</a:t>
          </a:r>
          <a:endParaRPr lang="en-IN" dirty="0"/>
        </a:p>
      </dgm:t>
    </dgm:pt>
    <dgm:pt modelId="{394A7932-689D-4BDD-AEBA-B3E1A2EAAFDE}" type="parTrans" cxnId="{11CE48AD-5866-4C50-944B-F5BD354BF8DC}">
      <dgm:prSet/>
      <dgm:spPr/>
      <dgm:t>
        <a:bodyPr/>
        <a:lstStyle/>
        <a:p>
          <a:endParaRPr lang="en-IN"/>
        </a:p>
      </dgm:t>
    </dgm:pt>
    <dgm:pt modelId="{9AD92564-1335-4D2D-B19E-2B22475A0723}" type="sibTrans" cxnId="{11CE48AD-5866-4C50-944B-F5BD354BF8DC}">
      <dgm:prSet/>
      <dgm:spPr/>
      <dgm:t>
        <a:bodyPr/>
        <a:lstStyle/>
        <a:p>
          <a:endParaRPr lang="en-IN"/>
        </a:p>
      </dgm:t>
    </dgm:pt>
    <dgm:pt modelId="{7D95FB09-66E8-43C7-BB8A-54E57F40F1F8}">
      <dgm:prSet phldrT="[Text]"/>
      <dgm:spPr/>
      <dgm:t>
        <a:bodyPr/>
        <a:lstStyle/>
        <a:p>
          <a:r>
            <a:rPr lang="en-IN"/>
            <a:t>PERFORMANCE</a:t>
          </a:r>
          <a:endParaRPr lang="en-IN" dirty="0"/>
        </a:p>
      </dgm:t>
    </dgm:pt>
    <dgm:pt modelId="{4BF91DE5-37A4-4E25-8E2D-1F11520B1208}" type="parTrans" cxnId="{4BDFF8DC-2C92-4541-9F0B-66F682C876A5}">
      <dgm:prSet/>
      <dgm:spPr/>
      <dgm:t>
        <a:bodyPr/>
        <a:lstStyle/>
        <a:p>
          <a:endParaRPr lang="en-IN"/>
        </a:p>
      </dgm:t>
    </dgm:pt>
    <dgm:pt modelId="{8B9C872C-B329-4543-AE63-D312BAC6FAFD}" type="sibTrans" cxnId="{4BDFF8DC-2C92-4541-9F0B-66F682C876A5}">
      <dgm:prSet/>
      <dgm:spPr/>
      <dgm:t>
        <a:bodyPr/>
        <a:lstStyle/>
        <a:p>
          <a:endParaRPr lang="en-IN"/>
        </a:p>
      </dgm:t>
    </dgm:pt>
    <dgm:pt modelId="{E31F6E81-8C6D-4156-9828-C113CC5A12FB}" type="pres">
      <dgm:prSet presAssocID="{597542E9-7AF7-4D23-B85C-80754C40881B}" presName="Name0" presStyleCnt="0">
        <dgm:presLayoutVars>
          <dgm:chMax val="1"/>
          <dgm:dir/>
          <dgm:animLvl val="ctr"/>
          <dgm:resizeHandles val="exact"/>
        </dgm:presLayoutVars>
      </dgm:prSet>
      <dgm:spPr/>
    </dgm:pt>
    <dgm:pt modelId="{1E793DE0-8E4A-4286-89BC-9374425CA8C1}" type="pres">
      <dgm:prSet presAssocID="{69E0711E-70F7-459B-A790-6CCBE5AB4222}" presName="centerShape" presStyleLbl="node0" presStyleIdx="0" presStyleCnt="1"/>
      <dgm:spPr/>
    </dgm:pt>
    <dgm:pt modelId="{88217E82-5771-4865-B16E-F544AA91347B}" type="pres">
      <dgm:prSet presAssocID="{73DDAF8F-8B55-43E4-A76E-B50799ADFFDC}" presName="node" presStyleLbl="node1" presStyleIdx="0" presStyleCnt="6">
        <dgm:presLayoutVars>
          <dgm:bulletEnabled val="1"/>
        </dgm:presLayoutVars>
      </dgm:prSet>
      <dgm:spPr/>
    </dgm:pt>
    <dgm:pt modelId="{9B35016D-D79B-4D0C-AA08-EE00E69E58C9}" type="pres">
      <dgm:prSet presAssocID="{73DDAF8F-8B55-43E4-A76E-B50799ADFFDC}" presName="dummy" presStyleCnt="0"/>
      <dgm:spPr/>
    </dgm:pt>
    <dgm:pt modelId="{11E40D95-10C8-4B6F-B48B-8769590F6123}" type="pres">
      <dgm:prSet presAssocID="{C17D355E-1E4F-459E-91BE-C16E405E040D}" presName="sibTrans" presStyleLbl="sibTrans2D1" presStyleIdx="0" presStyleCnt="6"/>
      <dgm:spPr/>
    </dgm:pt>
    <dgm:pt modelId="{4D977772-C905-45EB-B16C-05A704DB8723}" type="pres">
      <dgm:prSet presAssocID="{FF9742E9-A798-4BE7-ACDD-C017B8E976B2}" presName="node" presStyleLbl="node1" presStyleIdx="1" presStyleCnt="6">
        <dgm:presLayoutVars>
          <dgm:bulletEnabled val="1"/>
        </dgm:presLayoutVars>
      </dgm:prSet>
      <dgm:spPr/>
    </dgm:pt>
    <dgm:pt modelId="{719CED83-534F-45E2-BED4-514E13E46F41}" type="pres">
      <dgm:prSet presAssocID="{FF9742E9-A798-4BE7-ACDD-C017B8E976B2}" presName="dummy" presStyleCnt="0"/>
      <dgm:spPr/>
    </dgm:pt>
    <dgm:pt modelId="{91F79233-FB20-4C35-A4F8-B31CBCA419DC}" type="pres">
      <dgm:prSet presAssocID="{23CBACD0-CFD4-4EED-A467-1B4CF6CAB735}" presName="sibTrans" presStyleLbl="sibTrans2D1" presStyleIdx="1" presStyleCnt="6"/>
      <dgm:spPr/>
    </dgm:pt>
    <dgm:pt modelId="{A7B14F2B-6B64-4EC8-B271-61587C119961}" type="pres">
      <dgm:prSet presAssocID="{23BCFC54-A456-4C65-BE83-5FA893C5015A}" presName="node" presStyleLbl="node1" presStyleIdx="2" presStyleCnt="6">
        <dgm:presLayoutVars>
          <dgm:bulletEnabled val="1"/>
        </dgm:presLayoutVars>
      </dgm:prSet>
      <dgm:spPr/>
    </dgm:pt>
    <dgm:pt modelId="{CF8883B7-59BB-4FC3-965E-74921B35B9AC}" type="pres">
      <dgm:prSet presAssocID="{23BCFC54-A456-4C65-BE83-5FA893C5015A}" presName="dummy" presStyleCnt="0"/>
      <dgm:spPr/>
    </dgm:pt>
    <dgm:pt modelId="{0B65AD3B-0691-4A96-A85C-B2AFE2F08159}" type="pres">
      <dgm:prSet presAssocID="{8803E1E3-04EB-463B-A307-32B7BF33F41B}" presName="sibTrans" presStyleLbl="sibTrans2D1" presStyleIdx="2" presStyleCnt="6"/>
      <dgm:spPr/>
    </dgm:pt>
    <dgm:pt modelId="{F56DB53C-4D5D-4C61-B74B-F929942D6C3A}" type="pres">
      <dgm:prSet presAssocID="{503531DF-A147-4873-A120-B0C4A9CF1BD0}" presName="node" presStyleLbl="node1" presStyleIdx="3" presStyleCnt="6">
        <dgm:presLayoutVars>
          <dgm:bulletEnabled val="1"/>
        </dgm:presLayoutVars>
      </dgm:prSet>
      <dgm:spPr/>
    </dgm:pt>
    <dgm:pt modelId="{FB5C3B4C-A8E1-473D-BD6D-356FB980DA50}" type="pres">
      <dgm:prSet presAssocID="{503531DF-A147-4873-A120-B0C4A9CF1BD0}" presName="dummy" presStyleCnt="0"/>
      <dgm:spPr/>
    </dgm:pt>
    <dgm:pt modelId="{136C8F90-3BB1-4658-82F6-9C3F21876EE1}" type="pres">
      <dgm:prSet presAssocID="{1030AF16-ED62-4346-9300-826B98141374}" presName="sibTrans" presStyleLbl="sibTrans2D1" presStyleIdx="3" presStyleCnt="6"/>
      <dgm:spPr/>
    </dgm:pt>
    <dgm:pt modelId="{C5651E9A-4AA9-4588-9D2F-AB1F95C004D9}" type="pres">
      <dgm:prSet presAssocID="{CF5AD3FF-1FAB-4A01-930B-964AB99B7D8D}" presName="node" presStyleLbl="node1" presStyleIdx="4" presStyleCnt="6">
        <dgm:presLayoutVars>
          <dgm:bulletEnabled val="1"/>
        </dgm:presLayoutVars>
      </dgm:prSet>
      <dgm:spPr/>
    </dgm:pt>
    <dgm:pt modelId="{8C06E027-0C49-4D69-8A41-550095AD9F25}" type="pres">
      <dgm:prSet presAssocID="{CF5AD3FF-1FAB-4A01-930B-964AB99B7D8D}" presName="dummy" presStyleCnt="0"/>
      <dgm:spPr/>
    </dgm:pt>
    <dgm:pt modelId="{95F7BD4F-5FB6-4A5E-A1C0-6C8DE96C7929}" type="pres">
      <dgm:prSet presAssocID="{9AD92564-1335-4D2D-B19E-2B22475A0723}" presName="sibTrans" presStyleLbl="sibTrans2D1" presStyleIdx="4" presStyleCnt="6"/>
      <dgm:spPr/>
    </dgm:pt>
    <dgm:pt modelId="{B5627617-1784-4BEF-9D0E-48AD5D5DB09E}" type="pres">
      <dgm:prSet presAssocID="{7D95FB09-66E8-43C7-BB8A-54E57F40F1F8}" presName="node" presStyleLbl="node1" presStyleIdx="5" presStyleCnt="6">
        <dgm:presLayoutVars>
          <dgm:bulletEnabled val="1"/>
        </dgm:presLayoutVars>
      </dgm:prSet>
      <dgm:spPr/>
    </dgm:pt>
    <dgm:pt modelId="{E22AA1DE-79DD-4470-BE3B-DDFB45135A50}" type="pres">
      <dgm:prSet presAssocID="{7D95FB09-66E8-43C7-BB8A-54E57F40F1F8}" presName="dummy" presStyleCnt="0"/>
      <dgm:spPr/>
    </dgm:pt>
    <dgm:pt modelId="{D675D5CA-53B9-48F9-BA7D-CA752E33D341}" type="pres">
      <dgm:prSet presAssocID="{8B9C872C-B329-4543-AE63-D312BAC6FAFD}" presName="sibTrans" presStyleLbl="sibTrans2D1" presStyleIdx="5" presStyleCnt="6"/>
      <dgm:spPr/>
    </dgm:pt>
  </dgm:ptLst>
  <dgm:cxnLst>
    <dgm:cxn modelId="{392F7A23-8210-453C-AF13-90A0EC18E3FF}" type="presOf" srcId="{9AD92564-1335-4D2D-B19E-2B22475A0723}" destId="{95F7BD4F-5FB6-4A5E-A1C0-6C8DE96C7929}" srcOrd="0" destOrd="0" presId="urn:microsoft.com/office/officeart/2005/8/layout/radial6"/>
    <dgm:cxn modelId="{914EC425-5BBD-4808-A37A-1E5C8F7CE88E}" type="presOf" srcId="{1030AF16-ED62-4346-9300-826B98141374}" destId="{136C8F90-3BB1-4658-82F6-9C3F21876EE1}" srcOrd="0" destOrd="0" presId="urn:microsoft.com/office/officeart/2005/8/layout/radial6"/>
    <dgm:cxn modelId="{0FC64F3B-D216-49D3-8E7C-2D50742DEB55}" type="presOf" srcId="{23BCFC54-A456-4C65-BE83-5FA893C5015A}" destId="{A7B14F2B-6B64-4EC8-B271-61587C119961}" srcOrd="0" destOrd="0" presId="urn:microsoft.com/office/officeart/2005/8/layout/radial6"/>
    <dgm:cxn modelId="{1037B83B-5358-4F91-ADF8-3895C0BDF2E9}" type="presOf" srcId="{69E0711E-70F7-459B-A790-6CCBE5AB4222}" destId="{1E793DE0-8E4A-4286-89BC-9374425CA8C1}" srcOrd="0" destOrd="0" presId="urn:microsoft.com/office/officeart/2005/8/layout/radial6"/>
    <dgm:cxn modelId="{3160F961-84AF-4E0A-A698-E4752B021B6F}" type="presOf" srcId="{73DDAF8F-8B55-43E4-A76E-B50799ADFFDC}" destId="{88217E82-5771-4865-B16E-F544AA91347B}" srcOrd="0" destOrd="0" presId="urn:microsoft.com/office/officeart/2005/8/layout/radial6"/>
    <dgm:cxn modelId="{8A74EB62-F94F-46DB-8147-4232947F166F}" type="presOf" srcId="{8B9C872C-B329-4543-AE63-D312BAC6FAFD}" destId="{D675D5CA-53B9-48F9-BA7D-CA752E33D341}" srcOrd="0" destOrd="0" presId="urn:microsoft.com/office/officeart/2005/8/layout/radial6"/>
    <dgm:cxn modelId="{703C344F-851F-4B82-B679-3A9BAB2670AC}" type="presOf" srcId="{23CBACD0-CFD4-4EED-A467-1B4CF6CAB735}" destId="{91F79233-FB20-4C35-A4F8-B31CBCA419DC}" srcOrd="0" destOrd="0" presId="urn:microsoft.com/office/officeart/2005/8/layout/radial6"/>
    <dgm:cxn modelId="{CA0F6453-2667-403C-955D-0AC040FF7E4F}" srcId="{69E0711E-70F7-459B-A790-6CCBE5AB4222}" destId="{503531DF-A147-4873-A120-B0C4A9CF1BD0}" srcOrd="3" destOrd="0" parTransId="{B645ED2A-484C-406A-B7C2-8CB4DA232B8E}" sibTransId="{1030AF16-ED62-4346-9300-826B98141374}"/>
    <dgm:cxn modelId="{0D5E2B7C-B1D2-416B-9E09-724CBBABBDA7}" type="presOf" srcId="{FF9742E9-A798-4BE7-ACDD-C017B8E976B2}" destId="{4D977772-C905-45EB-B16C-05A704DB8723}" srcOrd="0" destOrd="0" presId="urn:microsoft.com/office/officeart/2005/8/layout/radial6"/>
    <dgm:cxn modelId="{02B90080-84D0-4EDB-9B00-7D9773227FB4}" type="presOf" srcId="{C17D355E-1E4F-459E-91BE-C16E405E040D}" destId="{11E40D95-10C8-4B6F-B48B-8769590F6123}" srcOrd="0" destOrd="0" presId="urn:microsoft.com/office/officeart/2005/8/layout/radial6"/>
    <dgm:cxn modelId="{FF4C009E-2A53-41DB-A7F0-DAD66F634F17}" type="presOf" srcId="{503531DF-A147-4873-A120-B0C4A9CF1BD0}" destId="{F56DB53C-4D5D-4C61-B74B-F929942D6C3A}" srcOrd="0" destOrd="0" presId="urn:microsoft.com/office/officeart/2005/8/layout/radial6"/>
    <dgm:cxn modelId="{73D199A8-7070-451B-8F6A-EF1AFF167630}" srcId="{69E0711E-70F7-459B-A790-6CCBE5AB4222}" destId="{73DDAF8F-8B55-43E4-A76E-B50799ADFFDC}" srcOrd="0" destOrd="0" parTransId="{CAEE2B72-533B-43A7-B636-3888AA535D1E}" sibTransId="{C17D355E-1E4F-459E-91BE-C16E405E040D}"/>
    <dgm:cxn modelId="{DB51BBAA-B664-4C25-B68B-86D609017BD0}" srcId="{69E0711E-70F7-459B-A790-6CCBE5AB4222}" destId="{FF9742E9-A798-4BE7-ACDD-C017B8E976B2}" srcOrd="1" destOrd="0" parTransId="{27BEFA4C-18BF-4881-8D01-CAF43D27E932}" sibTransId="{23CBACD0-CFD4-4EED-A467-1B4CF6CAB735}"/>
    <dgm:cxn modelId="{11CE48AD-5866-4C50-944B-F5BD354BF8DC}" srcId="{69E0711E-70F7-459B-A790-6CCBE5AB4222}" destId="{CF5AD3FF-1FAB-4A01-930B-964AB99B7D8D}" srcOrd="4" destOrd="0" parTransId="{394A7932-689D-4BDD-AEBA-B3E1A2EAAFDE}" sibTransId="{9AD92564-1335-4D2D-B19E-2B22475A0723}"/>
    <dgm:cxn modelId="{357696B8-D619-40BB-B99E-5F5FCD0E0750}" type="presOf" srcId="{7D95FB09-66E8-43C7-BB8A-54E57F40F1F8}" destId="{B5627617-1784-4BEF-9D0E-48AD5D5DB09E}" srcOrd="0" destOrd="0" presId="urn:microsoft.com/office/officeart/2005/8/layout/radial6"/>
    <dgm:cxn modelId="{52C1C6BC-416A-49C7-B36D-3CF1EB47CFBB}" type="presOf" srcId="{8803E1E3-04EB-463B-A307-32B7BF33F41B}" destId="{0B65AD3B-0691-4A96-A85C-B2AFE2F08159}" srcOrd="0" destOrd="0" presId="urn:microsoft.com/office/officeart/2005/8/layout/radial6"/>
    <dgm:cxn modelId="{ABE05BCC-2F55-400C-9800-68FF45386D09}" type="presOf" srcId="{597542E9-7AF7-4D23-B85C-80754C40881B}" destId="{E31F6E81-8C6D-4156-9828-C113CC5A12FB}" srcOrd="0" destOrd="0" presId="urn:microsoft.com/office/officeart/2005/8/layout/radial6"/>
    <dgm:cxn modelId="{97B01FDC-AF2B-416B-88DB-95D45E35F5D2}" srcId="{597542E9-7AF7-4D23-B85C-80754C40881B}" destId="{69E0711E-70F7-459B-A790-6CCBE5AB4222}" srcOrd="0" destOrd="0" parTransId="{B70627B2-5746-404C-ADDF-0D85AA8306A8}" sibTransId="{15A31949-35A7-4F82-BFB0-1D5883457471}"/>
    <dgm:cxn modelId="{4BDFF8DC-2C92-4541-9F0B-66F682C876A5}" srcId="{69E0711E-70F7-459B-A790-6CCBE5AB4222}" destId="{7D95FB09-66E8-43C7-BB8A-54E57F40F1F8}" srcOrd="5" destOrd="0" parTransId="{4BF91DE5-37A4-4E25-8E2D-1F11520B1208}" sibTransId="{8B9C872C-B329-4543-AE63-D312BAC6FAFD}"/>
    <dgm:cxn modelId="{5761D5E3-1B5A-4F47-8B89-92DEB89F3C64}" srcId="{69E0711E-70F7-459B-A790-6CCBE5AB4222}" destId="{23BCFC54-A456-4C65-BE83-5FA893C5015A}" srcOrd="2" destOrd="0" parTransId="{042452BD-1F36-462D-8CAB-65B96F54281F}" sibTransId="{8803E1E3-04EB-463B-A307-32B7BF33F41B}"/>
    <dgm:cxn modelId="{431CA3E5-4B2A-4642-92A1-E37AF58417D3}" type="presOf" srcId="{CF5AD3FF-1FAB-4A01-930B-964AB99B7D8D}" destId="{C5651E9A-4AA9-4588-9D2F-AB1F95C004D9}" srcOrd="0" destOrd="0" presId="urn:microsoft.com/office/officeart/2005/8/layout/radial6"/>
    <dgm:cxn modelId="{BBF87402-CA96-4EC2-ABAE-A3E33A5BB871}" type="presParOf" srcId="{E31F6E81-8C6D-4156-9828-C113CC5A12FB}" destId="{1E793DE0-8E4A-4286-89BC-9374425CA8C1}" srcOrd="0" destOrd="0" presId="urn:microsoft.com/office/officeart/2005/8/layout/radial6"/>
    <dgm:cxn modelId="{796A5F17-32DB-46BC-A9EA-30E3C3D0F3C3}" type="presParOf" srcId="{E31F6E81-8C6D-4156-9828-C113CC5A12FB}" destId="{88217E82-5771-4865-B16E-F544AA91347B}" srcOrd="1" destOrd="0" presId="urn:microsoft.com/office/officeart/2005/8/layout/radial6"/>
    <dgm:cxn modelId="{33E313F7-29F8-4751-8ED8-0A202FAB39C1}" type="presParOf" srcId="{E31F6E81-8C6D-4156-9828-C113CC5A12FB}" destId="{9B35016D-D79B-4D0C-AA08-EE00E69E58C9}" srcOrd="2" destOrd="0" presId="urn:microsoft.com/office/officeart/2005/8/layout/radial6"/>
    <dgm:cxn modelId="{A3085022-5E1C-49BC-8BCF-BB6C0B7681BC}" type="presParOf" srcId="{E31F6E81-8C6D-4156-9828-C113CC5A12FB}" destId="{11E40D95-10C8-4B6F-B48B-8769590F6123}" srcOrd="3" destOrd="0" presId="urn:microsoft.com/office/officeart/2005/8/layout/radial6"/>
    <dgm:cxn modelId="{F8934D7A-13A7-4454-BF28-31AF9E7AABA0}" type="presParOf" srcId="{E31F6E81-8C6D-4156-9828-C113CC5A12FB}" destId="{4D977772-C905-45EB-B16C-05A704DB8723}" srcOrd="4" destOrd="0" presId="urn:microsoft.com/office/officeart/2005/8/layout/radial6"/>
    <dgm:cxn modelId="{E32A6A01-20D9-42CB-8E29-CD9CBE7BAA59}" type="presParOf" srcId="{E31F6E81-8C6D-4156-9828-C113CC5A12FB}" destId="{719CED83-534F-45E2-BED4-514E13E46F41}" srcOrd="5" destOrd="0" presId="urn:microsoft.com/office/officeart/2005/8/layout/radial6"/>
    <dgm:cxn modelId="{F015069C-738A-4C5A-BFBE-B5EC988FDFF7}" type="presParOf" srcId="{E31F6E81-8C6D-4156-9828-C113CC5A12FB}" destId="{91F79233-FB20-4C35-A4F8-B31CBCA419DC}" srcOrd="6" destOrd="0" presId="urn:microsoft.com/office/officeart/2005/8/layout/radial6"/>
    <dgm:cxn modelId="{13D6F981-E89B-432B-97DB-0A26BEE01137}" type="presParOf" srcId="{E31F6E81-8C6D-4156-9828-C113CC5A12FB}" destId="{A7B14F2B-6B64-4EC8-B271-61587C119961}" srcOrd="7" destOrd="0" presId="urn:microsoft.com/office/officeart/2005/8/layout/radial6"/>
    <dgm:cxn modelId="{75583C51-E291-4822-B2AD-C605DB29E5F7}" type="presParOf" srcId="{E31F6E81-8C6D-4156-9828-C113CC5A12FB}" destId="{CF8883B7-59BB-4FC3-965E-74921B35B9AC}" srcOrd="8" destOrd="0" presId="urn:microsoft.com/office/officeart/2005/8/layout/radial6"/>
    <dgm:cxn modelId="{9BACACD1-357B-4F76-93FF-867815FE820A}" type="presParOf" srcId="{E31F6E81-8C6D-4156-9828-C113CC5A12FB}" destId="{0B65AD3B-0691-4A96-A85C-B2AFE2F08159}" srcOrd="9" destOrd="0" presId="urn:microsoft.com/office/officeart/2005/8/layout/radial6"/>
    <dgm:cxn modelId="{4013CD3E-624D-46B2-B684-A0EE54D74E1F}" type="presParOf" srcId="{E31F6E81-8C6D-4156-9828-C113CC5A12FB}" destId="{F56DB53C-4D5D-4C61-B74B-F929942D6C3A}" srcOrd="10" destOrd="0" presId="urn:microsoft.com/office/officeart/2005/8/layout/radial6"/>
    <dgm:cxn modelId="{B65A6CDB-036F-4408-86ED-F3392B08B996}" type="presParOf" srcId="{E31F6E81-8C6D-4156-9828-C113CC5A12FB}" destId="{FB5C3B4C-A8E1-473D-BD6D-356FB980DA50}" srcOrd="11" destOrd="0" presId="urn:microsoft.com/office/officeart/2005/8/layout/radial6"/>
    <dgm:cxn modelId="{51E33EE9-EAC2-40D9-91EF-6C9367EC886A}" type="presParOf" srcId="{E31F6E81-8C6D-4156-9828-C113CC5A12FB}" destId="{136C8F90-3BB1-4658-82F6-9C3F21876EE1}" srcOrd="12" destOrd="0" presId="urn:microsoft.com/office/officeart/2005/8/layout/radial6"/>
    <dgm:cxn modelId="{7B089A30-BD74-47C4-8189-FBC372157666}" type="presParOf" srcId="{E31F6E81-8C6D-4156-9828-C113CC5A12FB}" destId="{C5651E9A-4AA9-4588-9D2F-AB1F95C004D9}" srcOrd="13" destOrd="0" presId="urn:microsoft.com/office/officeart/2005/8/layout/radial6"/>
    <dgm:cxn modelId="{E1CE2483-AEE1-4D44-A010-CFB6D62E530D}" type="presParOf" srcId="{E31F6E81-8C6D-4156-9828-C113CC5A12FB}" destId="{8C06E027-0C49-4D69-8A41-550095AD9F25}" srcOrd="14" destOrd="0" presId="urn:microsoft.com/office/officeart/2005/8/layout/radial6"/>
    <dgm:cxn modelId="{18AA7AAD-E653-4A4C-ADA4-3E0F527791C0}" type="presParOf" srcId="{E31F6E81-8C6D-4156-9828-C113CC5A12FB}" destId="{95F7BD4F-5FB6-4A5E-A1C0-6C8DE96C7929}" srcOrd="15" destOrd="0" presId="urn:microsoft.com/office/officeart/2005/8/layout/radial6"/>
    <dgm:cxn modelId="{53557C57-A96C-4F04-9873-10203BB588CD}" type="presParOf" srcId="{E31F6E81-8C6D-4156-9828-C113CC5A12FB}" destId="{B5627617-1784-4BEF-9D0E-48AD5D5DB09E}" srcOrd="16" destOrd="0" presId="urn:microsoft.com/office/officeart/2005/8/layout/radial6"/>
    <dgm:cxn modelId="{D183147D-4F5B-4F37-B881-764B88702FFC}" type="presParOf" srcId="{E31F6E81-8C6D-4156-9828-C113CC5A12FB}" destId="{E22AA1DE-79DD-4470-BE3B-DDFB45135A50}" srcOrd="17" destOrd="0" presId="urn:microsoft.com/office/officeart/2005/8/layout/radial6"/>
    <dgm:cxn modelId="{5A828684-D4B2-45B7-AB0C-C670FDFEDD47}" type="presParOf" srcId="{E31F6E81-8C6D-4156-9828-C113CC5A12FB}" destId="{D675D5CA-53B9-48F9-BA7D-CA752E33D341}" srcOrd="18"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F06682-378F-406D-BD22-135932589D0A}" type="doc">
      <dgm:prSet loTypeId="urn:microsoft.com/office/officeart/2005/8/layout/StepDownProcess" loCatId="process" qsTypeId="urn:microsoft.com/office/officeart/2005/8/quickstyle/3d3" qsCatId="3D" csTypeId="urn:microsoft.com/office/officeart/2005/8/colors/colorful1" csCatId="colorful" phldr="1"/>
      <dgm:spPr/>
      <dgm:t>
        <a:bodyPr/>
        <a:lstStyle/>
        <a:p>
          <a:endParaRPr lang="en-IN"/>
        </a:p>
      </dgm:t>
    </dgm:pt>
    <dgm:pt modelId="{194F26B5-8B33-4FB3-8148-5C6CC032DDCF}">
      <dgm:prSet phldrT="[Text]"/>
      <dgm:spPr/>
      <dgm:t>
        <a:bodyPr/>
        <a:lstStyle/>
        <a:p>
          <a:r>
            <a:rPr lang="en-IN" dirty="0"/>
            <a:t>Twisting process</a:t>
          </a:r>
        </a:p>
      </dgm:t>
    </dgm:pt>
    <dgm:pt modelId="{09B7FED2-D16B-45F8-9074-29A03BCCCB55}" type="parTrans" cxnId="{8664E32E-67C6-4287-A738-8745D532B323}">
      <dgm:prSet/>
      <dgm:spPr/>
      <dgm:t>
        <a:bodyPr/>
        <a:lstStyle/>
        <a:p>
          <a:endParaRPr lang="en-IN"/>
        </a:p>
      </dgm:t>
    </dgm:pt>
    <dgm:pt modelId="{9D116779-398C-48C6-BFB0-CDC7D7ED9A08}" type="sibTrans" cxnId="{8664E32E-67C6-4287-A738-8745D532B323}">
      <dgm:prSet/>
      <dgm:spPr/>
      <dgm:t>
        <a:bodyPr/>
        <a:lstStyle/>
        <a:p>
          <a:endParaRPr lang="en-IN"/>
        </a:p>
      </dgm:t>
    </dgm:pt>
    <dgm:pt modelId="{350DEE48-4ABF-4E8C-8D22-AC1B5CE841B0}">
      <dgm:prSet phldrT="[Text]"/>
      <dgm:spPr/>
      <dgm:t>
        <a:bodyPr/>
        <a:lstStyle/>
        <a:p>
          <a:r>
            <a:rPr lang="en-IN" dirty="0"/>
            <a:t>Stranding process</a:t>
          </a:r>
        </a:p>
      </dgm:t>
    </dgm:pt>
    <dgm:pt modelId="{01673D12-0259-456E-B74E-D44F420C8AAE}" type="parTrans" cxnId="{EA186ACE-CA9B-4A54-871B-CECA54642931}">
      <dgm:prSet/>
      <dgm:spPr/>
      <dgm:t>
        <a:bodyPr/>
        <a:lstStyle/>
        <a:p>
          <a:endParaRPr lang="en-IN"/>
        </a:p>
      </dgm:t>
    </dgm:pt>
    <dgm:pt modelId="{88F51B36-9BF7-49DB-822D-C659F7630AD6}" type="sibTrans" cxnId="{EA186ACE-CA9B-4A54-871B-CECA54642931}">
      <dgm:prSet/>
      <dgm:spPr/>
      <dgm:t>
        <a:bodyPr/>
        <a:lstStyle/>
        <a:p>
          <a:endParaRPr lang="en-IN"/>
        </a:p>
      </dgm:t>
    </dgm:pt>
    <dgm:pt modelId="{64948638-44E1-448B-8B62-73962FF3C211}">
      <dgm:prSet phldrT="[Text]"/>
      <dgm:spPr/>
      <dgm:t>
        <a:bodyPr/>
        <a:lstStyle/>
        <a:p>
          <a:r>
            <a:rPr lang="en-IN" dirty="0"/>
            <a:t>Braiding process</a:t>
          </a:r>
        </a:p>
      </dgm:t>
    </dgm:pt>
    <dgm:pt modelId="{F40A5851-FD84-4CE3-AE98-42152BC8606C}" type="parTrans" cxnId="{7C9F2475-0EC6-4651-8234-C99F146A3B49}">
      <dgm:prSet/>
      <dgm:spPr/>
      <dgm:t>
        <a:bodyPr/>
        <a:lstStyle/>
        <a:p>
          <a:endParaRPr lang="en-IN"/>
        </a:p>
      </dgm:t>
    </dgm:pt>
    <dgm:pt modelId="{9A7ECD55-4B6C-4A35-9442-08D63C4610F9}" type="sibTrans" cxnId="{7C9F2475-0EC6-4651-8234-C99F146A3B49}">
      <dgm:prSet/>
      <dgm:spPr/>
      <dgm:t>
        <a:bodyPr/>
        <a:lstStyle/>
        <a:p>
          <a:endParaRPr lang="en-IN"/>
        </a:p>
      </dgm:t>
    </dgm:pt>
    <dgm:pt modelId="{2C07B4A5-31A3-4A38-BCA5-A79D14099CF8}">
      <dgm:prSet/>
      <dgm:spPr/>
      <dgm:t>
        <a:bodyPr/>
        <a:lstStyle/>
        <a:p>
          <a:r>
            <a:rPr lang="en-IN" dirty="0"/>
            <a:t>Oven</a:t>
          </a:r>
        </a:p>
      </dgm:t>
    </dgm:pt>
    <dgm:pt modelId="{1302E163-0FE0-4D96-93F9-5DA9FE0AB99C}" type="parTrans" cxnId="{18378D1A-8822-48BC-908F-21DE14618FBC}">
      <dgm:prSet/>
      <dgm:spPr/>
      <dgm:t>
        <a:bodyPr/>
        <a:lstStyle/>
        <a:p>
          <a:endParaRPr lang="en-IN"/>
        </a:p>
      </dgm:t>
    </dgm:pt>
    <dgm:pt modelId="{E5AAA3C9-96A2-4EDC-95D4-60AD902C18E6}" type="sibTrans" cxnId="{18378D1A-8822-48BC-908F-21DE14618FBC}">
      <dgm:prSet/>
      <dgm:spPr/>
      <dgm:t>
        <a:bodyPr/>
        <a:lstStyle/>
        <a:p>
          <a:endParaRPr lang="en-IN"/>
        </a:p>
      </dgm:t>
    </dgm:pt>
    <dgm:pt modelId="{77FB5AA1-1C18-4C7B-B69C-E2E0416D8DA4}">
      <dgm:prSet/>
      <dgm:spPr/>
      <dgm:t>
        <a:bodyPr/>
        <a:lstStyle/>
        <a:p>
          <a:r>
            <a:rPr lang="en-IN" dirty="0"/>
            <a:t>Splicing and</a:t>
          </a:r>
        </a:p>
        <a:p>
          <a:r>
            <a:rPr lang="en-IN" dirty="0"/>
            <a:t>packaging</a:t>
          </a:r>
        </a:p>
      </dgm:t>
    </dgm:pt>
    <dgm:pt modelId="{CA48B47E-832F-4A54-ADB2-987AAE24ED41}" type="parTrans" cxnId="{C600E189-86DB-4EA8-A980-495CE3FA3453}">
      <dgm:prSet/>
      <dgm:spPr/>
      <dgm:t>
        <a:bodyPr/>
        <a:lstStyle/>
        <a:p>
          <a:endParaRPr lang="en-IN"/>
        </a:p>
      </dgm:t>
    </dgm:pt>
    <dgm:pt modelId="{E179A505-A087-433B-80DE-0FA8AE049F18}" type="sibTrans" cxnId="{C600E189-86DB-4EA8-A980-495CE3FA3453}">
      <dgm:prSet/>
      <dgm:spPr/>
      <dgm:t>
        <a:bodyPr/>
        <a:lstStyle/>
        <a:p>
          <a:endParaRPr lang="en-IN"/>
        </a:p>
      </dgm:t>
    </dgm:pt>
    <dgm:pt modelId="{3A24A357-CC47-4847-94C1-4B6C1687B3A8}" type="pres">
      <dgm:prSet presAssocID="{1AF06682-378F-406D-BD22-135932589D0A}" presName="rootnode" presStyleCnt="0">
        <dgm:presLayoutVars>
          <dgm:chMax/>
          <dgm:chPref/>
          <dgm:dir/>
          <dgm:animLvl val="lvl"/>
        </dgm:presLayoutVars>
      </dgm:prSet>
      <dgm:spPr/>
    </dgm:pt>
    <dgm:pt modelId="{1072628F-EF71-4FB6-8E15-6B6B9554F451}" type="pres">
      <dgm:prSet presAssocID="{194F26B5-8B33-4FB3-8148-5C6CC032DDCF}" presName="composite" presStyleCnt="0"/>
      <dgm:spPr/>
    </dgm:pt>
    <dgm:pt modelId="{E7E72500-FF04-4D2C-9359-4E7317DE54B6}" type="pres">
      <dgm:prSet presAssocID="{194F26B5-8B33-4FB3-8148-5C6CC032DDCF}" presName="bentUpArrow1" presStyleLbl="alignImgPlace1" presStyleIdx="0" presStyleCnt="4"/>
      <dgm:spPr/>
    </dgm:pt>
    <dgm:pt modelId="{919021A3-5C52-4ECD-B9F0-7A125F1D03E8}" type="pres">
      <dgm:prSet presAssocID="{194F26B5-8B33-4FB3-8148-5C6CC032DDCF}" presName="ParentText" presStyleLbl="node1" presStyleIdx="0" presStyleCnt="5">
        <dgm:presLayoutVars>
          <dgm:chMax val="1"/>
          <dgm:chPref val="1"/>
          <dgm:bulletEnabled val="1"/>
        </dgm:presLayoutVars>
      </dgm:prSet>
      <dgm:spPr/>
    </dgm:pt>
    <dgm:pt modelId="{446F75B4-9EFA-40FB-B27A-697950E40ACF}" type="pres">
      <dgm:prSet presAssocID="{194F26B5-8B33-4FB3-8148-5C6CC032DDCF}" presName="ChildText" presStyleLbl="revTx" presStyleIdx="0" presStyleCnt="4">
        <dgm:presLayoutVars>
          <dgm:chMax val="0"/>
          <dgm:chPref val="0"/>
          <dgm:bulletEnabled val="1"/>
        </dgm:presLayoutVars>
      </dgm:prSet>
      <dgm:spPr/>
    </dgm:pt>
    <dgm:pt modelId="{24D48D19-9F4D-410A-9615-DFA2274D1A57}" type="pres">
      <dgm:prSet presAssocID="{9D116779-398C-48C6-BFB0-CDC7D7ED9A08}" presName="sibTrans" presStyleCnt="0"/>
      <dgm:spPr/>
    </dgm:pt>
    <dgm:pt modelId="{B7F25BAF-B7D8-4211-9297-571C337F298F}" type="pres">
      <dgm:prSet presAssocID="{350DEE48-4ABF-4E8C-8D22-AC1B5CE841B0}" presName="composite" presStyleCnt="0"/>
      <dgm:spPr/>
    </dgm:pt>
    <dgm:pt modelId="{AE1AD995-B3A1-4576-B648-71DE944F9BA4}" type="pres">
      <dgm:prSet presAssocID="{350DEE48-4ABF-4E8C-8D22-AC1B5CE841B0}" presName="bentUpArrow1" presStyleLbl="alignImgPlace1" presStyleIdx="1" presStyleCnt="4"/>
      <dgm:spPr/>
    </dgm:pt>
    <dgm:pt modelId="{49F89674-5809-43C9-A9DA-93BEB9909F9F}" type="pres">
      <dgm:prSet presAssocID="{350DEE48-4ABF-4E8C-8D22-AC1B5CE841B0}" presName="ParentText" presStyleLbl="node1" presStyleIdx="1" presStyleCnt="5">
        <dgm:presLayoutVars>
          <dgm:chMax val="1"/>
          <dgm:chPref val="1"/>
          <dgm:bulletEnabled val="1"/>
        </dgm:presLayoutVars>
      </dgm:prSet>
      <dgm:spPr/>
    </dgm:pt>
    <dgm:pt modelId="{B86D03E4-E247-4821-A2D3-815FB824233D}" type="pres">
      <dgm:prSet presAssocID="{350DEE48-4ABF-4E8C-8D22-AC1B5CE841B0}" presName="ChildText" presStyleLbl="revTx" presStyleIdx="1" presStyleCnt="4">
        <dgm:presLayoutVars>
          <dgm:chMax val="0"/>
          <dgm:chPref val="0"/>
          <dgm:bulletEnabled val="1"/>
        </dgm:presLayoutVars>
      </dgm:prSet>
      <dgm:spPr/>
    </dgm:pt>
    <dgm:pt modelId="{1F43589D-359A-417F-90ED-FF39A3E59E10}" type="pres">
      <dgm:prSet presAssocID="{88F51B36-9BF7-49DB-822D-C659F7630AD6}" presName="sibTrans" presStyleCnt="0"/>
      <dgm:spPr/>
    </dgm:pt>
    <dgm:pt modelId="{E9901100-4889-40BF-BE77-FC15438721DF}" type="pres">
      <dgm:prSet presAssocID="{64948638-44E1-448B-8B62-73962FF3C211}" presName="composite" presStyleCnt="0"/>
      <dgm:spPr/>
    </dgm:pt>
    <dgm:pt modelId="{A93896DF-3053-427E-97B9-5FBA5A3614A3}" type="pres">
      <dgm:prSet presAssocID="{64948638-44E1-448B-8B62-73962FF3C211}" presName="bentUpArrow1" presStyleLbl="alignImgPlace1" presStyleIdx="2" presStyleCnt="4"/>
      <dgm:spPr/>
    </dgm:pt>
    <dgm:pt modelId="{141B7380-9914-4E17-AB28-41511652A50A}" type="pres">
      <dgm:prSet presAssocID="{64948638-44E1-448B-8B62-73962FF3C211}" presName="ParentText" presStyleLbl="node1" presStyleIdx="2" presStyleCnt="5">
        <dgm:presLayoutVars>
          <dgm:chMax val="1"/>
          <dgm:chPref val="1"/>
          <dgm:bulletEnabled val="1"/>
        </dgm:presLayoutVars>
      </dgm:prSet>
      <dgm:spPr/>
    </dgm:pt>
    <dgm:pt modelId="{E293BD3A-8AF1-4E86-96BB-1866A7B16834}" type="pres">
      <dgm:prSet presAssocID="{64948638-44E1-448B-8B62-73962FF3C211}" presName="ChildText" presStyleLbl="revTx" presStyleIdx="2" presStyleCnt="4">
        <dgm:presLayoutVars>
          <dgm:chMax val="0"/>
          <dgm:chPref val="0"/>
          <dgm:bulletEnabled val="1"/>
        </dgm:presLayoutVars>
      </dgm:prSet>
      <dgm:spPr/>
    </dgm:pt>
    <dgm:pt modelId="{A414CE61-8FED-4640-B334-A0FE52D49ACD}" type="pres">
      <dgm:prSet presAssocID="{9A7ECD55-4B6C-4A35-9442-08D63C4610F9}" presName="sibTrans" presStyleCnt="0"/>
      <dgm:spPr/>
    </dgm:pt>
    <dgm:pt modelId="{D32A5731-88CA-4DC0-967F-86A28381AA52}" type="pres">
      <dgm:prSet presAssocID="{2C07B4A5-31A3-4A38-BCA5-A79D14099CF8}" presName="composite" presStyleCnt="0"/>
      <dgm:spPr/>
    </dgm:pt>
    <dgm:pt modelId="{9680684E-44D1-46DC-876C-1ED63D184275}" type="pres">
      <dgm:prSet presAssocID="{2C07B4A5-31A3-4A38-BCA5-A79D14099CF8}" presName="bentUpArrow1" presStyleLbl="alignImgPlace1" presStyleIdx="3" presStyleCnt="4"/>
      <dgm:spPr/>
    </dgm:pt>
    <dgm:pt modelId="{7E419FEF-EBF9-4782-828B-6502AB46F465}" type="pres">
      <dgm:prSet presAssocID="{2C07B4A5-31A3-4A38-BCA5-A79D14099CF8}" presName="ParentText" presStyleLbl="node1" presStyleIdx="3" presStyleCnt="5">
        <dgm:presLayoutVars>
          <dgm:chMax val="1"/>
          <dgm:chPref val="1"/>
          <dgm:bulletEnabled val="1"/>
        </dgm:presLayoutVars>
      </dgm:prSet>
      <dgm:spPr/>
    </dgm:pt>
    <dgm:pt modelId="{0956A1A4-2219-4817-B6F8-D270CE3986E9}" type="pres">
      <dgm:prSet presAssocID="{2C07B4A5-31A3-4A38-BCA5-A79D14099CF8}" presName="ChildText" presStyleLbl="revTx" presStyleIdx="3" presStyleCnt="4">
        <dgm:presLayoutVars>
          <dgm:chMax val="0"/>
          <dgm:chPref val="0"/>
          <dgm:bulletEnabled val="1"/>
        </dgm:presLayoutVars>
      </dgm:prSet>
      <dgm:spPr/>
    </dgm:pt>
    <dgm:pt modelId="{9ABEAC10-CBCE-485F-BE89-ED9A475086B0}" type="pres">
      <dgm:prSet presAssocID="{E5AAA3C9-96A2-4EDC-95D4-60AD902C18E6}" presName="sibTrans" presStyleCnt="0"/>
      <dgm:spPr/>
    </dgm:pt>
    <dgm:pt modelId="{92A59148-7690-400A-B31E-5B5C3B7BEA48}" type="pres">
      <dgm:prSet presAssocID="{77FB5AA1-1C18-4C7B-B69C-E2E0416D8DA4}" presName="composite" presStyleCnt="0"/>
      <dgm:spPr/>
    </dgm:pt>
    <dgm:pt modelId="{EFD38901-0EE5-4E5B-A8BD-63BD75A03BFA}" type="pres">
      <dgm:prSet presAssocID="{77FB5AA1-1C18-4C7B-B69C-E2E0416D8DA4}" presName="ParentText" presStyleLbl="node1" presStyleIdx="4" presStyleCnt="5">
        <dgm:presLayoutVars>
          <dgm:chMax val="1"/>
          <dgm:chPref val="1"/>
          <dgm:bulletEnabled val="1"/>
        </dgm:presLayoutVars>
      </dgm:prSet>
      <dgm:spPr/>
    </dgm:pt>
  </dgm:ptLst>
  <dgm:cxnLst>
    <dgm:cxn modelId="{18378D1A-8822-48BC-908F-21DE14618FBC}" srcId="{1AF06682-378F-406D-BD22-135932589D0A}" destId="{2C07B4A5-31A3-4A38-BCA5-A79D14099CF8}" srcOrd="3" destOrd="0" parTransId="{1302E163-0FE0-4D96-93F9-5DA9FE0AB99C}" sibTransId="{E5AAA3C9-96A2-4EDC-95D4-60AD902C18E6}"/>
    <dgm:cxn modelId="{ADCDBA1E-7B1E-481F-9F03-17906E4C0AC4}" type="presOf" srcId="{64948638-44E1-448B-8B62-73962FF3C211}" destId="{141B7380-9914-4E17-AB28-41511652A50A}" srcOrd="0" destOrd="0" presId="urn:microsoft.com/office/officeart/2005/8/layout/StepDownProcess"/>
    <dgm:cxn modelId="{8664E32E-67C6-4287-A738-8745D532B323}" srcId="{1AF06682-378F-406D-BD22-135932589D0A}" destId="{194F26B5-8B33-4FB3-8148-5C6CC032DDCF}" srcOrd="0" destOrd="0" parTransId="{09B7FED2-D16B-45F8-9074-29A03BCCCB55}" sibTransId="{9D116779-398C-48C6-BFB0-CDC7D7ED9A08}"/>
    <dgm:cxn modelId="{FAD89F69-B5DE-47EF-BBDC-F5B4F8265EDA}" type="presOf" srcId="{194F26B5-8B33-4FB3-8148-5C6CC032DDCF}" destId="{919021A3-5C52-4ECD-B9F0-7A125F1D03E8}" srcOrd="0" destOrd="0" presId="urn:microsoft.com/office/officeart/2005/8/layout/StepDownProcess"/>
    <dgm:cxn modelId="{A9BED44E-8788-4ACB-90FE-7EA64D84EEE8}" type="presOf" srcId="{2C07B4A5-31A3-4A38-BCA5-A79D14099CF8}" destId="{7E419FEF-EBF9-4782-828B-6502AB46F465}" srcOrd="0" destOrd="0" presId="urn:microsoft.com/office/officeart/2005/8/layout/StepDownProcess"/>
    <dgm:cxn modelId="{2B5B8C4F-DD65-493F-99F5-F655BD92612B}" type="presOf" srcId="{1AF06682-378F-406D-BD22-135932589D0A}" destId="{3A24A357-CC47-4847-94C1-4B6C1687B3A8}" srcOrd="0" destOrd="0" presId="urn:microsoft.com/office/officeart/2005/8/layout/StepDownProcess"/>
    <dgm:cxn modelId="{0FCED970-016D-4469-B7E7-1EE16FE79C29}" type="presOf" srcId="{350DEE48-4ABF-4E8C-8D22-AC1B5CE841B0}" destId="{49F89674-5809-43C9-A9DA-93BEB9909F9F}" srcOrd="0" destOrd="0" presId="urn:microsoft.com/office/officeart/2005/8/layout/StepDownProcess"/>
    <dgm:cxn modelId="{7C9F2475-0EC6-4651-8234-C99F146A3B49}" srcId="{1AF06682-378F-406D-BD22-135932589D0A}" destId="{64948638-44E1-448B-8B62-73962FF3C211}" srcOrd="2" destOrd="0" parTransId="{F40A5851-FD84-4CE3-AE98-42152BC8606C}" sibTransId="{9A7ECD55-4B6C-4A35-9442-08D63C4610F9}"/>
    <dgm:cxn modelId="{C600E189-86DB-4EA8-A980-495CE3FA3453}" srcId="{1AF06682-378F-406D-BD22-135932589D0A}" destId="{77FB5AA1-1C18-4C7B-B69C-E2E0416D8DA4}" srcOrd="4" destOrd="0" parTransId="{CA48B47E-832F-4A54-ADB2-987AAE24ED41}" sibTransId="{E179A505-A087-433B-80DE-0FA8AE049F18}"/>
    <dgm:cxn modelId="{EA186ACE-CA9B-4A54-871B-CECA54642931}" srcId="{1AF06682-378F-406D-BD22-135932589D0A}" destId="{350DEE48-4ABF-4E8C-8D22-AC1B5CE841B0}" srcOrd="1" destOrd="0" parTransId="{01673D12-0259-456E-B74E-D44F420C8AAE}" sibTransId="{88F51B36-9BF7-49DB-822D-C659F7630AD6}"/>
    <dgm:cxn modelId="{63654BFD-B480-43CC-B32D-231BD58C0145}" type="presOf" srcId="{77FB5AA1-1C18-4C7B-B69C-E2E0416D8DA4}" destId="{EFD38901-0EE5-4E5B-A8BD-63BD75A03BFA}" srcOrd="0" destOrd="0" presId="urn:microsoft.com/office/officeart/2005/8/layout/StepDownProcess"/>
    <dgm:cxn modelId="{1DD94408-EE05-40B0-A195-DCD6072BC8B3}" type="presParOf" srcId="{3A24A357-CC47-4847-94C1-4B6C1687B3A8}" destId="{1072628F-EF71-4FB6-8E15-6B6B9554F451}" srcOrd="0" destOrd="0" presId="urn:microsoft.com/office/officeart/2005/8/layout/StepDownProcess"/>
    <dgm:cxn modelId="{4FC180CC-95B0-4FC2-9EFB-BCE3223B21E5}" type="presParOf" srcId="{1072628F-EF71-4FB6-8E15-6B6B9554F451}" destId="{E7E72500-FF04-4D2C-9359-4E7317DE54B6}" srcOrd="0" destOrd="0" presId="urn:microsoft.com/office/officeart/2005/8/layout/StepDownProcess"/>
    <dgm:cxn modelId="{DDC6BCE4-AF69-444D-BBD5-3CD4DD1DD094}" type="presParOf" srcId="{1072628F-EF71-4FB6-8E15-6B6B9554F451}" destId="{919021A3-5C52-4ECD-B9F0-7A125F1D03E8}" srcOrd="1" destOrd="0" presId="urn:microsoft.com/office/officeart/2005/8/layout/StepDownProcess"/>
    <dgm:cxn modelId="{20E57E41-0A12-4961-826C-3B42BB320012}" type="presParOf" srcId="{1072628F-EF71-4FB6-8E15-6B6B9554F451}" destId="{446F75B4-9EFA-40FB-B27A-697950E40ACF}" srcOrd="2" destOrd="0" presId="urn:microsoft.com/office/officeart/2005/8/layout/StepDownProcess"/>
    <dgm:cxn modelId="{30A529D7-B943-4070-9AD1-6A13F6E57BD9}" type="presParOf" srcId="{3A24A357-CC47-4847-94C1-4B6C1687B3A8}" destId="{24D48D19-9F4D-410A-9615-DFA2274D1A57}" srcOrd="1" destOrd="0" presId="urn:microsoft.com/office/officeart/2005/8/layout/StepDownProcess"/>
    <dgm:cxn modelId="{79E226FA-BE8F-4996-8F57-082C84269A37}" type="presParOf" srcId="{3A24A357-CC47-4847-94C1-4B6C1687B3A8}" destId="{B7F25BAF-B7D8-4211-9297-571C337F298F}" srcOrd="2" destOrd="0" presId="urn:microsoft.com/office/officeart/2005/8/layout/StepDownProcess"/>
    <dgm:cxn modelId="{6E1B800E-AB2E-42BA-B8FE-8500D8FF7FDA}" type="presParOf" srcId="{B7F25BAF-B7D8-4211-9297-571C337F298F}" destId="{AE1AD995-B3A1-4576-B648-71DE944F9BA4}" srcOrd="0" destOrd="0" presId="urn:microsoft.com/office/officeart/2005/8/layout/StepDownProcess"/>
    <dgm:cxn modelId="{034426D3-33B8-4537-9EFB-A8D4429E0747}" type="presParOf" srcId="{B7F25BAF-B7D8-4211-9297-571C337F298F}" destId="{49F89674-5809-43C9-A9DA-93BEB9909F9F}" srcOrd="1" destOrd="0" presId="urn:microsoft.com/office/officeart/2005/8/layout/StepDownProcess"/>
    <dgm:cxn modelId="{869A0C8D-F7BC-47F6-B293-8AC25E85598A}" type="presParOf" srcId="{B7F25BAF-B7D8-4211-9297-571C337F298F}" destId="{B86D03E4-E247-4821-A2D3-815FB824233D}" srcOrd="2" destOrd="0" presId="urn:microsoft.com/office/officeart/2005/8/layout/StepDownProcess"/>
    <dgm:cxn modelId="{A6402415-DE25-41F8-85C4-B84095CFA1F0}" type="presParOf" srcId="{3A24A357-CC47-4847-94C1-4B6C1687B3A8}" destId="{1F43589D-359A-417F-90ED-FF39A3E59E10}" srcOrd="3" destOrd="0" presId="urn:microsoft.com/office/officeart/2005/8/layout/StepDownProcess"/>
    <dgm:cxn modelId="{5EF909F7-E779-402D-8C60-E6E6401C04AC}" type="presParOf" srcId="{3A24A357-CC47-4847-94C1-4B6C1687B3A8}" destId="{E9901100-4889-40BF-BE77-FC15438721DF}" srcOrd="4" destOrd="0" presId="urn:microsoft.com/office/officeart/2005/8/layout/StepDownProcess"/>
    <dgm:cxn modelId="{59F14EE2-3BE5-44AD-9C55-CFEF94742A36}" type="presParOf" srcId="{E9901100-4889-40BF-BE77-FC15438721DF}" destId="{A93896DF-3053-427E-97B9-5FBA5A3614A3}" srcOrd="0" destOrd="0" presId="urn:microsoft.com/office/officeart/2005/8/layout/StepDownProcess"/>
    <dgm:cxn modelId="{B2104B94-C55E-4C79-B103-93B2A5763AE8}" type="presParOf" srcId="{E9901100-4889-40BF-BE77-FC15438721DF}" destId="{141B7380-9914-4E17-AB28-41511652A50A}" srcOrd="1" destOrd="0" presId="urn:microsoft.com/office/officeart/2005/8/layout/StepDownProcess"/>
    <dgm:cxn modelId="{E2D7E35A-7561-4407-9377-9D95E4AFE7BE}" type="presParOf" srcId="{E9901100-4889-40BF-BE77-FC15438721DF}" destId="{E293BD3A-8AF1-4E86-96BB-1866A7B16834}" srcOrd="2" destOrd="0" presId="urn:microsoft.com/office/officeart/2005/8/layout/StepDownProcess"/>
    <dgm:cxn modelId="{087EE359-9276-4329-A157-4FE845001151}" type="presParOf" srcId="{3A24A357-CC47-4847-94C1-4B6C1687B3A8}" destId="{A414CE61-8FED-4640-B334-A0FE52D49ACD}" srcOrd="5" destOrd="0" presId="urn:microsoft.com/office/officeart/2005/8/layout/StepDownProcess"/>
    <dgm:cxn modelId="{3A45099B-009F-4C90-AD65-2024968001BB}" type="presParOf" srcId="{3A24A357-CC47-4847-94C1-4B6C1687B3A8}" destId="{D32A5731-88CA-4DC0-967F-86A28381AA52}" srcOrd="6" destOrd="0" presId="urn:microsoft.com/office/officeart/2005/8/layout/StepDownProcess"/>
    <dgm:cxn modelId="{8C5FDBCA-B9EA-49CD-AF8C-4CFB96566F7F}" type="presParOf" srcId="{D32A5731-88CA-4DC0-967F-86A28381AA52}" destId="{9680684E-44D1-46DC-876C-1ED63D184275}" srcOrd="0" destOrd="0" presId="urn:microsoft.com/office/officeart/2005/8/layout/StepDownProcess"/>
    <dgm:cxn modelId="{4A4A2B8D-3A58-46E5-BB2E-9368C2FC7EFB}" type="presParOf" srcId="{D32A5731-88CA-4DC0-967F-86A28381AA52}" destId="{7E419FEF-EBF9-4782-828B-6502AB46F465}" srcOrd="1" destOrd="0" presId="urn:microsoft.com/office/officeart/2005/8/layout/StepDownProcess"/>
    <dgm:cxn modelId="{B557478F-0293-4C2C-9A5D-EC1026AC0211}" type="presParOf" srcId="{D32A5731-88CA-4DC0-967F-86A28381AA52}" destId="{0956A1A4-2219-4817-B6F8-D270CE3986E9}" srcOrd="2" destOrd="0" presId="urn:microsoft.com/office/officeart/2005/8/layout/StepDownProcess"/>
    <dgm:cxn modelId="{363B2A93-B76B-46CF-BE02-DEF45DEBB4F8}" type="presParOf" srcId="{3A24A357-CC47-4847-94C1-4B6C1687B3A8}" destId="{9ABEAC10-CBCE-485F-BE89-ED9A475086B0}" srcOrd="7" destOrd="0" presId="urn:microsoft.com/office/officeart/2005/8/layout/StepDownProcess"/>
    <dgm:cxn modelId="{395AB736-EFA1-4A43-80F8-B2FC3E36A3A1}" type="presParOf" srcId="{3A24A357-CC47-4847-94C1-4B6C1687B3A8}" destId="{92A59148-7690-400A-B31E-5B5C3B7BEA48}" srcOrd="8" destOrd="0" presId="urn:microsoft.com/office/officeart/2005/8/layout/StepDownProcess"/>
    <dgm:cxn modelId="{17D11195-4F66-4DDB-B549-26C53CD8381F}" type="presParOf" srcId="{92A59148-7690-400A-B31E-5B5C3B7BEA48}" destId="{EFD38901-0EE5-4E5B-A8BD-63BD75A03BF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2BC560-82C6-4812-8033-B71CFCA03929}" type="doc">
      <dgm:prSet loTypeId="urn:microsoft.com/office/officeart/2005/8/layout/cycle8" loCatId="cycle" qsTypeId="urn:microsoft.com/office/officeart/2005/8/quickstyle/simple1" qsCatId="simple" csTypeId="urn:microsoft.com/office/officeart/2005/8/colors/colorful1" csCatId="colorful" phldr="1"/>
      <dgm:spPr/>
    </dgm:pt>
    <dgm:pt modelId="{0E8E66F8-D5C4-4720-B1B9-08435169A80C}">
      <dgm:prSet phldrT="[Text]"/>
      <dgm:spPr/>
      <dgm:t>
        <a:bodyPr/>
        <a:lstStyle/>
        <a:p>
          <a:r>
            <a:rPr lang="en-IN" dirty="0"/>
            <a:t>Plan</a:t>
          </a:r>
        </a:p>
      </dgm:t>
    </dgm:pt>
    <dgm:pt modelId="{B949D3F1-CBAE-40FA-A3AC-197E8A57D934}" type="parTrans" cxnId="{C2C3F929-622D-45EC-BD6A-DB5734C6038E}">
      <dgm:prSet/>
      <dgm:spPr/>
      <dgm:t>
        <a:bodyPr/>
        <a:lstStyle/>
        <a:p>
          <a:endParaRPr lang="en-IN"/>
        </a:p>
      </dgm:t>
    </dgm:pt>
    <dgm:pt modelId="{F8C5DE73-8950-4743-9310-EE557FB0B81B}" type="sibTrans" cxnId="{C2C3F929-622D-45EC-BD6A-DB5734C6038E}">
      <dgm:prSet/>
      <dgm:spPr/>
      <dgm:t>
        <a:bodyPr/>
        <a:lstStyle/>
        <a:p>
          <a:endParaRPr lang="en-IN"/>
        </a:p>
      </dgm:t>
    </dgm:pt>
    <dgm:pt modelId="{1CE778E7-3ACE-42BA-A24B-8C0EC8A7ABA5}">
      <dgm:prSet phldrT="[Text]"/>
      <dgm:spPr/>
      <dgm:t>
        <a:bodyPr/>
        <a:lstStyle/>
        <a:p>
          <a:r>
            <a:rPr lang="en-IN" dirty="0"/>
            <a:t>Do</a:t>
          </a:r>
        </a:p>
      </dgm:t>
    </dgm:pt>
    <dgm:pt modelId="{6EAD4CFF-5218-448A-8C9C-5FED30C1989F}" type="parTrans" cxnId="{762DEA93-500D-4F77-A5CB-205FE785A521}">
      <dgm:prSet/>
      <dgm:spPr/>
      <dgm:t>
        <a:bodyPr/>
        <a:lstStyle/>
        <a:p>
          <a:endParaRPr lang="en-IN"/>
        </a:p>
      </dgm:t>
    </dgm:pt>
    <dgm:pt modelId="{671429B2-76C6-4619-A9F0-17350E734F7C}" type="sibTrans" cxnId="{762DEA93-500D-4F77-A5CB-205FE785A521}">
      <dgm:prSet/>
      <dgm:spPr/>
      <dgm:t>
        <a:bodyPr/>
        <a:lstStyle/>
        <a:p>
          <a:endParaRPr lang="en-IN"/>
        </a:p>
      </dgm:t>
    </dgm:pt>
    <dgm:pt modelId="{F0F87D20-5A0F-4A2F-B324-4FEB89681942}">
      <dgm:prSet phldrT="[Text]"/>
      <dgm:spPr/>
      <dgm:t>
        <a:bodyPr/>
        <a:lstStyle/>
        <a:p>
          <a:r>
            <a:rPr lang="en-IN" dirty="0"/>
            <a:t>Check</a:t>
          </a:r>
        </a:p>
      </dgm:t>
    </dgm:pt>
    <dgm:pt modelId="{5E682AC5-7C09-4758-B9F7-12B1A906495F}" type="parTrans" cxnId="{E2FC3322-2A40-4A24-9170-D48AF88FD3DF}">
      <dgm:prSet/>
      <dgm:spPr/>
      <dgm:t>
        <a:bodyPr/>
        <a:lstStyle/>
        <a:p>
          <a:endParaRPr lang="en-IN"/>
        </a:p>
      </dgm:t>
    </dgm:pt>
    <dgm:pt modelId="{D44F8603-CD45-4A63-B192-4B0EEB9DE55A}" type="sibTrans" cxnId="{E2FC3322-2A40-4A24-9170-D48AF88FD3DF}">
      <dgm:prSet/>
      <dgm:spPr/>
      <dgm:t>
        <a:bodyPr/>
        <a:lstStyle/>
        <a:p>
          <a:endParaRPr lang="en-IN"/>
        </a:p>
      </dgm:t>
    </dgm:pt>
    <dgm:pt modelId="{A150E6FA-057A-4802-9D9F-4C780D6BFBBC}">
      <dgm:prSet phldrT="[Text]"/>
      <dgm:spPr/>
      <dgm:t>
        <a:bodyPr/>
        <a:lstStyle/>
        <a:p>
          <a:r>
            <a:rPr lang="en-IN" dirty="0"/>
            <a:t>Act</a:t>
          </a:r>
        </a:p>
      </dgm:t>
    </dgm:pt>
    <dgm:pt modelId="{AAD3DB7D-3457-4587-82B1-14F3EA2AF502}" type="parTrans" cxnId="{F6D667F4-9ADC-441E-BDC6-4542E2F8D3AC}">
      <dgm:prSet/>
      <dgm:spPr/>
      <dgm:t>
        <a:bodyPr/>
        <a:lstStyle/>
        <a:p>
          <a:endParaRPr lang="en-IN"/>
        </a:p>
      </dgm:t>
    </dgm:pt>
    <dgm:pt modelId="{A43B9D66-AFD6-486C-8B9D-4148EF70983F}" type="sibTrans" cxnId="{F6D667F4-9ADC-441E-BDC6-4542E2F8D3AC}">
      <dgm:prSet/>
      <dgm:spPr/>
      <dgm:t>
        <a:bodyPr/>
        <a:lstStyle/>
        <a:p>
          <a:endParaRPr lang="en-IN"/>
        </a:p>
      </dgm:t>
    </dgm:pt>
    <dgm:pt modelId="{7D82FB95-ADFB-4B6B-B267-D3F891C7737B}" type="pres">
      <dgm:prSet presAssocID="{3F2BC560-82C6-4812-8033-B71CFCA03929}" presName="compositeShape" presStyleCnt="0">
        <dgm:presLayoutVars>
          <dgm:chMax val="7"/>
          <dgm:dir/>
          <dgm:resizeHandles val="exact"/>
        </dgm:presLayoutVars>
      </dgm:prSet>
      <dgm:spPr/>
    </dgm:pt>
    <dgm:pt modelId="{FD3347B7-286F-450A-A954-380A5F5F8CA5}" type="pres">
      <dgm:prSet presAssocID="{3F2BC560-82C6-4812-8033-B71CFCA03929}" presName="wedge1" presStyleLbl="node1" presStyleIdx="0" presStyleCnt="4"/>
      <dgm:spPr/>
    </dgm:pt>
    <dgm:pt modelId="{EE677241-9C78-4355-B053-A713143DC3F5}" type="pres">
      <dgm:prSet presAssocID="{3F2BC560-82C6-4812-8033-B71CFCA03929}" presName="dummy1a" presStyleCnt="0"/>
      <dgm:spPr/>
    </dgm:pt>
    <dgm:pt modelId="{5763AA68-D361-4600-8C4C-9A522D06437F}" type="pres">
      <dgm:prSet presAssocID="{3F2BC560-82C6-4812-8033-B71CFCA03929}" presName="dummy1b" presStyleCnt="0"/>
      <dgm:spPr/>
    </dgm:pt>
    <dgm:pt modelId="{4D46EE77-A2B4-45F5-84C0-4FD5ED98235E}" type="pres">
      <dgm:prSet presAssocID="{3F2BC560-82C6-4812-8033-B71CFCA03929}" presName="wedge1Tx" presStyleLbl="node1" presStyleIdx="0" presStyleCnt="4">
        <dgm:presLayoutVars>
          <dgm:chMax val="0"/>
          <dgm:chPref val="0"/>
          <dgm:bulletEnabled val="1"/>
        </dgm:presLayoutVars>
      </dgm:prSet>
      <dgm:spPr/>
    </dgm:pt>
    <dgm:pt modelId="{2767A3F7-BA80-4035-9FF6-3538795EF2AB}" type="pres">
      <dgm:prSet presAssocID="{3F2BC560-82C6-4812-8033-B71CFCA03929}" presName="wedge2" presStyleLbl="node1" presStyleIdx="1" presStyleCnt="4"/>
      <dgm:spPr/>
    </dgm:pt>
    <dgm:pt modelId="{B4B7FB40-07FC-4E95-9570-904CA160A876}" type="pres">
      <dgm:prSet presAssocID="{3F2BC560-82C6-4812-8033-B71CFCA03929}" presName="dummy2a" presStyleCnt="0"/>
      <dgm:spPr/>
    </dgm:pt>
    <dgm:pt modelId="{4BDEF7D5-C8FE-407E-8481-927D2D1F846C}" type="pres">
      <dgm:prSet presAssocID="{3F2BC560-82C6-4812-8033-B71CFCA03929}" presName="dummy2b" presStyleCnt="0"/>
      <dgm:spPr/>
    </dgm:pt>
    <dgm:pt modelId="{733DD033-C947-4ADC-B9BF-C6D667EC3831}" type="pres">
      <dgm:prSet presAssocID="{3F2BC560-82C6-4812-8033-B71CFCA03929}" presName="wedge2Tx" presStyleLbl="node1" presStyleIdx="1" presStyleCnt="4">
        <dgm:presLayoutVars>
          <dgm:chMax val="0"/>
          <dgm:chPref val="0"/>
          <dgm:bulletEnabled val="1"/>
        </dgm:presLayoutVars>
      </dgm:prSet>
      <dgm:spPr/>
    </dgm:pt>
    <dgm:pt modelId="{61768F56-599B-4169-8C8F-7C5874B0F7D0}" type="pres">
      <dgm:prSet presAssocID="{3F2BC560-82C6-4812-8033-B71CFCA03929}" presName="wedge3" presStyleLbl="node1" presStyleIdx="2" presStyleCnt="4"/>
      <dgm:spPr/>
    </dgm:pt>
    <dgm:pt modelId="{29BE63F4-AD2E-4431-97AC-858C67DD0EB2}" type="pres">
      <dgm:prSet presAssocID="{3F2BC560-82C6-4812-8033-B71CFCA03929}" presName="dummy3a" presStyleCnt="0"/>
      <dgm:spPr/>
    </dgm:pt>
    <dgm:pt modelId="{5A549F4B-E04F-4F18-83B6-1B9A4E64DAC2}" type="pres">
      <dgm:prSet presAssocID="{3F2BC560-82C6-4812-8033-B71CFCA03929}" presName="dummy3b" presStyleCnt="0"/>
      <dgm:spPr/>
    </dgm:pt>
    <dgm:pt modelId="{9218C8C3-812E-48C1-B136-E91D79E59E01}" type="pres">
      <dgm:prSet presAssocID="{3F2BC560-82C6-4812-8033-B71CFCA03929}" presName="wedge3Tx" presStyleLbl="node1" presStyleIdx="2" presStyleCnt="4">
        <dgm:presLayoutVars>
          <dgm:chMax val="0"/>
          <dgm:chPref val="0"/>
          <dgm:bulletEnabled val="1"/>
        </dgm:presLayoutVars>
      </dgm:prSet>
      <dgm:spPr/>
    </dgm:pt>
    <dgm:pt modelId="{3D06D383-A5A0-4D93-824C-5B8BBB5D9832}" type="pres">
      <dgm:prSet presAssocID="{3F2BC560-82C6-4812-8033-B71CFCA03929}" presName="wedge4" presStyleLbl="node1" presStyleIdx="3" presStyleCnt="4"/>
      <dgm:spPr/>
    </dgm:pt>
    <dgm:pt modelId="{89B64DAB-9CBF-429E-81CF-87FD5A02829F}" type="pres">
      <dgm:prSet presAssocID="{3F2BC560-82C6-4812-8033-B71CFCA03929}" presName="dummy4a" presStyleCnt="0"/>
      <dgm:spPr/>
    </dgm:pt>
    <dgm:pt modelId="{D58D7CF8-F76A-420E-A196-5647765E3864}" type="pres">
      <dgm:prSet presAssocID="{3F2BC560-82C6-4812-8033-B71CFCA03929}" presName="dummy4b" presStyleCnt="0"/>
      <dgm:spPr/>
    </dgm:pt>
    <dgm:pt modelId="{42028E3C-C7BE-41BA-BCB7-5FEE7E0EA6D8}" type="pres">
      <dgm:prSet presAssocID="{3F2BC560-82C6-4812-8033-B71CFCA03929}" presName="wedge4Tx" presStyleLbl="node1" presStyleIdx="3" presStyleCnt="4">
        <dgm:presLayoutVars>
          <dgm:chMax val="0"/>
          <dgm:chPref val="0"/>
          <dgm:bulletEnabled val="1"/>
        </dgm:presLayoutVars>
      </dgm:prSet>
      <dgm:spPr/>
    </dgm:pt>
    <dgm:pt modelId="{03723148-E8CC-421C-8655-B0E4FFE0A599}" type="pres">
      <dgm:prSet presAssocID="{F8C5DE73-8950-4743-9310-EE557FB0B81B}" presName="arrowWedge1" presStyleLbl="fgSibTrans2D1" presStyleIdx="0" presStyleCnt="4"/>
      <dgm:spPr/>
    </dgm:pt>
    <dgm:pt modelId="{CCFE2181-6531-4491-AE91-440B44AC4F35}" type="pres">
      <dgm:prSet presAssocID="{671429B2-76C6-4619-A9F0-17350E734F7C}" presName="arrowWedge2" presStyleLbl="fgSibTrans2D1" presStyleIdx="1" presStyleCnt="4"/>
      <dgm:spPr/>
    </dgm:pt>
    <dgm:pt modelId="{9E1557FB-2B1B-468F-9A64-026D04E02946}" type="pres">
      <dgm:prSet presAssocID="{D44F8603-CD45-4A63-B192-4B0EEB9DE55A}" presName="arrowWedge3" presStyleLbl="fgSibTrans2D1" presStyleIdx="2" presStyleCnt="4"/>
      <dgm:spPr/>
    </dgm:pt>
    <dgm:pt modelId="{876418FC-C140-4AE7-B2AA-04EE57F736DF}" type="pres">
      <dgm:prSet presAssocID="{A43B9D66-AFD6-486C-8B9D-4148EF70983F}" presName="arrowWedge4" presStyleLbl="fgSibTrans2D1" presStyleIdx="3" presStyleCnt="4"/>
      <dgm:spPr/>
    </dgm:pt>
  </dgm:ptLst>
  <dgm:cxnLst>
    <dgm:cxn modelId="{7884C407-3996-420C-966B-1E9DDDAF6790}" type="presOf" srcId="{A150E6FA-057A-4802-9D9F-4C780D6BFBBC}" destId="{42028E3C-C7BE-41BA-BCB7-5FEE7E0EA6D8}" srcOrd="1" destOrd="0" presId="urn:microsoft.com/office/officeart/2005/8/layout/cycle8"/>
    <dgm:cxn modelId="{2023A612-EB8D-48AB-962B-6FEB94D01D3A}" type="presOf" srcId="{1CE778E7-3ACE-42BA-A24B-8C0EC8A7ABA5}" destId="{733DD033-C947-4ADC-B9BF-C6D667EC3831}" srcOrd="1" destOrd="0" presId="urn:microsoft.com/office/officeart/2005/8/layout/cycle8"/>
    <dgm:cxn modelId="{E2FC3322-2A40-4A24-9170-D48AF88FD3DF}" srcId="{3F2BC560-82C6-4812-8033-B71CFCA03929}" destId="{F0F87D20-5A0F-4A2F-B324-4FEB89681942}" srcOrd="2" destOrd="0" parTransId="{5E682AC5-7C09-4758-B9F7-12B1A906495F}" sibTransId="{D44F8603-CD45-4A63-B192-4B0EEB9DE55A}"/>
    <dgm:cxn modelId="{C2C3F929-622D-45EC-BD6A-DB5734C6038E}" srcId="{3F2BC560-82C6-4812-8033-B71CFCA03929}" destId="{0E8E66F8-D5C4-4720-B1B9-08435169A80C}" srcOrd="0" destOrd="0" parTransId="{B949D3F1-CBAE-40FA-A3AC-197E8A57D934}" sibTransId="{F8C5DE73-8950-4743-9310-EE557FB0B81B}"/>
    <dgm:cxn modelId="{D85D9037-B5AB-4FB0-AFC5-92C69345F4F8}" type="presOf" srcId="{F0F87D20-5A0F-4A2F-B324-4FEB89681942}" destId="{9218C8C3-812E-48C1-B136-E91D79E59E01}" srcOrd="1" destOrd="0" presId="urn:microsoft.com/office/officeart/2005/8/layout/cycle8"/>
    <dgm:cxn modelId="{68CD7D5D-6B8D-4714-8772-4DBB7295F1EB}" type="presOf" srcId="{0E8E66F8-D5C4-4720-B1B9-08435169A80C}" destId="{FD3347B7-286F-450A-A954-380A5F5F8CA5}" srcOrd="0" destOrd="0" presId="urn:microsoft.com/office/officeart/2005/8/layout/cycle8"/>
    <dgm:cxn modelId="{C57B818E-79B0-4333-BBF5-9AFD8FCF1982}" type="presOf" srcId="{F0F87D20-5A0F-4A2F-B324-4FEB89681942}" destId="{61768F56-599B-4169-8C8F-7C5874B0F7D0}" srcOrd="0" destOrd="0" presId="urn:microsoft.com/office/officeart/2005/8/layout/cycle8"/>
    <dgm:cxn modelId="{762DEA93-500D-4F77-A5CB-205FE785A521}" srcId="{3F2BC560-82C6-4812-8033-B71CFCA03929}" destId="{1CE778E7-3ACE-42BA-A24B-8C0EC8A7ABA5}" srcOrd="1" destOrd="0" parTransId="{6EAD4CFF-5218-448A-8C9C-5FED30C1989F}" sibTransId="{671429B2-76C6-4619-A9F0-17350E734F7C}"/>
    <dgm:cxn modelId="{51E0BF9B-9AEB-4976-97D9-AE8738D245BA}" type="presOf" srcId="{3F2BC560-82C6-4812-8033-B71CFCA03929}" destId="{7D82FB95-ADFB-4B6B-B267-D3F891C7737B}" srcOrd="0" destOrd="0" presId="urn:microsoft.com/office/officeart/2005/8/layout/cycle8"/>
    <dgm:cxn modelId="{49FF40A8-7069-4509-BEB8-229594FB42A2}" type="presOf" srcId="{0E8E66F8-D5C4-4720-B1B9-08435169A80C}" destId="{4D46EE77-A2B4-45F5-84C0-4FD5ED98235E}" srcOrd="1" destOrd="0" presId="urn:microsoft.com/office/officeart/2005/8/layout/cycle8"/>
    <dgm:cxn modelId="{70B4A0E2-ABD0-42E9-BB99-797BA36E0706}" type="presOf" srcId="{1CE778E7-3ACE-42BA-A24B-8C0EC8A7ABA5}" destId="{2767A3F7-BA80-4035-9FF6-3538795EF2AB}" srcOrd="0" destOrd="0" presId="urn:microsoft.com/office/officeart/2005/8/layout/cycle8"/>
    <dgm:cxn modelId="{D95E63E4-4218-4B70-93D1-C94FD7B9B595}" type="presOf" srcId="{A150E6FA-057A-4802-9D9F-4C780D6BFBBC}" destId="{3D06D383-A5A0-4D93-824C-5B8BBB5D9832}" srcOrd="0" destOrd="0" presId="urn:microsoft.com/office/officeart/2005/8/layout/cycle8"/>
    <dgm:cxn modelId="{F6D667F4-9ADC-441E-BDC6-4542E2F8D3AC}" srcId="{3F2BC560-82C6-4812-8033-B71CFCA03929}" destId="{A150E6FA-057A-4802-9D9F-4C780D6BFBBC}" srcOrd="3" destOrd="0" parTransId="{AAD3DB7D-3457-4587-82B1-14F3EA2AF502}" sibTransId="{A43B9D66-AFD6-486C-8B9D-4148EF70983F}"/>
    <dgm:cxn modelId="{9D9ECB32-3313-4442-AF03-C4328EE6FB45}" type="presParOf" srcId="{7D82FB95-ADFB-4B6B-B267-D3F891C7737B}" destId="{FD3347B7-286F-450A-A954-380A5F5F8CA5}" srcOrd="0" destOrd="0" presId="urn:microsoft.com/office/officeart/2005/8/layout/cycle8"/>
    <dgm:cxn modelId="{A877BE59-AF8A-44A7-BCAC-8B0CD7E92206}" type="presParOf" srcId="{7D82FB95-ADFB-4B6B-B267-D3F891C7737B}" destId="{EE677241-9C78-4355-B053-A713143DC3F5}" srcOrd="1" destOrd="0" presId="urn:microsoft.com/office/officeart/2005/8/layout/cycle8"/>
    <dgm:cxn modelId="{C8FCC243-246D-42DD-9455-8B195DCD29AC}" type="presParOf" srcId="{7D82FB95-ADFB-4B6B-B267-D3F891C7737B}" destId="{5763AA68-D361-4600-8C4C-9A522D06437F}" srcOrd="2" destOrd="0" presId="urn:microsoft.com/office/officeart/2005/8/layout/cycle8"/>
    <dgm:cxn modelId="{02349DDC-62B3-4B51-A480-C335B653CCFA}" type="presParOf" srcId="{7D82FB95-ADFB-4B6B-B267-D3F891C7737B}" destId="{4D46EE77-A2B4-45F5-84C0-4FD5ED98235E}" srcOrd="3" destOrd="0" presId="urn:microsoft.com/office/officeart/2005/8/layout/cycle8"/>
    <dgm:cxn modelId="{48540942-083A-4E71-B6E8-3B0AF96628F7}" type="presParOf" srcId="{7D82FB95-ADFB-4B6B-B267-D3F891C7737B}" destId="{2767A3F7-BA80-4035-9FF6-3538795EF2AB}" srcOrd="4" destOrd="0" presId="urn:microsoft.com/office/officeart/2005/8/layout/cycle8"/>
    <dgm:cxn modelId="{D3CFD5C8-5FF4-487E-B181-EA2A0667AAB2}" type="presParOf" srcId="{7D82FB95-ADFB-4B6B-B267-D3F891C7737B}" destId="{B4B7FB40-07FC-4E95-9570-904CA160A876}" srcOrd="5" destOrd="0" presId="urn:microsoft.com/office/officeart/2005/8/layout/cycle8"/>
    <dgm:cxn modelId="{2632566E-57C6-4FCB-A4F9-44E3BC3EB8FB}" type="presParOf" srcId="{7D82FB95-ADFB-4B6B-B267-D3F891C7737B}" destId="{4BDEF7D5-C8FE-407E-8481-927D2D1F846C}" srcOrd="6" destOrd="0" presId="urn:microsoft.com/office/officeart/2005/8/layout/cycle8"/>
    <dgm:cxn modelId="{9C3A4A95-205A-4978-8874-7FD7B83EFEA5}" type="presParOf" srcId="{7D82FB95-ADFB-4B6B-B267-D3F891C7737B}" destId="{733DD033-C947-4ADC-B9BF-C6D667EC3831}" srcOrd="7" destOrd="0" presId="urn:microsoft.com/office/officeart/2005/8/layout/cycle8"/>
    <dgm:cxn modelId="{6BAD3727-684F-4575-B0ED-4F89507C95CA}" type="presParOf" srcId="{7D82FB95-ADFB-4B6B-B267-D3F891C7737B}" destId="{61768F56-599B-4169-8C8F-7C5874B0F7D0}" srcOrd="8" destOrd="0" presId="urn:microsoft.com/office/officeart/2005/8/layout/cycle8"/>
    <dgm:cxn modelId="{86C4BBEE-D877-45C2-AEB9-A16D0E1CB600}" type="presParOf" srcId="{7D82FB95-ADFB-4B6B-B267-D3F891C7737B}" destId="{29BE63F4-AD2E-4431-97AC-858C67DD0EB2}" srcOrd="9" destOrd="0" presId="urn:microsoft.com/office/officeart/2005/8/layout/cycle8"/>
    <dgm:cxn modelId="{FFA38D7D-3ED0-45B0-8036-8E7D8778DE07}" type="presParOf" srcId="{7D82FB95-ADFB-4B6B-B267-D3F891C7737B}" destId="{5A549F4B-E04F-4F18-83B6-1B9A4E64DAC2}" srcOrd="10" destOrd="0" presId="urn:microsoft.com/office/officeart/2005/8/layout/cycle8"/>
    <dgm:cxn modelId="{F3EC33B2-2D67-40DA-8CC8-F3551BD960C2}" type="presParOf" srcId="{7D82FB95-ADFB-4B6B-B267-D3F891C7737B}" destId="{9218C8C3-812E-48C1-B136-E91D79E59E01}" srcOrd="11" destOrd="0" presId="urn:microsoft.com/office/officeart/2005/8/layout/cycle8"/>
    <dgm:cxn modelId="{971CD7DF-EE14-40E6-ACA4-B9FCC9C305F6}" type="presParOf" srcId="{7D82FB95-ADFB-4B6B-B267-D3F891C7737B}" destId="{3D06D383-A5A0-4D93-824C-5B8BBB5D9832}" srcOrd="12" destOrd="0" presId="urn:microsoft.com/office/officeart/2005/8/layout/cycle8"/>
    <dgm:cxn modelId="{22810E24-4841-471F-88EB-6B1673277FB5}" type="presParOf" srcId="{7D82FB95-ADFB-4B6B-B267-D3F891C7737B}" destId="{89B64DAB-9CBF-429E-81CF-87FD5A02829F}" srcOrd="13" destOrd="0" presId="urn:microsoft.com/office/officeart/2005/8/layout/cycle8"/>
    <dgm:cxn modelId="{8725C1B5-FA95-4DCA-87E4-839A84B06463}" type="presParOf" srcId="{7D82FB95-ADFB-4B6B-B267-D3F891C7737B}" destId="{D58D7CF8-F76A-420E-A196-5647765E3864}" srcOrd="14" destOrd="0" presId="urn:microsoft.com/office/officeart/2005/8/layout/cycle8"/>
    <dgm:cxn modelId="{69BAA345-78AA-4D77-AF05-54CDD945CA07}" type="presParOf" srcId="{7D82FB95-ADFB-4B6B-B267-D3F891C7737B}" destId="{42028E3C-C7BE-41BA-BCB7-5FEE7E0EA6D8}" srcOrd="15" destOrd="0" presId="urn:microsoft.com/office/officeart/2005/8/layout/cycle8"/>
    <dgm:cxn modelId="{C7EBDFAC-DEB3-41EC-AB71-0B8552366FCC}" type="presParOf" srcId="{7D82FB95-ADFB-4B6B-B267-D3F891C7737B}" destId="{03723148-E8CC-421C-8655-B0E4FFE0A599}" srcOrd="16" destOrd="0" presId="urn:microsoft.com/office/officeart/2005/8/layout/cycle8"/>
    <dgm:cxn modelId="{C9356918-2BD1-437C-A3AC-B159EBEE5586}" type="presParOf" srcId="{7D82FB95-ADFB-4B6B-B267-D3F891C7737B}" destId="{CCFE2181-6531-4491-AE91-440B44AC4F35}" srcOrd="17" destOrd="0" presId="urn:microsoft.com/office/officeart/2005/8/layout/cycle8"/>
    <dgm:cxn modelId="{5D2862C5-B5F5-49F9-AAD1-8818330A5C64}" type="presParOf" srcId="{7D82FB95-ADFB-4B6B-B267-D3F891C7737B}" destId="{9E1557FB-2B1B-468F-9A64-026D04E02946}" srcOrd="18" destOrd="0" presId="urn:microsoft.com/office/officeart/2005/8/layout/cycle8"/>
    <dgm:cxn modelId="{22D88902-30E4-4E50-A566-E48415936415}" type="presParOf" srcId="{7D82FB95-ADFB-4B6B-B267-D3F891C7737B}" destId="{876418FC-C140-4AE7-B2AA-04EE57F736DF}"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5D5CA-53B9-48F9-BA7D-CA752E33D341}">
      <dsp:nvSpPr>
        <dsp:cNvPr id="0" name=""/>
        <dsp:cNvSpPr/>
      </dsp:nvSpPr>
      <dsp:spPr>
        <a:xfrm>
          <a:off x="1201266" y="541284"/>
          <a:ext cx="3712954" cy="3712954"/>
        </a:xfrm>
        <a:prstGeom prst="blockArc">
          <a:avLst>
            <a:gd name="adj1" fmla="val 12600000"/>
            <a:gd name="adj2" fmla="val 16200000"/>
            <a:gd name="adj3" fmla="val 4515"/>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5F7BD4F-5FB6-4A5E-A1C0-6C8DE96C7929}">
      <dsp:nvSpPr>
        <dsp:cNvPr id="0" name=""/>
        <dsp:cNvSpPr/>
      </dsp:nvSpPr>
      <dsp:spPr>
        <a:xfrm>
          <a:off x="1201266" y="541284"/>
          <a:ext cx="3712954" cy="3712954"/>
        </a:xfrm>
        <a:prstGeom prst="blockArc">
          <a:avLst>
            <a:gd name="adj1" fmla="val 9000000"/>
            <a:gd name="adj2" fmla="val 12600000"/>
            <a:gd name="adj3" fmla="val 4515"/>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36C8F90-3BB1-4658-82F6-9C3F21876EE1}">
      <dsp:nvSpPr>
        <dsp:cNvPr id="0" name=""/>
        <dsp:cNvSpPr/>
      </dsp:nvSpPr>
      <dsp:spPr>
        <a:xfrm>
          <a:off x="1201266" y="541284"/>
          <a:ext cx="3712954" cy="3712954"/>
        </a:xfrm>
        <a:prstGeom prst="blockArc">
          <a:avLst>
            <a:gd name="adj1" fmla="val 5400000"/>
            <a:gd name="adj2" fmla="val 9000000"/>
            <a:gd name="adj3" fmla="val 4515"/>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B65AD3B-0691-4A96-A85C-B2AFE2F08159}">
      <dsp:nvSpPr>
        <dsp:cNvPr id="0" name=""/>
        <dsp:cNvSpPr/>
      </dsp:nvSpPr>
      <dsp:spPr>
        <a:xfrm>
          <a:off x="1201266" y="541284"/>
          <a:ext cx="3712954" cy="3712954"/>
        </a:xfrm>
        <a:prstGeom prst="blockArc">
          <a:avLst>
            <a:gd name="adj1" fmla="val 1800000"/>
            <a:gd name="adj2" fmla="val 5400000"/>
            <a:gd name="adj3" fmla="val 4515"/>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1F79233-FB20-4C35-A4F8-B31CBCA419DC}">
      <dsp:nvSpPr>
        <dsp:cNvPr id="0" name=""/>
        <dsp:cNvSpPr/>
      </dsp:nvSpPr>
      <dsp:spPr>
        <a:xfrm>
          <a:off x="1201266" y="541284"/>
          <a:ext cx="3712954" cy="3712954"/>
        </a:xfrm>
        <a:prstGeom prst="blockArc">
          <a:avLst>
            <a:gd name="adj1" fmla="val 19800000"/>
            <a:gd name="adj2" fmla="val 1800000"/>
            <a:gd name="adj3" fmla="val 4515"/>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1E40D95-10C8-4B6F-B48B-8769590F6123}">
      <dsp:nvSpPr>
        <dsp:cNvPr id="0" name=""/>
        <dsp:cNvSpPr/>
      </dsp:nvSpPr>
      <dsp:spPr>
        <a:xfrm>
          <a:off x="1201266" y="541284"/>
          <a:ext cx="3712954" cy="3712954"/>
        </a:xfrm>
        <a:prstGeom prst="blockArc">
          <a:avLst>
            <a:gd name="adj1" fmla="val 16200000"/>
            <a:gd name="adj2" fmla="val 19800000"/>
            <a:gd name="adj3" fmla="val 4515"/>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E793DE0-8E4A-4286-89BC-9374425CA8C1}">
      <dsp:nvSpPr>
        <dsp:cNvPr id="0" name=""/>
        <dsp:cNvSpPr/>
      </dsp:nvSpPr>
      <dsp:spPr>
        <a:xfrm>
          <a:off x="2226121" y="1566139"/>
          <a:ext cx="1663245" cy="166324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kern="1200"/>
            <a:t>SAMSON BUSINESS SYSTEM</a:t>
          </a:r>
          <a:endParaRPr lang="en-IN" sz="2200" kern="1200" dirty="0"/>
        </a:p>
      </dsp:txBody>
      <dsp:txXfrm>
        <a:off x="2469698" y="1809716"/>
        <a:ext cx="1176091" cy="1176091"/>
      </dsp:txXfrm>
    </dsp:sp>
    <dsp:sp modelId="{88217E82-5771-4865-B16E-F544AA91347B}">
      <dsp:nvSpPr>
        <dsp:cNvPr id="0" name=""/>
        <dsp:cNvSpPr/>
      </dsp:nvSpPr>
      <dsp:spPr>
        <a:xfrm>
          <a:off x="2475608" y="1062"/>
          <a:ext cx="1164271" cy="116427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a:t>STRATEGY</a:t>
          </a:r>
          <a:endParaRPr lang="en-IN" sz="900" kern="1200" dirty="0"/>
        </a:p>
      </dsp:txBody>
      <dsp:txXfrm>
        <a:off x="2646112" y="171566"/>
        <a:ext cx="823263" cy="823263"/>
      </dsp:txXfrm>
    </dsp:sp>
    <dsp:sp modelId="{4D977772-C905-45EB-B16C-05A704DB8723}">
      <dsp:nvSpPr>
        <dsp:cNvPr id="0" name=""/>
        <dsp:cNvSpPr/>
      </dsp:nvSpPr>
      <dsp:spPr>
        <a:xfrm>
          <a:off x="4047065" y="908344"/>
          <a:ext cx="1164271" cy="116427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a:t>GOVERNANCE</a:t>
          </a:r>
          <a:endParaRPr lang="en-IN" sz="900" kern="1200" dirty="0"/>
        </a:p>
      </dsp:txBody>
      <dsp:txXfrm>
        <a:off x="4217569" y="1078848"/>
        <a:ext cx="823263" cy="823263"/>
      </dsp:txXfrm>
    </dsp:sp>
    <dsp:sp modelId="{A7B14F2B-6B64-4EC8-B271-61587C119961}">
      <dsp:nvSpPr>
        <dsp:cNvPr id="0" name=""/>
        <dsp:cNvSpPr/>
      </dsp:nvSpPr>
      <dsp:spPr>
        <a:xfrm>
          <a:off x="4047065" y="2722907"/>
          <a:ext cx="1164271" cy="116427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a:t>PROCESSES</a:t>
          </a:r>
          <a:endParaRPr lang="en-IN" sz="900" kern="1200" dirty="0"/>
        </a:p>
      </dsp:txBody>
      <dsp:txXfrm>
        <a:off x="4217569" y="2893411"/>
        <a:ext cx="823263" cy="823263"/>
      </dsp:txXfrm>
    </dsp:sp>
    <dsp:sp modelId="{F56DB53C-4D5D-4C61-B74B-F929942D6C3A}">
      <dsp:nvSpPr>
        <dsp:cNvPr id="0" name=""/>
        <dsp:cNvSpPr/>
      </dsp:nvSpPr>
      <dsp:spPr>
        <a:xfrm>
          <a:off x="2475608" y="3630189"/>
          <a:ext cx="1164271" cy="116427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a:t>PEOPLE</a:t>
          </a:r>
          <a:endParaRPr lang="en-IN" sz="900" kern="1200" dirty="0"/>
        </a:p>
      </dsp:txBody>
      <dsp:txXfrm>
        <a:off x="2646112" y="3800693"/>
        <a:ext cx="823263" cy="823263"/>
      </dsp:txXfrm>
    </dsp:sp>
    <dsp:sp modelId="{C5651E9A-4AA9-4588-9D2F-AB1F95C004D9}">
      <dsp:nvSpPr>
        <dsp:cNvPr id="0" name=""/>
        <dsp:cNvSpPr/>
      </dsp:nvSpPr>
      <dsp:spPr>
        <a:xfrm>
          <a:off x="904150" y="2722907"/>
          <a:ext cx="1164271" cy="116427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a:t>CULTURE</a:t>
          </a:r>
          <a:endParaRPr lang="en-IN" sz="900" kern="1200" dirty="0"/>
        </a:p>
      </dsp:txBody>
      <dsp:txXfrm>
        <a:off x="1074654" y="2893411"/>
        <a:ext cx="823263" cy="823263"/>
      </dsp:txXfrm>
    </dsp:sp>
    <dsp:sp modelId="{B5627617-1784-4BEF-9D0E-48AD5D5DB09E}">
      <dsp:nvSpPr>
        <dsp:cNvPr id="0" name=""/>
        <dsp:cNvSpPr/>
      </dsp:nvSpPr>
      <dsp:spPr>
        <a:xfrm>
          <a:off x="904150" y="908344"/>
          <a:ext cx="1164271" cy="116427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a:t>PERFORMANCE</a:t>
          </a:r>
          <a:endParaRPr lang="en-IN" sz="900" kern="1200" dirty="0"/>
        </a:p>
      </dsp:txBody>
      <dsp:txXfrm>
        <a:off x="1074654" y="1078848"/>
        <a:ext cx="823263" cy="823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72500-FF04-4D2C-9359-4E7317DE54B6}">
      <dsp:nvSpPr>
        <dsp:cNvPr id="0" name=""/>
        <dsp:cNvSpPr/>
      </dsp:nvSpPr>
      <dsp:spPr>
        <a:xfrm rot="5400000">
          <a:off x="1084431" y="764582"/>
          <a:ext cx="665404" cy="757539"/>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919021A3-5C52-4ECD-B9F0-7A125F1D03E8}">
      <dsp:nvSpPr>
        <dsp:cNvPr id="0" name=""/>
        <dsp:cNvSpPr/>
      </dsp:nvSpPr>
      <dsp:spPr>
        <a:xfrm>
          <a:off x="908139" y="26968"/>
          <a:ext cx="1120149" cy="784068"/>
        </a:xfrm>
        <a:prstGeom prst="roundRect">
          <a:avLst>
            <a:gd name="adj" fmla="val 1667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Twisting process</a:t>
          </a:r>
        </a:p>
      </dsp:txBody>
      <dsp:txXfrm>
        <a:off x="946421" y="65250"/>
        <a:ext cx="1043585" cy="707504"/>
      </dsp:txXfrm>
    </dsp:sp>
    <dsp:sp modelId="{446F75B4-9EFA-40FB-B27A-697950E40ACF}">
      <dsp:nvSpPr>
        <dsp:cNvPr id="0" name=""/>
        <dsp:cNvSpPr/>
      </dsp:nvSpPr>
      <dsp:spPr>
        <a:xfrm>
          <a:off x="2028289" y="101746"/>
          <a:ext cx="814689" cy="633718"/>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E1AD995-B3A1-4576-B648-71DE944F9BA4}">
      <dsp:nvSpPr>
        <dsp:cNvPr id="0" name=""/>
        <dsp:cNvSpPr/>
      </dsp:nvSpPr>
      <dsp:spPr>
        <a:xfrm rot="5400000">
          <a:off x="2013154" y="1645349"/>
          <a:ext cx="665404" cy="757539"/>
        </a:xfrm>
        <a:prstGeom prst="bentUpArrow">
          <a:avLst>
            <a:gd name="adj1" fmla="val 32840"/>
            <a:gd name="adj2" fmla="val 25000"/>
            <a:gd name="adj3" fmla="val 35780"/>
          </a:avLst>
        </a:prstGeom>
        <a:solidFill>
          <a:schemeClr val="accent1">
            <a:tint val="50000"/>
            <a:hueOff val="-4239688"/>
            <a:satOff val="11358"/>
            <a:lumOff val="4125"/>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49F89674-5809-43C9-A9DA-93BEB9909F9F}">
      <dsp:nvSpPr>
        <dsp:cNvPr id="0" name=""/>
        <dsp:cNvSpPr/>
      </dsp:nvSpPr>
      <dsp:spPr>
        <a:xfrm>
          <a:off x="1836862" y="907735"/>
          <a:ext cx="1120149" cy="784068"/>
        </a:xfrm>
        <a:prstGeom prst="roundRect">
          <a:avLst>
            <a:gd name="adj" fmla="val 1667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Stranding process</a:t>
          </a:r>
        </a:p>
      </dsp:txBody>
      <dsp:txXfrm>
        <a:off x="1875144" y="946017"/>
        <a:ext cx="1043585" cy="707504"/>
      </dsp:txXfrm>
    </dsp:sp>
    <dsp:sp modelId="{B86D03E4-E247-4821-A2D3-815FB824233D}">
      <dsp:nvSpPr>
        <dsp:cNvPr id="0" name=""/>
        <dsp:cNvSpPr/>
      </dsp:nvSpPr>
      <dsp:spPr>
        <a:xfrm>
          <a:off x="2957011" y="982514"/>
          <a:ext cx="814689" cy="633718"/>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93896DF-3053-427E-97B9-5FBA5A3614A3}">
      <dsp:nvSpPr>
        <dsp:cNvPr id="0" name=""/>
        <dsp:cNvSpPr/>
      </dsp:nvSpPr>
      <dsp:spPr>
        <a:xfrm rot="5400000">
          <a:off x="2941877" y="2526116"/>
          <a:ext cx="665404" cy="757539"/>
        </a:xfrm>
        <a:prstGeom prst="bentUpArrow">
          <a:avLst>
            <a:gd name="adj1" fmla="val 32840"/>
            <a:gd name="adj2" fmla="val 25000"/>
            <a:gd name="adj3" fmla="val 35780"/>
          </a:avLst>
        </a:prstGeom>
        <a:solidFill>
          <a:schemeClr val="accent1">
            <a:tint val="50000"/>
            <a:hueOff val="-8479376"/>
            <a:satOff val="22717"/>
            <a:lumOff val="8251"/>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141B7380-9914-4E17-AB28-41511652A50A}">
      <dsp:nvSpPr>
        <dsp:cNvPr id="0" name=""/>
        <dsp:cNvSpPr/>
      </dsp:nvSpPr>
      <dsp:spPr>
        <a:xfrm>
          <a:off x="2765585" y="1788502"/>
          <a:ext cx="1120149" cy="784068"/>
        </a:xfrm>
        <a:prstGeom prst="roundRect">
          <a:avLst>
            <a:gd name="adj" fmla="val 1667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Braiding process</a:t>
          </a:r>
        </a:p>
      </dsp:txBody>
      <dsp:txXfrm>
        <a:off x="2803867" y="1826784"/>
        <a:ext cx="1043585" cy="707504"/>
      </dsp:txXfrm>
    </dsp:sp>
    <dsp:sp modelId="{E293BD3A-8AF1-4E86-96BB-1866A7B16834}">
      <dsp:nvSpPr>
        <dsp:cNvPr id="0" name=""/>
        <dsp:cNvSpPr/>
      </dsp:nvSpPr>
      <dsp:spPr>
        <a:xfrm>
          <a:off x="3885734" y="1863281"/>
          <a:ext cx="814689" cy="633718"/>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680684E-44D1-46DC-876C-1ED63D184275}">
      <dsp:nvSpPr>
        <dsp:cNvPr id="0" name=""/>
        <dsp:cNvSpPr/>
      </dsp:nvSpPr>
      <dsp:spPr>
        <a:xfrm rot="5400000">
          <a:off x="3870599" y="3406883"/>
          <a:ext cx="665404" cy="757539"/>
        </a:xfrm>
        <a:prstGeom prst="bentUpArrow">
          <a:avLst>
            <a:gd name="adj1" fmla="val 32840"/>
            <a:gd name="adj2" fmla="val 25000"/>
            <a:gd name="adj3" fmla="val 35780"/>
          </a:avLst>
        </a:prstGeom>
        <a:solidFill>
          <a:schemeClr val="accent1">
            <a:tint val="50000"/>
            <a:hueOff val="-12719064"/>
            <a:satOff val="34075"/>
            <a:lumOff val="12376"/>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7E419FEF-EBF9-4782-828B-6502AB46F465}">
      <dsp:nvSpPr>
        <dsp:cNvPr id="0" name=""/>
        <dsp:cNvSpPr/>
      </dsp:nvSpPr>
      <dsp:spPr>
        <a:xfrm>
          <a:off x="3694308" y="2669269"/>
          <a:ext cx="1120149" cy="784068"/>
        </a:xfrm>
        <a:prstGeom prst="roundRect">
          <a:avLst>
            <a:gd name="adj" fmla="val 1667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Oven</a:t>
          </a:r>
        </a:p>
      </dsp:txBody>
      <dsp:txXfrm>
        <a:off x="3732590" y="2707551"/>
        <a:ext cx="1043585" cy="707504"/>
      </dsp:txXfrm>
    </dsp:sp>
    <dsp:sp modelId="{0956A1A4-2219-4817-B6F8-D270CE3986E9}">
      <dsp:nvSpPr>
        <dsp:cNvPr id="0" name=""/>
        <dsp:cNvSpPr/>
      </dsp:nvSpPr>
      <dsp:spPr>
        <a:xfrm>
          <a:off x="4814457" y="2744048"/>
          <a:ext cx="814689" cy="633718"/>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FD38901-0EE5-4E5B-A8BD-63BD75A03BFA}">
      <dsp:nvSpPr>
        <dsp:cNvPr id="0" name=""/>
        <dsp:cNvSpPr/>
      </dsp:nvSpPr>
      <dsp:spPr>
        <a:xfrm>
          <a:off x="4623030" y="3550036"/>
          <a:ext cx="1120149" cy="784068"/>
        </a:xfrm>
        <a:prstGeom prst="roundRect">
          <a:avLst>
            <a:gd name="adj" fmla="val 1667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Splicing and</a:t>
          </a:r>
        </a:p>
        <a:p>
          <a:pPr marL="0" lvl="0" indent="0" algn="ctr" defTabSz="666750">
            <a:lnSpc>
              <a:spcPct val="90000"/>
            </a:lnSpc>
            <a:spcBef>
              <a:spcPct val="0"/>
            </a:spcBef>
            <a:spcAft>
              <a:spcPct val="35000"/>
            </a:spcAft>
            <a:buNone/>
          </a:pPr>
          <a:r>
            <a:rPr lang="en-IN" sz="1500" kern="1200" dirty="0"/>
            <a:t>packaging</a:t>
          </a:r>
        </a:p>
      </dsp:txBody>
      <dsp:txXfrm>
        <a:off x="4661312" y="3588318"/>
        <a:ext cx="1043585" cy="707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347B7-286F-450A-A954-380A5F5F8CA5}">
      <dsp:nvSpPr>
        <dsp:cNvPr id="0" name=""/>
        <dsp:cNvSpPr/>
      </dsp:nvSpPr>
      <dsp:spPr>
        <a:xfrm>
          <a:off x="1087348" y="157816"/>
          <a:ext cx="2241055" cy="2241055"/>
        </a:xfrm>
        <a:prstGeom prst="pie">
          <a:avLst>
            <a:gd name="adj1" fmla="val 16200000"/>
            <a:gd name="adj2" fmla="val 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dirty="0"/>
            <a:t>Plan</a:t>
          </a:r>
        </a:p>
      </dsp:txBody>
      <dsp:txXfrm>
        <a:off x="2276975" y="622301"/>
        <a:ext cx="827056" cy="613622"/>
      </dsp:txXfrm>
    </dsp:sp>
    <dsp:sp modelId="{2767A3F7-BA80-4035-9FF6-3538795EF2AB}">
      <dsp:nvSpPr>
        <dsp:cNvPr id="0" name=""/>
        <dsp:cNvSpPr/>
      </dsp:nvSpPr>
      <dsp:spPr>
        <a:xfrm>
          <a:off x="1087348" y="233051"/>
          <a:ext cx="2241055" cy="2241055"/>
        </a:xfrm>
        <a:prstGeom prst="pie">
          <a:avLst>
            <a:gd name="adj1" fmla="val 0"/>
            <a:gd name="adj2" fmla="val 54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dirty="0"/>
            <a:t>Do</a:t>
          </a:r>
        </a:p>
      </dsp:txBody>
      <dsp:txXfrm>
        <a:off x="2276975" y="1395999"/>
        <a:ext cx="827056" cy="613622"/>
      </dsp:txXfrm>
    </dsp:sp>
    <dsp:sp modelId="{61768F56-599B-4169-8C8F-7C5874B0F7D0}">
      <dsp:nvSpPr>
        <dsp:cNvPr id="0" name=""/>
        <dsp:cNvSpPr/>
      </dsp:nvSpPr>
      <dsp:spPr>
        <a:xfrm>
          <a:off x="1012113" y="233051"/>
          <a:ext cx="2241055" cy="2241055"/>
        </a:xfrm>
        <a:prstGeom prst="pie">
          <a:avLst>
            <a:gd name="adj1" fmla="val 5400000"/>
            <a:gd name="adj2" fmla="val 10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dirty="0"/>
            <a:t>Check</a:t>
          </a:r>
        </a:p>
      </dsp:txBody>
      <dsp:txXfrm>
        <a:off x="1236485" y="1395999"/>
        <a:ext cx="827056" cy="613622"/>
      </dsp:txXfrm>
    </dsp:sp>
    <dsp:sp modelId="{3D06D383-A5A0-4D93-824C-5B8BBB5D9832}">
      <dsp:nvSpPr>
        <dsp:cNvPr id="0" name=""/>
        <dsp:cNvSpPr/>
      </dsp:nvSpPr>
      <dsp:spPr>
        <a:xfrm>
          <a:off x="1012113" y="157816"/>
          <a:ext cx="2241055" cy="2241055"/>
        </a:xfrm>
        <a:prstGeom prst="pie">
          <a:avLst>
            <a:gd name="adj1" fmla="val 10800000"/>
            <a:gd name="adj2" fmla="val 162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dirty="0"/>
            <a:t>Act</a:t>
          </a:r>
        </a:p>
      </dsp:txBody>
      <dsp:txXfrm>
        <a:off x="1236485" y="622301"/>
        <a:ext cx="827056" cy="613622"/>
      </dsp:txXfrm>
    </dsp:sp>
    <dsp:sp modelId="{03723148-E8CC-421C-8655-B0E4FFE0A599}">
      <dsp:nvSpPr>
        <dsp:cNvPr id="0" name=""/>
        <dsp:cNvSpPr/>
      </dsp:nvSpPr>
      <dsp:spPr>
        <a:xfrm>
          <a:off x="948616" y="19084"/>
          <a:ext cx="2518519" cy="2518519"/>
        </a:xfrm>
        <a:prstGeom prst="circularArrow">
          <a:avLst>
            <a:gd name="adj1" fmla="val 5085"/>
            <a:gd name="adj2" fmla="val 327528"/>
            <a:gd name="adj3" fmla="val 21272472"/>
            <a:gd name="adj4" fmla="val 16200000"/>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FE2181-6531-4491-AE91-440B44AC4F35}">
      <dsp:nvSpPr>
        <dsp:cNvPr id="0" name=""/>
        <dsp:cNvSpPr/>
      </dsp:nvSpPr>
      <dsp:spPr>
        <a:xfrm>
          <a:off x="948616" y="94319"/>
          <a:ext cx="2518519" cy="2518519"/>
        </a:xfrm>
        <a:prstGeom prst="circularArrow">
          <a:avLst>
            <a:gd name="adj1" fmla="val 5085"/>
            <a:gd name="adj2" fmla="val 327528"/>
            <a:gd name="adj3" fmla="val 5072472"/>
            <a:gd name="adj4" fmla="val 0"/>
            <a:gd name="adj5" fmla="val 593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1557FB-2B1B-468F-9A64-026D04E02946}">
      <dsp:nvSpPr>
        <dsp:cNvPr id="0" name=""/>
        <dsp:cNvSpPr/>
      </dsp:nvSpPr>
      <dsp:spPr>
        <a:xfrm>
          <a:off x="873381" y="94319"/>
          <a:ext cx="2518519" cy="2518519"/>
        </a:xfrm>
        <a:prstGeom prst="circularArrow">
          <a:avLst>
            <a:gd name="adj1" fmla="val 5085"/>
            <a:gd name="adj2" fmla="val 327528"/>
            <a:gd name="adj3" fmla="val 10472472"/>
            <a:gd name="adj4" fmla="val 5400000"/>
            <a:gd name="adj5" fmla="val 593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6418FC-C140-4AE7-B2AA-04EE57F736DF}">
      <dsp:nvSpPr>
        <dsp:cNvPr id="0" name=""/>
        <dsp:cNvSpPr/>
      </dsp:nvSpPr>
      <dsp:spPr>
        <a:xfrm>
          <a:off x="873381" y="19084"/>
          <a:ext cx="2518519" cy="2518519"/>
        </a:xfrm>
        <a:prstGeom prst="circularArrow">
          <a:avLst>
            <a:gd name="adj1" fmla="val 5085"/>
            <a:gd name="adj2" fmla="val 327528"/>
            <a:gd name="adj3" fmla="val 15872472"/>
            <a:gd name="adj4" fmla="val 10800000"/>
            <a:gd name="adj5" fmla="val 593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0510E8-6DB9-4E07-AD59-9D9CD98DE9C9}" type="datetime1">
              <a:rPr lang="en-US" smtClean="0"/>
              <a:t>7/20/2022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C4494-29CE-4EE2-8188-2D9B63AE807F}" type="datetime1">
              <a:rPr lang="en-US" smtClean="0"/>
              <a:t>7/20/2022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58412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6797-3697-4926-B3F7-F6BE07FCAF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E9A51C-D497-443C-A6A4-835E662BCA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DE73D4-0F86-4B52-84BA-9205FE3A2313}"/>
              </a:ext>
            </a:extLst>
          </p:cNvPr>
          <p:cNvSpPr>
            <a:spLocks noGrp="1"/>
          </p:cNvSpPr>
          <p:nvPr>
            <p:ph type="dt" sz="half" idx="10"/>
          </p:nvPr>
        </p:nvSpPr>
        <p:spPr/>
        <p:txBody>
          <a:bodyPr/>
          <a:lstStyle/>
          <a:p>
            <a:fld id="{6B83F5BA-6779-4F32-BD3B-5DAB8ADC5A85}" type="datetime1">
              <a:rPr lang="en-US" smtClean="0"/>
              <a:t>7/20/2022</a:t>
            </a:fld>
            <a:endParaRPr lang="en-US" dirty="0"/>
          </a:p>
        </p:txBody>
      </p:sp>
      <p:sp>
        <p:nvSpPr>
          <p:cNvPr id="5" name="Footer Placeholder 4">
            <a:extLst>
              <a:ext uri="{FF2B5EF4-FFF2-40B4-BE49-F238E27FC236}">
                <a16:creationId xmlns:a16="http://schemas.microsoft.com/office/drawing/2014/main" id="{2218B17F-E1C0-4B53-9E4A-1F0319C44B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F3CD3D-AFB5-4873-9833-682CB597E83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625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B7CC-1377-4BEE-9BAA-D749C00329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5CF3C5-F00E-424D-BDE4-13E47806A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D5E281-210C-4D53-B7F6-CDE05AA0D568}"/>
              </a:ext>
            </a:extLst>
          </p:cNvPr>
          <p:cNvSpPr>
            <a:spLocks noGrp="1"/>
          </p:cNvSpPr>
          <p:nvPr>
            <p:ph type="dt" sz="half" idx="10"/>
          </p:nvPr>
        </p:nvSpPr>
        <p:spPr/>
        <p:txBody>
          <a:bodyPr/>
          <a:lstStyle/>
          <a:p>
            <a:fld id="{A4C958BC-D3FA-4FA1-8CC3-ADBDB1AF0A30}" type="datetime1">
              <a:rPr lang="en-US" smtClean="0"/>
              <a:t>7/20/2022</a:t>
            </a:fld>
            <a:endParaRPr lang="en-US" dirty="0"/>
          </a:p>
        </p:txBody>
      </p:sp>
      <p:sp>
        <p:nvSpPr>
          <p:cNvPr id="5" name="Footer Placeholder 4">
            <a:extLst>
              <a:ext uri="{FF2B5EF4-FFF2-40B4-BE49-F238E27FC236}">
                <a16:creationId xmlns:a16="http://schemas.microsoft.com/office/drawing/2014/main" id="{18658444-D070-4137-99A1-2D527DD28D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1DDE70-7E1B-498C-AB27-C20EEC0D29F5}"/>
              </a:ext>
            </a:extLst>
          </p:cNvPr>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266847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C6A320-5CF2-4B28-BE9D-72F3B5323A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6D424D-E0E4-4485-9F4C-73F3C60488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824BEC-A232-4509-BA75-9023790DFA6B}"/>
              </a:ext>
            </a:extLst>
          </p:cNvPr>
          <p:cNvSpPr>
            <a:spLocks noGrp="1"/>
          </p:cNvSpPr>
          <p:nvPr>
            <p:ph type="dt" sz="half" idx="10"/>
          </p:nvPr>
        </p:nvSpPr>
        <p:spPr/>
        <p:txBody>
          <a:bodyPr/>
          <a:lstStyle/>
          <a:p>
            <a:fld id="{B05D811D-9F3D-44F6-B5FA-C06A8472610A}" type="datetime1">
              <a:rPr lang="en-US" smtClean="0"/>
              <a:t>7/20/2022</a:t>
            </a:fld>
            <a:endParaRPr lang="en-US" dirty="0"/>
          </a:p>
        </p:txBody>
      </p:sp>
      <p:sp>
        <p:nvSpPr>
          <p:cNvPr id="5" name="Footer Placeholder 4">
            <a:extLst>
              <a:ext uri="{FF2B5EF4-FFF2-40B4-BE49-F238E27FC236}">
                <a16:creationId xmlns:a16="http://schemas.microsoft.com/office/drawing/2014/main" id="{2E385436-1CFC-483D-ABD9-B53642EA9C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26F784-1EE0-4931-A04F-52D816F1BC0D}"/>
              </a:ext>
            </a:extLst>
          </p:cNvPr>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3374432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C535D-4CF7-4601-9668-275AC55BB52E}" type="datetime1">
              <a:rPr lang="en-US" smtClean="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1109047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37FDB658-3142-4778-A5AF-B6DA6CD70716}" type="datetime1">
              <a:rPr lang="en-US" smtClean="0"/>
              <a:t>7/20/2022</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EDDD-EF8E-440E-87E1-F89F8A94D6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6E6C5B-CA24-4611-A4D4-67A7B9587F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23AAA1-A779-4165-A63B-6B24BD7AFA4B}"/>
              </a:ext>
            </a:extLst>
          </p:cNvPr>
          <p:cNvSpPr>
            <a:spLocks noGrp="1"/>
          </p:cNvSpPr>
          <p:nvPr>
            <p:ph type="dt" sz="half" idx="10"/>
          </p:nvPr>
        </p:nvSpPr>
        <p:spPr/>
        <p:txBody>
          <a:bodyPr/>
          <a:lstStyle/>
          <a:p>
            <a:fld id="{9C0EB614-88A0-461F-B857-95E0A059391E}" type="datetime1">
              <a:rPr lang="en-US" smtClean="0"/>
              <a:t>7/20/2022</a:t>
            </a:fld>
            <a:endParaRPr lang="en-US" dirty="0"/>
          </a:p>
        </p:txBody>
      </p:sp>
      <p:sp>
        <p:nvSpPr>
          <p:cNvPr id="5" name="Footer Placeholder 4">
            <a:extLst>
              <a:ext uri="{FF2B5EF4-FFF2-40B4-BE49-F238E27FC236}">
                <a16:creationId xmlns:a16="http://schemas.microsoft.com/office/drawing/2014/main" id="{28B9B302-BF13-4834-90B3-1F86DA9AC0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7F5D5B-5365-42F6-B3F0-4D2687602787}"/>
              </a:ext>
            </a:extLst>
          </p:cNvPr>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413794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648C-8F40-415D-881E-9F22D970C1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90E8D7-BEDD-40E9-8848-04DDF0ECC2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66F93-976A-48E5-9AC2-CA9F79292BC5}"/>
              </a:ext>
            </a:extLst>
          </p:cNvPr>
          <p:cNvSpPr>
            <a:spLocks noGrp="1"/>
          </p:cNvSpPr>
          <p:nvPr>
            <p:ph type="dt" sz="half" idx="10"/>
          </p:nvPr>
        </p:nvSpPr>
        <p:spPr/>
        <p:txBody>
          <a:bodyPr/>
          <a:lstStyle/>
          <a:p>
            <a:fld id="{E3323D8E-47F6-4866-8B33-F86B20D1D5DC}" type="datetime1">
              <a:rPr lang="en-US" smtClean="0"/>
              <a:t>7/20/2022</a:t>
            </a:fld>
            <a:endParaRPr lang="en-US" dirty="0"/>
          </a:p>
        </p:txBody>
      </p:sp>
      <p:sp>
        <p:nvSpPr>
          <p:cNvPr id="5" name="Footer Placeholder 4">
            <a:extLst>
              <a:ext uri="{FF2B5EF4-FFF2-40B4-BE49-F238E27FC236}">
                <a16:creationId xmlns:a16="http://schemas.microsoft.com/office/drawing/2014/main" id="{2FFD2248-4406-4DFD-A9A0-09E2D4BC3D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F90FFD-4C7F-4623-A2F6-36F497DF45A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300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FAD1-2B40-4FC9-B0AA-EBAEE17849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3C2209-E7CE-4AD0-BDD1-08C9B2DA5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48991F-0ED5-4689-84B3-FBF02B64C2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830D24-FA82-46EC-A3AB-5F6602C0353B}"/>
              </a:ext>
            </a:extLst>
          </p:cNvPr>
          <p:cNvSpPr>
            <a:spLocks noGrp="1"/>
          </p:cNvSpPr>
          <p:nvPr>
            <p:ph type="dt" sz="half" idx="10"/>
          </p:nvPr>
        </p:nvSpPr>
        <p:spPr/>
        <p:txBody>
          <a:bodyPr/>
          <a:lstStyle/>
          <a:p>
            <a:fld id="{0C38D3BC-7E57-46F1-B405-7D3E5F765F0F}" type="datetime1">
              <a:rPr lang="en-US" smtClean="0"/>
              <a:t>7/20/2022</a:t>
            </a:fld>
            <a:endParaRPr lang="en-US" dirty="0"/>
          </a:p>
        </p:txBody>
      </p:sp>
      <p:sp>
        <p:nvSpPr>
          <p:cNvPr id="6" name="Footer Placeholder 5">
            <a:extLst>
              <a:ext uri="{FF2B5EF4-FFF2-40B4-BE49-F238E27FC236}">
                <a16:creationId xmlns:a16="http://schemas.microsoft.com/office/drawing/2014/main" id="{6F219F2D-80C8-435B-8608-8EFD9BFBD7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C80AB78-1C0D-4281-B8CD-F456A2C37905}"/>
              </a:ext>
            </a:extLst>
          </p:cNvPr>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289597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ADBB-213F-4058-99F1-0CE8D65DA3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E52DF5-70C4-4A8A-BF85-456702DCEC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E66684-52C2-4F50-893A-CA35F458E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C45F60-2C35-489A-914C-00A07911D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C9706F-E31F-4329-914B-5DA9CC424E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67EB08-B4FB-4A12-A921-D25D085123EF}"/>
              </a:ext>
            </a:extLst>
          </p:cNvPr>
          <p:cNvSpPr>
            <a:spLocks noGrp="1"/>
          </p:cNvSpPr>
          <p:nvPr>
            <p:ph type="dt" sz="half" idx="10"/>
          </p:nvPr>
        </p:nvSpPr>
        <p:spPr/>
        <p:txBody>
          <a:bodyPr/>
          <a:lstStyle/>
          <a:p>
            <a:fld id="{62165278-6E03-4452-96F1-FD240DDD8D08}" type="datetime1">
              <a:rPr lang="en-US" smtClean="0"/>
              <a:t>7/20/2022</a:t>
            </a:fld>
            <a:endParaRPr lang="en-US" dirty="0"/>
          </a:p>
        </p:txBody>
      </p:sp>
      <p:sp>
        <p:nvSpPr>
          <p:cNvPr id="8" name="Footer Placeholder 7">
            <a:extLst>
              <a:ext uri="{FF2B5EF4-FFF2-40B4-BE49-F238E27FC236}">
                <a16:creationId xmlns:a16="http://schemas.microsoft.com/office/drawing/2014/main" id="{B8CFC22E-3192-4574-9272-295AADBF0A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20D0A11-F6DD-4F64-89F6-7F1671AC5498}"/>
              </a:ext>
            </a:extLst>
          </p:cNvPr>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12889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A17F-56D0-4489-A383-BE29681BAB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0B946A-C821-41C8-861D-DC34C7575CFD}"/>
              </a:ext>
            </a:extLst>
          </p:cNvPr>
          <p:cNvSpPr>
            <a:spLocks noGrp="1"/>
          </p:cNvSpPr>
          <p:nvPr>
            <p:ph type="dt" sz="half" idx="10"/>
          </p:nvPr>
        </p:nvSpPr>
        <p:spPr/>
        <p:txBody>
          <a:bodyPr/>
          <a:lstStyle/>
          <a:p>
            <a:fld id="{A25FCDFE-F0C6-46C7-845E-7E393B6369E5}" type="datetime1">
              <a:rPr lang="en-US" smtClean="0"/>
              <a:t>7/20/2022</a:t>
            </a:fld>
            <a:endParaRPr lang="en-US" dirty="0"/>
          </a:p>
        </p:txBody>
      </p:sp>
      <p:sp>
        <p:nvSpPr>
          <p:cNvPr id="4" name="Footer Placeholder 3">
            <a:extLst>
              <a:ext uri="{FF2B5EF4-FFF2-40B4-BE49-F238E27FC236}">
                <a16:creationId xmlns:a16="http://schemas.microsoft.com/office/drawing/2014/main" id="{DBC253A1-C6FE-4363-9A6B-21B54C5FDDF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597DD0F-DEB9-4310-81CE-EDCEFE4CE768}"/>
              </a:ext>
            </a:extLst>
          </p:cNvPr>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350323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D2903-816E-40AE-BAC1-44566AAAE676}"/>
              </a:ext>
            </a:extLst>
          </p:cNvPr>
          <p:cNvSpPr>
            <a:spLocks noGrp="1"/>
          </p:cNvSpPr>
          <p:nvPr>
            <p:ph type="dt" sz="half" idx="10"/>
          </p:nvPr>
        </p:nvSpPr>
        <p:spPr/>
        <p:txBody>
          <a:bodyPr/>
          <a:lstStyle/>
          <a:p>
            <a:fld id="{C26A3CEC-CA21-4DED-9C94-1F1DCF8BDCF9}" type="datetime1">
              <a:rPr lang="en-US" smtClean="0"/>
              <a:t>7/20/2022</a:t>
            </a:fld>
            <a:endParaRPr lang="en-US" dirty="0"/>
          </a:p>
        </p:txBody>
      </p:sp>
      <p:sp>
        <p:nvSpPr>
          <p:cNvPr id="3" name="Footer Placeholder 2">
            <a:extLst>
              <a:ext uri="{FF2B5EF4-FFF2-40B4-BE49-F238E27FC236}">
                <a16:creationId xmlns:a16="http://schemas.microsoft.com/office/drawing/2014/main" id="{75B1C6E3-224D-4F5A-BB79-6661A0382D2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CBF77CE-6046-4907-91E6-D4727FF2C106}"/>
              </a:ext>
            </a:extLst>
          </p:cNvPr>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144055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81F84-87E1-4D72-844F-4706D86ADA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08A51A-67D7-435E-B669-B90C720F3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6ADF9D-16D5-49F7-BF5B-EAF5C3C89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0F167-624A-4F51-BB0B-C091F3D1C520}"/>
              </a:ext>
            </a:extLst>
          </p:cNvPr>
          <p:cNvSpPr>
            <a:spLocks noGrp="1"/>
          </p:cNvSpPr>
          <p:nvPr>
            <p:ph type="dt" sz="half" idx="10"/>
          </p:nvPr>
        </p:nvSpPr>
        <p:spPr/>
        <p:txBody>
          <a:bodyPr/>
          <a:lstStyle/>
          <a:p>
            <a:fld id="{293CA725-E2EC-44E8-A770-662BC29DEFC3}" type="datetime1">
              <a:rPr lang="en-US" smtClean="0"/>
              <a:t>7/20/2022</a:t>
            </a:fld>
            <a:endParaRPr lang="en-US" dirty="0"/>
          </a:p>
        </p:txBody>
      </p:sp>
      <p:sp>
        <p:nvSpPr>
          <p:cNvPr id="6" name="Footer Placeholder 5">
            <a:extLst>
              <a:ext uri="{FF2B5EF4-FFF2-40B4-BE49-F238E27FC236}">
                <a16:creationId xmlns:a16="http://schemas.microsoft.com/office/drawing/2014/main" id="{9364696B-2217-4354-979A-FD09E53696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393744-A3C7-4FFF-A911-1960CFC2A958}"/>
              </a:ext>
            </a:extLst>
          </p:cNvPr>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407106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71C0-2977-4FFB-8AB8-4AC0F6A55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BAD1D0-598E-449E-9E5A-225BC764D3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9F4334-DB2C-4E69-9D5D-A30977FF8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720BD-203A-4C90-9D34-4C57D2378022}"/>
              </a:ext>
            </a:extLst>
          </p:cNvPr>
          <p:cNvSpPr>
            <a:spLocks noGrp="1"/>
          </p:cNvSpPr>
          <p:nvPr>
            <p:ph type="dt" sz="half" idx="10"/>
          </p:nvPr>
        </p:nvSpPr>
        <p:spPr/>
        <p:txBody>
          <a:bodyPr/>
          <a:lstStyle/>
          <a:p>
            <a:fld id="{7998C608-753D-4960-AF7F-3C90CA706B17}" type="datetime1">
              <a:rPr lang="en-US" smtClean="0"/>
              <a:t>7/20/2022</a:t>
            </a:fld>
            <a:endParaRPr lang="en-US" dirty="0"/>
          </a:p>
        </p:txBody>
      </p:sp>
      <p:sp>
        <p:nvSpPr>
          <p:cNvPr id="6" name="Footer Placeholder 5">
            <a:extLst>
              <a:ext uri="{FF2B5EF4-FFF2-40B4-BE49-F238E27FC236}">
                <a16:creationId xmlns:a16="http://schemas.microsoft.com/office/drawing/2014/main" id="{FA314E2A-ECBF-4EA3-A222-80AE1FB33B8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2CFCDC-E59D-49EA-8FAD-596C9817621F}"/>
              </a:ext>
            </a:extLst>
          </p:cNvPr>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4197217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8000">
              <a:schemeClr val="accent1">
                <a:lumMod val="40000"/>
                <a:lumOff val="60000"/>
              </a:schemeClr>
            </a:gs>
            <a:gs pos="0">
              <a:schemeClr val="accent2">
                <a:lumMod val="5000"/>
                <a:lumOff val="9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B97978-EAE9-4150-9D89-6407D52EB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D487E-325B-417A-83C5-D800FA6B3C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4C9B68-D6EC-4A49-8F34-2E8CB09EA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BC997-835A-4C4A-8141-A5FBEB60CDFD}" type="datetime1">
              <a:rPr lang="en-US" smtClean="0"/>
              <a:t>7/20/2022</a:t>
            </a:fld>
            <a:endParaRPr lang="en-US" dirty="0"/>
          </a:p>
        </p:txBody>
      </p:sp>
      <p:sp>
        <p:nvSpPr>
          <p:cNvPr id="5" name="Footer Placeholder 4">
            <a:extLst>
              <a:ext uri="{FF2B5EF4-FFF2-40B4-BE49-F238E27FC236}">
                <a16:creationId xmlns:a16="http://schemas.microsoft.com/office/drawing/2014/main" id="{687BD023-ECA5-4609-AF89-E767F99D05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280124F-4CC7-4445-ABEB-5BE68FCEF2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8D479-8942-46E8-A226-A4E01F7A105C}" type="slidenum">
              <a:rPr lang="en-US" smtClean="0"/>
              <a:pPr/>
              <a:t>‹#›</a:t>
            </a:fld>
            <a:endParaRPr lang="en-US" dirty="0"/>
          </a:p>
        </p:txBody>
      </p:sp>
      <p:sp>
        <p:nvSpPr>
          <p:cNvPr id="7" name="Rectangle 6">
            <a:extLst>
              <a:ext uri="{FF2B5EF4-FFF2-40B4-BE49-F238E27FC236}">
                <a16:creationId xmlns:a16="http://schemas.microsoft.com/office/drawing/2014/main" id="{A01D8E8B-7CA2-4383-9282-4CC950BDCB3E}"/>
              </a:ext>
            </a:extLst>
          </p:cNvPr>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79009707"/>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 id="2147484111" r:id="rId12"/>
    <p:sldLayoutId id="214748365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hyperlink" Target="https://www.samsonrope.com/docs/default-source/default-document-library/sustainability-report.pdf?sfvrsn=4fd63e36_2" TargetMode="External"/><Relationship Id="rId1" Type="http://schemas.openxmlformats.org/officeDocument/2006/relationships/slideLayout" Target="../slideLayouts/slideLayout9.xml"/><Relationship Id="rId6" Type="http://schemas.openxmlformats.org/officeDocument/2006/relationships/diagramColors" Target="../diagrams/colors3.xml"/><Relationship Id="rId11" Type="http://schemas.openxmlformats.org/officeDocument/2006/relationships/image" Target="../media/image15.svg"/><Relationship Id="rId5" Type="http://schemas.openxmlformats.org/officeDocument/2006/relationships/diagramQuickStyle" Target="../diagrams/quickStyle3.xml"/><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diagramLayout" Target="../diagrams/layout3.xml"/><Relationship Id="rId9" Type="http://schemas.openxmlformats.org/officeDocument/2006/relationships/image" Target="../media/image13.svg"/><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samsonrope.com/docs/default-source/default-document-library/sustainability-report.pdf?sfvrsn=4fd63e36_2" TargetMode="External"/><Relationship Id="rId2" Type="http://schemas.openxmlformats.org/officeDocument/2006/relationships/hyperlink" Target="https://www.samsonrope.com/" TargetMode="External"/><Relationship Id="rId1" Type="http://schemas.openxmlformats.org/officeDocument/2006/relationships/slideLayout" Target="../slideLayouts/slideLayout9.xml"/><Relationship Id="rId4" Type="http://schemas.openxmlformats.org/officeDocument/2006/relationships/hyperlink" Target="https://www.samsonrope.com/docs/default-source/brochures/rm_line_selection_guide_web.pdf?sfvrsn=5f36249d_10"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mailto:sjd" TargetMode="External"/><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hyperlink" Target="https://www.samsonrope.com/" TargetMode="External"/><Relationship Id="rId4" Type="http://schemas.openxmlformats.org/officeDocument/2006/relationships/diagramData" Target="../diagrams/data1.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hyperlink" Target="https://www.samsonrope.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fif"/><Relationship Id="rId1" Type="http://schemas.openxmlformats.org/officeDocument/2006/relationships/slideLayout" Target="../slideLayouts/slideLayout12.xml"/><Relationship Id="rId5" Type="http://schemas.openxmlformats.org/officeDocument/2006/relationships/hyperlink" Target="https://www.samsonrope.com/"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BB886A82-656B-464B-B0AB-941861ADD8F3}"/>
              </a:ext>
            </a:extLst>
          </p:cNvPr>
          <p:cNvSpPr>
            <a:spLocks noGrp="1"/>
          </p:cNvSpPr>
          <p:nvPr>
            <p:ph type="subTitle" idx="1"/>
          </p:nvPr>
        </p:nvSpPr>
        <p:spPr>
          <a:xfrm>
            <a:off x="406914" y="3008366"/>
            <a:ext cx="6394719" cy="1881458"/>
          </a:xfrm>
        </p:spPr>
        <p:txBody>
          <a:bodyPr>
            <a:normAutofit/>
          </a:bodyPr>
          <a:lstStyle/>
          <a:p>
            <a:r>
              <a:rPr lang="en-IN" sz="3200" dirty="0">
                <a:solidFill>
                  <a:schemeClr val="accent2">
                    <a:lumMod val="50000"/>
                  </a:schemeClr>
                </a:solidFill>
              </a:rPr>
              <a:t>LEAN IMPLEMENTATIONS</a:t>
            </a:r>
          </a:p>
          <a:p>
            <a:r>
              <a:rPr lang="en-IN" sz="3200" dirty="0">
                <a:solidFill>
                  <a:schemeClr val="accent2">
                    <a:lumMod val="50000"/>
                  </a:schemeClr>
                </a:solidFill>
              </a:rPr>
              <a:t>AT </a:t>
            </a:r>
          </a:p>
          <a:p>
            <a:r>
              <a:rPr lang="en-IN" sz="3200" dirty="0">
                <a:solidFill>
                  <a:schemeClr val="accent2">
                    <a:lumMod val="50000"/>
                  </a:schemeClr>
                </a:solidFill>
              </a:rPr>
              <a:t>SAMSON ROPES TECHNOLOGIES</a:t>
            </a:r>
          </a:p>
        </p:txBody>
      </p:sp>
      <p:sp>
        <p:nvSpPr>
          <p:cNvPr id="11" name="TextBox 10">
            <a:extLst>
              <a:ext uri="{FF2B5EF4-FFF2-40B4-BE49-F238E27FC236}">
                <a16:creationId xmlns:a16="http://schemas.microsoft.com/office/drawing/2014/main" id="{7FE7F5E9-6A09-49AF-B838-4059C841224E}"/>
              </a:ext>
            </a:extLst>
          </p:cNvPr>
          <p:cNvSpPr txBox="1"/>
          <p:nvPr/>
        </p:nvSpPr>
        <p:spPr>
          <a:xfrm>
            <a:off x="6801633" y="468327"/>
            <a:ext cx="4985360" cy="1015663"/>
          </a:xfrm>
          <a:prstGeom prst="rect">
            <a:avLst/>
          </a:prstGeom>
          <a:noFill/>
        </p:spPr>
        <p:txBody>
          <a:bodyPr wrap="square" rtlCol="0">
            <a:spAutoFit/>
          </a:bodyPr>
          <a:lstStyle/>
          <a:p>
            <a:r>
              <a:rPr lang="en-IN" sz="2000" u="sng" dirty="0">
                <a:solidFill>
                  <a:srgbClr val="002060"/>
                </a:solidFill>
              </a:rPr>
              <a:t>Presented by:</a:t>
            </a:r>
          </a:p>
          <a:p>
            <a:endParaRPr lang="en-IN" sz="2000" dirty="0">
              <a:solidFill>
                <a:srgbClr val="002060"/>
              </a:solidFill>
            </a:endParaRPr>
          </a:p>
          <a:p>
            <a:r>
              <a:rPr lang="en-IN" sz="2000" dirty="0">
                <a:solidFill>
                  <a:srgbClr val="002060"/>
                </a:solidFill>
              </a:rPr>
              <a:t>Varun Yashwant Rasalkar         </a:t>
            </a:r>
            <a:r>
              <a:rPr lang="en-IN" sz="2000">
                <a:solidFill>
                  <a:srgbClr val="002060"/>
                </a:solidFill>
              </a:rPr>
              <a:t>	</a:t>
            </a:r>
            <a:r>
              <a:rPr lang="en-IN" sz="2000">
                <a:solidFill>
                  <a:srgbClr val="002060"/>
                </a:solidFill>
                <a:latin typeface="Arial" panose="020B0604020202020204" pitchFamily="34" charset="0"/>
                <a:cs typeface="Arial" panose="020B0604020202020204" pitchFamily="34" charset="0"/>
              </a:rPr>
              <a:t>1921452</a:t>
            </a:r>
            <a:endParaRPr lang="en-IN" sz="2000" dirty="0">
              <a:solidFill>
                <a:srgbClr val="002060"/>
              </a:solidFill>
              <a:latin typeface="Arial" panose="020B0604020202020204" pitchFamily="34" charset="0"/>
              <a:cs typeface="Arial" panose="020B0604020202020204" pitchFamily="34" charset="0"/>
            </a:endParaRPr>
          </a:p>
        </p:txBody>
      </p:sp>
      <p:pic>
        <p:nvPicPr>
          <p:cNvPr id="3" name="Picture 2" descr="Logo&#10;&#10;Description automatically generated with medium confidence">
            <a:extLst>
              <a:ext uri="{FF2B5EF4-FFF2-40B4-BE49-F238E27FC236}">
                <a16:creationId xmlns:a16="http://schemas.microsoft.com/office/drawing/2014/main" id="{66EF2953-70BB-4081-8570-247C6882E8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5371" y="2831955"/>
            <a:ext cx="2997883" cy="2057869"/>
          </a:xfrm>
          <a:prstGeom prst="rect">
            <a:avLst/>
          </a:prstGeom>
        </p:spPr>
      </p:pic>
      <p:pic>
        <p:nvPicPr>
          <p:cNvPr id="6" name="Picture 5" descr="Logo, company name&#10;&#10;Description automatically generated">
            <a:extLst>
              <a:ext uri="{FF2B5EF4-FFF2-40B4-BE49-F238E27FC236}">
                <a16:creationId xmlns:a16="http://schemas.microsoft.com/office/drawing/2014/main" id="{B577642A-329F-4E87-89B9-FA7FBECFB7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007" y="176316"/>
            <a:ext cx="2352675" cy="1143000"/>
          </a:xfrm>
          <a:prstGeom prst="rect">
            <a:avLst/>
          </a:prstGeom>
        </p:spPr>
      </p:pic>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ogo&#10;&#10;Description automatically generated with medium confidence">
            <a:extLst>
              <a:ext uri="{FF2B5EF4-FFF2-40B4-BE49-F238E27FC236}">
                <a16:creationId xmlns:a16="http://schemas.microsoft.com/office/drawing/2014/main" id="{E079D0F8-2A74-435E-B9F9-8E1FE5DC9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8933" y="47654"/>
            <a:ext cx="1044282" cy="716838"/>
          </a:xfrm>
          <a:prstGeom prst="rect">
            <a:avLst/>
          </a:prstGeom>
        </p:spPr>
      </p:pic>
      <p:graphicFrame>
        <p:nvGraphicFramePr>
          <p:cNvPr id="8" name="Diagram 7">
            <a:extLst>
              <a:ext uri="{FF2B5EF4-FFF2-40B4-BE49-F238E27FC236}">
                <a16:creationId xmlns:a16="http://schemas.microsoft.com/office/drawing/2014/main" id="{D9669D18-523C-4EEA-BB16-A921632B686B}"/>
              </a:ext>
            </a:extLst>
          </p:cNvPr>
          <p:cNvGraphicFramePr/>
          <p:nvPr>
            <p:extLst>
              <p:ext uri="{D42A27DB-BD31-4B8C-83A1-F6EECF244321}">
                <p14:modId xmlns:p14="http://schemas.microsoft.com/office/powerpoint/2010/main" val="585908710"/>
              </p:ext>
            </p:extLst>
          </p:nvPr>
        </p:nvGraphicFramePr>
        <p:xfrm>
          <a:off x="3907741" y="2229753"/>
          <a:ext cx="4376517" cy="2667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39255811-99D6-448D-BD03-8B3737E21F30}"/>
              </a:ext>
            </a:extLst>
          </p:cNvPr>
          <p:cNvSpPr txBox="1"/>
          <p:nvPr/>
        </p:nvSpPr>
        <p:spPr>
          <a:xfrm>
            <a:off x="7464467" y="1768088"/>
            <a:ext cx="2292263" cy="923330"/>
          </a:xfrm>
          <a:prstGeom prst="rect">
            <a:avLst/>
          </a:prstGeom>
          <a:noFill/>
        </p:spPr>
        <p:txBody>
          <a:bodyPr wrap="square" rtlCol="0">
            <a:spAutoFit/>
          </a:bodyPr>
          <a:lstStyle/>
          <a:p>
            <a:r>
              <a:rPr lang="en-IN" dirty="0"/>
              <a:t>Plan strategically to complete orders in time.</a:t>
            </a:r>
          </a:p>
        </p:txBody>
      </p:sp>
      <p:sp>
        <p:nvSpPr>
          <p:cNvPr id="10" name="TextBox 9">
            <a:extLst>
              <a:ext uri="{FF2B5EF4-FFF2-40B4-BE49-F238E27FC236}">
                <a16:creationId xmlns:a16="http://schemas.microsoft.com/office/drawing/2014/main" id="{FD38620C-4E35-4C47-BA22-4BA212292A56}"/>
              </a:ext>
            </a:extLst>
          </p:cNvPr>
          <p:cNvSpPr txBox="1"/>
          <p:nvPr/>
        </p:nvSpPr>
        <p:spPr>
          <a:xfrm>
            <a:off x="7464467" y="4437808"/>
            <a:ext cx="2555309" cy="923330"/>
          </a:xfrm>
          <a:prstGeom prst="rect">
            <a:avLst/>
          </a:prstGeom>
          <a:noFill/>
        </p:spPr>
        <p:txBody>
          <a:bodyPr wrap="square" rtlCol="0">
            <a:spAutoFit/>
          </a:bodyPr>
          <a:lstStyle/>
          <a:p>
            <a:r>
              <a:rPr lang="en-IN" dirty="0"/>
              <a:t>Complete the manufacturing task in hand.</a:t>
            </a:r>
          </a:p>
        </p:txBody>
      </p:sp>
      <p:sp>
        <p:nvSpPr>
          <p:cNvPr id="11" name="TextBox 10">
            <a:extLst>
              <a:ext uri="{FF2B5EF4-FFF2-40B4-BE49-F238E27FC236}">
                <a16:creationId xmlns:a16="http://schemas.microsoft.com/office/drawing/2014/main" id="{BE89C310-FDD8-499F-9ECF-9707AB83515F}"/>
              </a:ext>
            </a:extLst>
          </p:cNvPr>
          <p:cNvSpPr txBox="1"/>
          <p:nvPr/>
        </p:nvSpPr>
        <p:spPr>
          <a:xfrm>
            <a:off x="2668045" y="4428876"/>
            <a:ext cx="2555309" cy="1200329"/>
          </a:xfrm>
          <a:prstGeom prst="rect">
            <a:avLst/>
          </a:prstGeom>
          <a:noFill/>
        </p:spPr>
        <p:txBody>
          <a:bodyPr wrap="square" rtlCol="0">
            <a:spAutoFit/>
          </a:bodyPr>
          <a:lstStyle/>
          <a:p>
            <a:r>
              <a:rPr lang="en-IN" dirty="0"/>
              <a:t>Check the quality of material used.</a:t>
            </a:r>
          </a:p>
          <a:p>
            <a:r>
              <a:rPr lang="en-IN" dirty="0"/>
              <a:t>Check the quality of finished product.</a:t>
            </a:r>
          </a:p>
        </p:txBody>
      </p:sp>
      <p:sp>
        <p:nvSpPr>
          <p:cNvPr id="12" name="TextBox 11">
            <a:extLst>
              <a:ext uri="{FF2B5EF4-FFF2-40B4-BE49-F238E27FC236}">
                <a16:creationId xmlns:a16="http://schemas.microsoft.com/office/drawing/2014/main" id="{15D2A7DD-1BF5-4E93-AFBF-0FBD2673DE92}"/>
              </a:ext>
            </a:extLst>
          </p:cNvPr>
          <p:cNvSpPr txBox="1"/>
          <p:nvPr/>
        </p:nvSpPr>
        <p:spPr>
          <a:xfrm>
            <a:off x="2668045" y="1766291"/>
            <a:ext cx="2059489" cy="1200329"/>
          </a:xfrm>
          <a:prstGeom prst="rect">
            <a:avLst/>
          </a:prstGeom>
          <a:noFill/>
        </p:spPr>
        <p:txBody>
          <a:bodyPr wrap="square" rtlCol="0">
            <a:spAutoFit/>
          </a:bodyPr>
          <a:lstStyle/>
          <a:p>
            <a:r>
              <a:rPr lang="en-IN" dirty="0"/>
              <a:t>Solve the problems faced in controlling quality, and again start with a plan.</a:t>
            </a:r>
          </a:p>
        </p:txBody>
      </p:sp>
      <p:pic>
        <p:nvPicPr>
          <p:cNvPr id="23" name="Graphic 22" descr="Badge 1 outline">
            <a:extLst>
              <a:ext uri="{FF2B5EF4-FFF2-40B4-BE49-F238E27FC236}">
                <a16:creationId xmlns:a16="http://schemas.microsoft.com/office/drawing/2014/main" id="{264A5B4F-2BCC-460B-BB6F-2AAA682FD1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37838" y="1952383"/>
            <a:ext cx="726629" cy="726629"/>
          </a:xfrm>
          <a:prstGeom prst="rect">
            <a:avLst/>
          </a:prstGeom>
        </p:spPr>
      </p:pic>
      <p:pic>
        <p:nvPicPr>
          <p:cNvPr id="25" name="Graphic 24" descr="Badge outline">
            <a:extLst>
              <a:ext uri="{FF2B5EF4-FFF2-40B4-BE49-F238E27FC236}">
                <a16:creationId xmlns:a16="http://schemas.microsoft.com/office/drawing/2014/main" id="{7E56CD5A-A00F-4449-9D58-B5BDEF62A69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37837" y="4534361"/>
            <a:ext cx="726629" cy="726629"/>
          </a:xfrm>
          <a:prstGeom prst="rect">
            <a:avLst/>
          </a:prstGeom>
        </p:spPr>
      </p:pic>
      <p:pic>
        <p:nvPicPr>
          <p:cNvPr id="27" name="Graphic 26" descr="Badge 3 outline">
            <a:extLst>
              <a:ext uri="{FF2B5EF4-FFF2-40B4-BE49-F238E27FC236}">
                <a16:creationId xmlns:a16="http://schemas.microsoft.com/office/drawing/2014/main" id="{D32E0F0F-C0EC-4975-983F-AA47619DC28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39005" y="4534361"/>
            <a:ext cx="726629" cy="726629"/>
          </a:xfrm>
          <a:prstGeom prst="rect">
            <a:avLst/>
          </a:prstGeom>
        </p:spPr>
      </p:pic>
      <p:pic>
        <p:nvPicPr>
          <p:cNvPr id="29" name="Graphic 28" descr="Badge 4 outline">
            <a:extLst>
              <a:ext uri="{FF2B5EF4-FFF2-40B4-BE49-F238E27FC236}">
                <a16:creationId xmlns:a16="http://schemas.microsoft.com/office/drawing/2014/main" id="{393431F3-9553-49BD-A674-4F54E537A99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39005" y="1952383"/>
            <a:ext cx="726629" cy="726629"/>
          </a:xfrm>
          <a:prstGeom prst="rect">
            <a:avLst/>
          </a:prstGeom>
        </p:spPr>
      </p:pic>
      <p:sp>
        <p:nvSpPr>
          <p:cNvPr id="30" name="TextBox 29">
            <a:extLst>
              <a:ext uri="{FF2B5EF4-FFF2-40B4-BE49-F238E27FC236}">
                <a16:creationId xmlns:a16="http://schemas.microsoft.com/office/drawing/2014/main" id="{D51545F9-5A26-4EE0-95C9-A83D37D5E4F2}"/>
              </a:ext>
            </a:extLst>
          </p:cNvPr>
          <p:cNvSpPr txBox="1"/>
          <p:nvPr/>
        </p:nvSpPr>
        <p:spPr>
          <a:xfrm>
            <a:off x="2492488" y="406073"/>
            <a:ext cx="7428125" cy="461665"/>
          </a:xfrm>
          <a:prstGeom prst="rect">
            <a:avLst/>
          </a:prstGeom>
          <a:noFill/>
        </p:spPr>
        <p:txBody>
          <a:bodyPr wrap="square" rtlCol="0">
            <a:spAutoFit/>
          </a:bodyPr>
          <a:lstStyle/>
          <a:p>
            <a:pPr algn="ctr"/>
            <a:r>
              <a:rPr lang="en-IN" sz="2400" dirty="0">
                <a:solidFill>
                  <a:schemeClr val="accent2">
                    <a:lumMod val="75000"/>
                  </a:schemeClr>
                </a:solidFill>
              </a:rPr>
              <a:t>CONTINUOUS IMPROVEMENT AT ORGANIZATIONAL LEVEL</a:t>
            </a:r>
          </a:p>
        </p:txBody>
      </p:sp>
      <p:sp>
        <p:nvSpPr>
          <p:cNvPr id="32" name="TextBox 31">
            <a:extLst>
              <a:ext uri="{FF2B5EF4-FFF2-40B4-BE49-F238E27FC236}">
                <a16:creationId xmlns:a16="http://schemas.microsoft.com/office/drawing/2014/main" id="{2B32AEFA-2595-4A65-B81C-CEE8C8310F6C}"/>
              </a:ext>
            </a:extLst>
          </p:cNvPr>
          <p:cNvSpPr txBox="1"/>
          <p:nvPr/>
        </p:nvSpPr>
        <p:spPr>
          <a:xfrm>
            <a:off x="5223354" y="5794537"/>
            <a:ext cx="6093912" cy="461665"/>
          </a:xfrm>
          <a:prstGeom prst="rect">
            <a:avLst/>
          </a:prstGeom>
          <a:noFill/>
        </p:spPr>
        <p:txBody>
          <a:bodyPr wrap="square">
            <a:spAutoFit/>
          </a:bodyPr>
          <a:lstStyle/>
          <a:p>
            <a:pPr algn="r"/>
            <a:r>
              <a:rPr lang="en-IN" sz="1200" dirty="0">
                <a:solidFill>
                  <a:schemeClr val="tx2">
                    <a:lumMod val="50000"/>
                  </a:schemeClr>
                </a:solidFill>
                <a:latin typeface="Times New Roman" panose="02020603050405020304" pitchFamily="18" charset="0"/>
                <a:cs typeface="Times New Roman" panose="02020603050405020304" pitchFamily="18" charset="0"/>
                <a:hlinkClick r:id="rId16"/>
              </a:rPr>
              <a:t>Ref: https://www.samsonrope.com/docs/default-source/default-document-library/sustainability-report.pdf?sfvrsn=4fd63e36_2</a:t>
            </a:r>
            <a:endParaRPr lang="en-IN" sz="1200"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32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5049DBA-3720-4B71-861C-CDC8C220AE15}"/>
              </a:ext>
            </a:extLst>
          </p:cNvPr>
          <p:cNvSpPr txBox="1"/>
          <p:nvPr/>
        </p:nvSpPr>
        <p:spPr>
          <a:xfrm>
            <a:off x="5830753" y="669694"/>
            <a:ext cx="4897896" cy="954107"/>
          </a:xfrm>
          <a:prstGeom prst="rect">
            <a:avLst/>
          </a:prstGeom>
          <a:noFill/>
        </p:spPr>
        <p:txBody>
          <a:bodyPr wrap="square" rtlCol="0">
            <a:spAutoFit/>
          </a:bodyPr>
          <a:lstStyle/>
          <a:p>
            <a:r>
              <a:rPr lang="en-IN" sz="2800" dirty="0">
                <a:solidFill>
                  <a:schemeClr val="accent2">
                    <a:lumMod val="75000"/>
                  </a:schemeClr>
                </a:solidFill>
                <a:latin typeface="Calibri" panose="020F0502020204030204" pitchFamily="34" charset="0"/>
                <a:cs typeface="Calibri" panose="020F0502020204030204" pitchFamily="34" charset="0"/>
              </a:rPr>
              <a:t>KEY PERFORMANCE INDICATORS (KIP)</a:t>
            </a:r>
          </a:p>
        </p:txBody>
      </p:sp>
      <p:sp>
        <p:nvSpPr>
          <p:cNvPr id="8" name="TextBox 7">
            <a:extLst>
              <a:ext uri="{FF2B5EF4-FFF2-40B4-BE49-F238E27FC236}">
                <a16:creationId xmlns:a16="http://schemas.microsoft.com/office/drawing/2014/main" id="{A65E0E63-3C58-4FD8-BD6B-ED202A852B19}"/>
              </a:ext>
            </a:extLst>
          </p:cNvPr>
          <p:cNvSpPr txBox="1"/>
          <p:nvPr/>
        </p:nvSpPr>
        <p:spPr>
          <a:xfrm>
            <a:off x="5924808" y="1713039"/>
            <a:ext cx="4709787"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After applying lean for the information flow, the </a:t>
            </a:r>
            <a:r>
              <a:rPr lang="en-US" i="1" dirty="0">
                <a:solidFill>
                  <a:schemeClr val="accent6">
                    <a:lumMod val="50000"/>
                  </a:schemeClr>
                </a:solidFill>
                <a:latin typeface="Calibri" panose="020F0502020204030204" pitchFamily="34" charset="0"/>
                <a:cs typeface="Calibri" panose="020F0502020204030204" pitchFamily="34" charset="0"/>
              </a:rPr>
              <a:t>processing time</a:t>
            </a:r>
            <a:r>
              <a:rPr lang="en-US" dirty="0">
                <a:solidFill>
                  <a:schemeClr val="accent6">
                    <a:lumMod val="50000"/>
                  </a:schemeClr>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r>
              <a:rPr lang="en-US" i="1" dirty="0">
                <a:solidFill>
                  <a:schemeClr val="accent6">
                    <a:lumMod val="50000"/>
                  </a:schemeClr>
                </a:solidFill>
                <a:latin typeface="Calibri" panose="020F0502020204030204" pitchFamily="34" charset="0"/>
                <a:cs typeface="Calibri" panose="020F0502020204030204" pitchFamily="34" charset="0"/>
              </a:rPr>
              <a:t>waiting time</a:t>
            </a:r>
            <a:r>
              <a:rPr lang="en-US" dirty="0">
                <a:solidFill>
                  <a:schemeClr val="accent6">
                    <a:lumMod val="50000"/>
                  </a:schemeClr>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are reduced by an estimated </a:t>
            </a:r>
            <a:r>
              <a:rPr lang="en-US" i="1" dirty="0">
                <a:solidFill>
                  <a:schemeClr val="accent6">
                    <a:lumMod val="50000"/>
                  </a:schemeClr>
                </a:solidFill>
                <a:latin typeface="Calibri" panose="020F0502020204030204" pitchFamily="34" charset="0"/>
                <a:cs typeface="Calibri" panose="020F0502020204030204" pitchFamily="34" charset="0"/>
              </a:rPr>
              <a:t>68%</a:t>
            </a:r>
            <a:r>
              <a:rPr lang="en-US" dirty="0">
                <a:solidFill>
                  <a:schemeClr val="accent6">
                    <a:lumMod val="50000"/>
                  </a:schemeClr>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r>
              <a:rPr lang="en-US" i="1" dirty="0">
                <a:solidFill>
                  <a:schemeClr val="accent6">
                    <a:lumMod val="50000"/>
                  </a:schemeClr>
                </a:solidFill>
                <a:latin typeface="Calibri" panose="020F0502020204030204" pitchFamily="34" charset="0"/>
                <a:cs typeface="Calibri" panose="020F0502020204030204" pitchFamily="34" charset="0"/>
              </a:rPr>
              <a:t>88%, </a:t>
            </a:r>
            <a:r>
              <a:rPr lang="en-US" dirty="0">
                <a:latin typeface="Calibri" panose="020F0502020204030204" pitchFamily="34" charset="0"/>
                <a:cs typeface="Calibri" panose="020F0502020204030204" pitchFamily="34" charset="0"/>
              </a:rPr>
              <a:t>respectively.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For </a:t>
            </a:r>
            <a:r>
              <a:rPr lang="en-US" i="1" dirty="0">
                <a:solidFill>
                  <a:schemeClr val="accent6">
                    <a:lumMod val="50000"/>
                  </a:schemeClr>
                </a:solidFill>
                <a:latin typeface="Calibri" panose="020F0502020204030204" pitchFamily="34" charset="0"/>
                <a:cs typeface="Calibri" panose="020F0502020204030204" pitchFamily="34" charset="0"/>
              </a:rPr>
              <a:t>production processes</a:t>
            </a:r>
            <a:r>
              <a:rPr lang="en-US" dirty="0">
                <a:latin typeface="Calibri" panose="020F0502020204030204" pitchFamily="34" charset="0"/>
                <a:cs typeface="Calibri" panose="020F0502020204030204" pitchFamily="34" charset="0"/>
              </a:rPr>
              <a:t>, the material handling time is reduced by </a:t>
            </a:r>
            <a:r>
              <a:rPr lang="en-US" i="1" dirty="0">
                <a:solidFill>
                  <a:schemeClr val="accent6">
                    <a:lumMod val="50000"/>
                  </a:schemeClr>
                </a:solidFill>
                <a:latin typeface="Calibri" panose="020F0502020204030204" pitchFamily="34" charset="0"/>
                <a:cs typeface="Calibri" panose="020F0502020204030204" pitchFamily="34" charset="0"/>
              </a:rPr>
              <a:t>33%</a:t>
            </a:r>
            <a:r>
              <a:rPr lang="en-US" dirty="0">
                <a:latin typeface="Calibri" panose="020F0502020204030204" pitchFamily="34" charset="0"/>
                <a:cs typeface="Calibri" panose="020F0502020204030204" pitchFamily="34" charset="0"/>
              </a:rPr>
              <a:t> due to revision of the plant layout.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total cycle time from receiving customer order to shipping is reduced from </a:t>
            </a:r>
            <a:r>
              <a:rPr lang="en-US" i="1" dirty="0">
                <a:solidFill>
                  <a:schemeClr val="accent6">
                    <a:lumMod val="50000"/>
                  </a:schemeClr>
                </a:solidFill>
                <a:latin typeface="Calibri" panose="020F0502020204030204" pitchFamily="34" charset="0"/>
                <a:cs typeface="Calibri" panose="020F0502020204030204" pitchFamily="34" charset="0"/>
              </a:rPr>
              <a:t>36 days</a:t>
            </a:r>
            <a:r>
              <a:rPr lang="en-US" dirty="0">
                <a:latin typeface="Calibri" panose="020F0502020204030204" pitchFamily="34" charset="0"/>
                <a:cs typeface="Calibri" panose="020F0502020204030204" pitchFamily="34" charset="0"/>
              </a:rPr>
              <a:t> to </a:t>
            </a:r>
            <a:r>
              <a:rPr lang="en-US" i="1" dirty="0">
                <a:solidFill>
                  <a:schemeClr val="accent6">
                    <a:lumMod val="50000"/>
                  </a:schemeClr>
                </a:solidFill>
                <a:latin typeface="Calibri" panose="020F0502020204030204" pitchFamily="34" charset="0"/>
                <a:cs typeface="Calibri" panose="020F0502020204030204" pitchFamily="34" charset="0"/>
              </a:rPr>
              <a:t>9 days</a:t>
            </a:r>
            <a:r>
              <a:rPr lang="en-US"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This is a reduction of 75% total time from the moment the customer places an order to the time it is shipped. Production lead time is the same.</a:t>
            </a:r>
            <a:endParaRPr lang="en-IN" dirty="0">
              <a:latin typeface="Calibri" panose="020F0502020204030204" pitchFamily="34" charset="0"/>
              <a:cs typeface="Calibri" panose="020F0502020204030204" pitchFamily="34" charset="0"/>
            </a:endParaRPr>
          </a:p>
        </p:txBody>
      </p:sp>
      <p:pic>
        <p:nvPicPr>
          <p:cNvPr id="9" name="Picture 8" descr="Logo&#10;&#10;Description automatically generated with medium confidence">
            <a:extLst>
              <a:ext uri="{FF2B5EF4-FFF2-40B4-BE49-F238E27FC236}">
                <a16:creationId xmlns:a16="http://schemas.microsoft.com/office/drawing/2014/main" id="{071A0F86-DD1D-48D2-BCB4-545F0FC6B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8933" y="47654"/>
            <a:ext cx="1044282" cy="716838"/>
          </a:xfrm>
          <a:prstGeom prst="rect">
            <a:avLst/>
          </a:prstGeom>
        </p:spPr>
      </p:pic>
      <p:sp>
        <p:nvSpPr>
          <p:cNvPr id="10" name="TextBox 9">
            <a:extLst>
              <a:ext uri="{FF2B5EF4-FFF2-40B4-BE49-F238E27FC236}">
                <a16:creationId xmlns:a16="http://schemas.microsoft.com/office/drawing/2014/main" id="{5C87999D-5B9F-482E-BB65-F5235B109C22}"/>
              </a:ext>
            </a:extLst>
          </p:cNvPr>
          <p:cNvSpPr txBox="1"/>
          <p:nvPr/>
        </p:nvSpPr>
        <p:spPr>
          <a:xfrm>
            <a:off x="3444658" y="5785520"/>
            <a:ext cx="8029184" cy="646331"/>
          </a:xfrm>
          <a:prstGeom prst="rect">
            <a:avLst/>
          </a:prstGeom>
          <a:noFill/>
        </p:spPr>
        <p:txBody>
          <a:bodyPr wrap="square" rtlCol="0">
            <a:spAutoFit/>
          </a:bodyPr>
          <a:lstStyle/>
          <a:p>
            <a:pPr algn="r"/>
            <a:r>
              <a:rPr lang="en-IN" sz="1200" dirty="0">
                <a:latin typeface="Times New Roman" panose="02020603050405020304" pitchFamily="18" charset="0"/>
                <a:cs typeface="Times New Roman" panose="02020603050405020304" pitchFamily="18" charset="0"/>
              </a:rPr>
              <a:t>Ref: </a:t>
            </a:r>
            <a:r>
              <a:rPr lang="en-IN" sz="1200" dirty="0" err="1">
                <a:solidFill>
                  <a:schemeClr val="tx2">
                    <a:lumMod val="50000"/>
                  </a:schemeClr>
                </a:solidFill>
                <a:latin typeface="Times New Roman" panose="02020603050405020304" pitchFamily="18" charset="0"/>
                <a:cs typeface="Times New Roman" panose="02020603050405020304" pitchFamily="18" charset="0"/>
              </a:rPr>
              <a:t>Korakot</a:t>
            </a:r>
            <a:r>
              <a:rPr lang="en-IN" sz="1200" dirty="0">
                <a:solidFill>
                  <a:schemeClr val="tx2">
                    <a:lumMod val="50000"/>
                  </a:schemeClr>
                </a:solidFill>
                <a:latin typeface="Times New Roman" panose="02020603050405020304" pitchFamily="18" charset="0"/>
                <a:cs typeface="Times New Roman" panose="02020603050405020304" pitchFamily="18" charset="0"/>
              </a:rPr>
              <a:t> </a:t>
            </a:r>
            <a:r>
              <a:rPr lang="en-IN" sz="1200" dirty="0" err="1">
                <a:solidFill>
                  <a:schemeClr val="tx2">
                    <a:lumMod val="50000"/>
                  </a:schemeClr>
                </a:solidFill>
                <a:latin typeface="Times New Roman" panose="02020603050405020304" pitchFamily="18" charset="0"/>
                <a:cs typeface="Times New Roman" panose="02020603050405020304" pitchFamily="18" charset="0"/>
              </a:rPr>
              <a:t>Yuvamitra</a:t>
            </a:r>
            <a:r>
              <a:rPr lang="en-IN" sz="1200" dirty="0">
                <a:solidFill>
                  <a:schemeClr val="tx2">
                    <a:lumMod val="50000"/>
                  </a:schemeClr>
                </a:solidFill>
                <a:latin typeface="Times New Roman" panose="02020603050405020304" pitchFamily="18" charset="0"/>
                <a:cs typeface="Times New Roman" panose="02020603050405020304" pitchFamily="18" charset="0"/>
              </a:rPr>
              <a:t>, Jim Lee, and </a:t>
            </a:r>
            <a:r>
              <a:rPr lang="en-IN" sz="1200" dirty="0" err="1">
                <a:solidFill>
                  <a:schemeClr val="tx2">
                    <a:lumMod val="50000"/>
                  </a:schemeClr>
                </a:solidFill>
                <a:latin typeface="Times New Roman" panose="02020603050405020304" pitchFamily="18" charset="0"/>
                <a:cs typeface="Times New Roman" panose="02020603050405020304" pitchFamily="18" charset="0"/>
              </a:rPr>
              <a:t>Kanjicai</a:t>
            </a:r>
            <a:r>
              <a:rPr lang="en-IN" sz="1200" dirty="0">
                <a:solidFill>
                  <a:schemeClr val="tx2">
                    <a:lumMod val="50000"/>
                  </a:schemeClr>
                </a:solidFill>
                <a:latin typeface="Times New Roman" panose="02020603050405020304" pitchFamily="18" charset="0"/>
                <a:cs typeface="Times New Roman" panose="02020603050405020304" pitchFamily="18" charset="0"/>
              </a:rPr>
              <a:t> Dong, “</a:t>
            </a:r>
            <a:r>
              <a:rPr lang="en-US" sz="1200" dirty="0">
                <a:solidFill>
                  <a:schemeClr val="tx2">
                    <a:lumMod val="50000"/>
                  </a:schemeClr>
                </a:solidFill>
                <a:latin typeface="Times New Roman" panose="02020603050405020304" pitchFamily="18" charset="0"/>
                <a:cs typeface="Times New Roman" panose="02020603050405020304" pitchFamily="18" charset="0"/>
              </a:rPr>
              <a:t>Value Stream Mapping of Rope Manufacturing: A Case Study”, International Journal of Manufacturing Engineering, </a:t>
            </a:r>
            <a:r>
              <a:rPr lang="en-US" sz="1200" dirty="0" err="1">
                <a:solidFill>
                  <a:schemeClr val="tx2">
                    <a:lumMod val="50000"/>
                  </a:schemeClr>
                </a:solidFill>
                <a:latin typeface="Times New Roman" panose="02020603050405020304" pitchFamily="18" charset="0"/>
                <a:cs typeface="Times New Roman" panose="02020603050405020304" pitchFamily="18" charset="0"/>
              </a:rPr>
              <a:t>Hindawi</a:t>
            </a:r>
            <a:endParaRPr lang="en-IN" sz="1200" dirty="0">
              <a:solidFill>
                <a:schemeClr val="tx2">
                  <a:lumMod val="50000"/>
                </a:schemeClr>
              </a:solidFill>
              <a:latin typeface="Times New Roman" panose="02020603050405020304" pitchFamily="18" charset="0"/>
              <a:cs typeface="Times New Roman" panose="02020603050405020304" pitchFamily="18" charset="0"/>
            </a:endParaRPr>
          </a:p>
          <a:p>
            <a:pPr algn="r"/>
            <a:endParaRPr lang="en-IN" sz="1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7E79000-43BA-40BC-83C6-5A73C0BB01AE}"/>
              </a:ext>
            </a:extLst>
          </p:cNvPr>
          <p:cNvSpPr txBox="1"/>
          <p:nvPr/>
        </p:nvSpPr>
        <p:spPr>
          <a:xfrm>
            <a:off x="964503" y="669694"/>
            <a:ext cx="4475968" cy="523220"/>
          </a:xfrm>
          <a:prstGeom prst="rect">
            <a:avLst/>
          </a:prstGeom>
          <a:noFill/>
        </p:spPr>
        <p:txBody>
          <a:bodyPr wrap="square" rtlCol="0">
            <a:spAutoFit/>
          </a:bodyPr>
          <a:lstStyle/>
          <a:p>
            <a:r>
              <a:rPr lang="en-IN" sz="2800" dirty="0">
                <a:solidFill>
                  <a:schemeClr val="accent2">
                    <a:lumMod val="75000"/>
                  </a:schemeClr>
                </a:solidFill>
              </a:rPr>
              <a:t>COMPANY TODAY</a:t>
            </a:r>
          </a:p>
        </p:txBody>
      </p:sp>
      <p:sp>
        <p:nvSpPr>
          <p:cNvPr id="12" name="TextBox 11">
            <a:extLst>
              <a:ext uri="{FF2B5EF4-FFF2-40B4-BE49-F238E27FC236}">
                <a16:creationId xmlns:a16="http://schemas.microsoft.com/office/drawing/2014/main" id="{C5289E1C-A04E-4168-8C28-C1B07CB998EC}"/>
              </a:ext>
            </a:extLst>
          </p:cNvPr>
          <p:cNvSpPr txBox="1"/>
          <p:nvPr/>
        </p:nvSpPr>
        <p:spPr>
          <a:xfrm>
            <a:off x="964503" y="1267393"/>
            <a:ext cx="4475968" cy="4462760"/>
          </a:xfrm>
          <a:prstGeom prst="rect">
            <a:avLst/>
          </a:prstGeom>
          <a:noFill/>
        </p:spPr>
        <p:txBody>
          <a:bodyPr wrap="square" rtlCol="0">
            <a:spAutoFit/>
          </a:bodyPr>
          <a:lstStyle/>
          <a:p>
            <a:pPr algn="just"/>
            <a:r>
              <a:rPr lang="en-US" sz="1400" b="0" i="1" dirty="0">
                <a:solidFill>
                  <a:srgbClr val="7030A0"/>
                </a:solidFill>
                <a:effectLst/>
                <a:latin typeface="HelveticaNeue"/>
              </a:rPr>
              <a:t>“In keeping with our history of innovation, we continue to operate at the forefront of the synthetic rope industry. As your needs are evolving, so are we. We are continually inventing, refining, and optimizing our products to ensure we provide you with the highest quality products and comprehensive service you expect from us. We aren’t satisfied with status quo. Never have been. That’s why we continue to take product innovation and service to the next level to better serve.”</a:t>
            </a:r>
            <a:endParaRPr lang="en-US" dirty="0">
              <a:solidFill>
                <a:srgbClr val="7030A0"/>
              </a:solidFill>
            </a:endParaRPr>
          </a:p>
          <a:p>
            <a:pPr marL="285750" indent="-285750">
              <a:buFont typeface="Arial" panose="020B0604020202020204" pitchFamily="34" charset="0"/>
              <a:buChar char="•"/>
            </a:pPr>
            <a:r>
              <a:rPr lang="en-US" dirty="0"/>
              <a:t>Eliminated all hazardous lifts in maintenance by installing lift assists. </a:t>
            </a:r>
          </a:p>
          <a:p>
            <a:pPr marL="285750" indent="-285750">
              <a:buFont typeface="Arial" panose="020B0604020202020204" pitchFamily="34" charset="0"/>
              <a:buChar char="•"/>
            </a:pPr>
            <a:r>
              <a:rPr lang="en-US" dirty="0"/>
              <a:t>Reduced job remake requests by 27% through increased awareness, employee training and error proofing measures. </a:t>
            </a:r>
          </a:p>
          <a:p>
            <a:pPr marL="285750" indent="-285750">
              <a:buFont typeface="Arial" panose="020B0604020202020204" pitchFamily="34" charset="0"/>
              <a:buChar char="•"/>
            </a:pPr>
            <a:r>
              <a:rPr lang="en-US" dirty="0"/>
              <a:t>Reduced employee travel by 64% in supply restock process by implementing a consumables VMI program.</a:t>
            </a:r>
            <a:endParaRPr lang="en-IN" dirty="0"/>
          </a:p>
        </p:txBody>
      </p:sp>
    </p:spTree>
    <p:extLst>
      <p:ext uri="{BB962C8B-B14F-4D97-AF65-F5344CB8AC3E}">
        <p14:creationId xmlns:p14="http://schemas.microsoft.com/office/powerpoint/2010/main" val="202232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28F96A-0F5F-407D-9AE9-97A9D62232BA}"/>
              </a:ext>
            </a:extLst>
          </p:cNvPr>
          <p:cNvSpPr txBox="1"/>
          <p:nvPr/>
        </p:nvSpPr>
        <p:spPr>
          <a:xfrm>
            <a:off x="1375070" y="771081"/>
            <a:ext cx="1949864" cy="461665"/>
          </a:xfrm>
          <a:prstGeom prst="rect">
            <a:avLst/>
          </a:prstGeom>
          <a:noFill/>
        </p:spPr>
        <p:txBody>
          <a:bodyPr wrap="square" rtlCol="0">
            <a:spAutoFit/>
          </a:bodyPr>
          <a:lstStyle/>
          <a:p>
            <a:pPr algn="ctr"/>
            <a:r>
              <a:rPr lang="en-IN" sz="2400" dirty="0">
                <a:solidFill>
                  <a:schemeClr val="accent2">
                    <a:lumMod val="50000"/>
                  </a:schemeClr>
                </a:solidFill>
              </a:rPr>
              <a:t>REFERENCES</a:t>
            </a:r>
          </a:p>
        </p:txBody>
      </p:sp>
      <p:sp>
        <p:nvSpPr>
          <p:cNvPr id="3" name="TextBox 2">
            <a:extLst>
              <a:ext uri="{FF2B5EF4-FFF2-40B4-BE49-F238E27FC236}">
                <a16:creationId xmlns:a16="http://schemas.microsoft.com/office/drawing/2014/main" id="{0D7B5C4F-4E69-4D27-B9AF-72905318328B}"/>
              </a:ext>
            </a:extLst>
          </p:cNvPr>
          <p:cNvSpPr txBox="1"/>
          <p:nvPr/>
        </p:nvSpPr>
        <p:spPr>
          <a:xfrm>
            <a:off x="1294377" y="1640910"/>
            <a:ext cx="8826653" cy="2308324"/>
          </a:xfrm>
          <a:prstGeom prst="rect">
            <a:avLst/>
          </a:prstGeom>
          <a:noFill/>
        </p:spPr>
        <p:txBody>
          <a:bodyPr wrap="square" rtlCol="0">
            <a:spAutoFit/>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https://www.samsonrope.com</a:t>
            </a: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https://www.samsonrope.com/docs/default-source/default-document-library/sustainability-report.pdf?sfvrsn=4fd63e36_2</a:t>
            </a: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https://www.samsonrope.com/docs/default-source/brochures/rm_line_selection_guide_web.pdf?sfvrsn=5f36249d_10</a:t>
            </a: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err="1">
                <a:latin typeface="Times New Roman" panose="02020603050405020304" pitchFamily="18" charset="0"/>
                <a:cs typeface="Times New Roman" panose="02020603050405020304" pitchFamily="18" charset="0"/>
              </a:rPr>
              <a:t>Korakot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Yuvamitra</a:t>
            </a:r>
            <a:r>
              <a:rPr lang="en-IN" sz="1400" dirty="0">
                <a:latin typeface="Times New Roman" panose="02020603050405020304" pitchFamily="18" charset="0"/>
                <a:cs typeface="Times New Roman" panose="02020603050405020304" pitchFamily="18" charset="0"/>
              </a:rPr>
              <a:t>, Jim Lee, and </a:t>
            </a:r>
            <a:r>
              <a:rPr lang="en-IN" sz="1400" dirty="0" err="1">
                <a:latin typeface="Times New Roman" panose="02020603050405020304" pitchFamily="18" charset="0"/>
                <a:cs typeface="Times New Roman" panose="02020603050405020304" pitchFamily="18" charset="0"/>
              </a:rPr>
              <a:t>Kanjicai</a:t>
            </a:r>
            <a:r>
              <a:rPr lang="en-IN" sz="1400" dirty="0">
                <a:latin typeface="Times New Roman" panose="02020603050405020304" pitchFamily="18" charset="0"/>
                <a:cs typeface="Times New Roman" panose="02020603050405020304" pitchFamily="18" charset="0"/>
              </a:rPr>
              <a:t> Dong, “</a:t>
            </a:r>
            <a:r>
              <a:rPr lang="en-US" sz="1400" dirty="0">
                <a:latin typeface="Times New Roman" panose="02020603050405020304" pitchFamily="18" charset="0"/>
                <a:cs typeface="Times New Roman" panose="02020603050405020304" pitchFamily="18" charset="0"/>
              </a:rPr>
              <a:t>Value Stream Mapping of Rope Manufacturing: A Case Study”, International Journal of Manufacturing Engineering, </a:t>
            </a:r>
            <a:r>
              <a:rPr lang="en-US" sz="1400" dirty="0" err="1">
                <a:latin typeface="Times New Roman" panose="02020603050405020304" pitchFamily="18" charset="0"/>
                <a:cs typeface="Times New Roman" panose="02020603050405020304" pitchFamily="18" charset="0"/>
              </a:rPr>
              <a:t>Hindawi</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7943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F0401F-76C9-40F8-81FC-F7A64C148017}"/>
              </a:ext>
            </a:extLst>
          </p:cNvPr>
          <p:cNvSpPr txBox="1"/>
          <p:nvPr/>
        </p:nvSpPr>
        <p:spPr>
          <a:xfrm>
            <a:off x="1027135" y="406073"/>
            <a:ext cx="4747364" cy="1631216"/>
          </a:xfrm>
          <a:prstGeom prst="rect">
            <a:avLst/>
          </a:prstGeom>
          <a:noFill/>
        </p:spPr>
        <p:txBody>
          <a:bodyPr wrap="square" rtlCol="0">
            <a:spAutoFit/>
          </a:bodyPr>
          <a:lstStyle/>
          <a:p>
            <a:r>
              <a:rPr lang="en-IN" sz="2800" dirty="0">
                <a:solidFill>
                  <a:schemeClr val="accent2">
                    <a:lumMod val="75000"/>
                  </a:schemeClr>
                </a:solidFill>
                <a:latin typeface="Calibri" panose="020F0502020204030204" pitchFamily="34" charset="0"/>
                <a:cs typeface="Calibri" panose="020F0502020204030204" pitchFamily="34" charset="0"/>
              </a:rPr>
              <a:t>SAMSON ROPE TECHNOLOGIES</a:t>
            </a:r>
          </a:p>
          <a:p>
            <a:endParaRPr lang="en-IN" sz="1600" dirty="0">
              <a:solidFill>
                <a:schemeClr val="tx1">
                  <a:lumMod val="95000"/>
                  <a:lumOff val="5000"/>
                </a:schemeClr>
              </a:solidFill>
              <a:latin typeface="Calibri" panose="020F0502020204030204" pitchFamily="34" charset="0"/>
              <a:cs typeface="Calibri" panose="020F0502020204030204" pitchFamily="34" charset="0"/>
            </a:endParaRPr>
          </a:p>
          <a:p>
            <a:r>
              <a:rPr lang="en-IN" sz="1400" dirty="0">
                <a:solidFill>
                  <a:schemeClr val="tx1">
                    <a:lumMod val="95000"/>
                    <a:lumOff val="5000"/>
                  </a:schemeClr>
                </a:solidFill>
                <a:latin typeface="Univers" panose="020B0604020202020204" pitchFamily="34" charset="0"/>
              </a:rPr>
              <a:t>Established in </a:t>
            </a:r>
            <a:r>
              <a:rPr lang="en-US" sz="1400" b="0" i="0" dirty="0">
                <a:solidFill>
                  <a:srgbClr val="333333"/>
                </a:solidFill>
                <a:effectLst/>
                <a:latin typeface="HelveticaNeue"/>
              </a:rPr>
              <a:t>​</a:t>
            </a:r>
            <a:r>
              <a:rPr lang="en-US" sz="1400" b="0" i="0" dirty="0">
                <a:solidFill>
                  <a:schemeClr val="accent2">
                    <a:lumMod val="50000"/>
                  </a:schemeClr>
                </a:solidFill>
                <a:effectLst/>
                <a:latin typeface="HelveticaNeue"/>
              </a:rPr>
              <a:t>1884</a:t>
            </a:r>
            <a:endParaRPr lang="en-IN" sz="1400" dirty="0">
              <a:solidFill>
                <a:schemeClr val="accent2">
                  <a:lumMod val="50000"/>
                </a:schemeClr>
              </a:solidFill>
              <a:latin typeface="Univers" panose="020B0604020202020204" pitchFamily="34" charset="0"/>
            </a:endParaRPr>
          </a:p>
          <a:p>
            <a:r>
              <a:rPr lang="en-IN" sz="1400" dirty="0">
                <a:solidFill>
                  <a:schemeClr val="tx1">
                    <a:lumMod val="95000"/>
                    <a:lumOff val="5000"/>
                  </a:schemeClr>
                </a:solidFill>
                <a:latin typeface="Univers" panose="020B0604020202020204" pitchFamily="34" charset="0"/>
              </a:rPr>
              <a:t>Website: </a:t>
            </a:r>
            <a:r>
              <a:rPr lang="en-IN" sz="1400" dirty="0">
                <a:solidFill>
                  <a:schemeClr val="tx2">
                    <a:lumMod val="50000"/>
                  </a:schemeClr>
                </a:solidFill>
                <a:latin typeface="Univers" panose="020B0604020202020204" pitchFamily="34" charset="0"/>
                <a:hlinkClick r:id="rId3">
                  <a:extLst>
                    <a:ext uri="{A12FA001-AC4F-418D-AE19-62706E023703}">
                      <ahyp:hlinkClr xmlns:ahyp="http://schemas.microsoft.com/office/drawing/2018/hyperlinkcolor" val="tx"/>
                    </a:ext>
                  </a:extLst>
                </a:hlinkClick>
              </a:rPr>
              <a:t>https://www.samsonrope.com</a:t>
            </a:r>
            <a:endParaRPr lang="en-IN" sz="1400" dirty="0">
              <a:solidFill>
                <a:schemeClr val="tx2">
                  <a:lumMod val="50000"/>
                </a:schemeClr>
              </a:solidFill>
              <a:latin typeface="Univers" panose="020B0604020202020204" pitchFamily="34" charset="0"/>
            </a:endParaRPr>
          </a:p>
          <a:p>
            <a:r>
              <a:rPr lang="en-IN" sz="1400" dirty="0">
                <a:solidFill>
                  <a:schemeClr val="tx1">
                    <a:lumMod val="95000"/>
                    <a:lumOff val="5000"/>
                  </a:schemeClr>
                </a:solidFill>
                <a:latin typeface="Univers" panose="020B0604020202020204" pitchFamily="34" charset="0"/>
              </a:rPr>
              <a:t>Headquarter: Ferndale, Washington</a:t>
            </a:r>
          </a:p>
          <a:p>
            <a:r>
              <a:rPr lang="en-IN" sz="1400" dirty="0">
                <a:solidFill>
                  <a:schemeClr val="tx1">
                    <a:lumMod val="95000"/>
                    <a:lumOff val="5000"/>
                  </a:schemeClr>
                </a:solidFill>
                <a:latin typeface="Univers" panose="020B0604020202020204" pitchFamily="34" charset="0"/>
              </a:rPr>
              <a:t>Sector: Industrial Ropes</a:t>
            </a:r>
          </a:p>
        </p:txBody>
      </p:sp>
      <p:sp>
        <p:nvSpPr>
          <p:cNvPr id="4" name="TextBox 3">
            <a:extLst>
              <a:ext uri="{FF2B5EF4-FFF2-40B4-BE49-F238E27FC236}">
                <a16:creationId xmlns:a16="http://schemas.microsoft.com/office/drawing/2014/main" id="{B91292D8-977A-4118-8FFA-EE7029368A2D}"/>
              </a:ext>
            </a:extLst>
          </p:cNvPr>
          <p:cNvSpPr txBox="1"/>
          <p:nvPr/>
        </p:nvSpPr>
        <p:spPr>
          <a:xfrm>
            <a:off x="1027136" y="2361929"/>
            <a:ext cx="3494760" cy="3170099"/>
          </a:xfrm>
          <a:prstGeom prst="rect">
            <a:avLst/>
          </a:prstGeom>
          <a:noFill/>
        </p:spPr>
        <p:txBody>
          <a:bodyPr wrap="square" rtlCol="0">
            <a:spAutoFit/>
          </a:bodyPr>
          <a:lstStyle/>
          <a:p>
            <a:pPr algn="ctr"/>
            <a:r>
              <a:rPr lang="en-US" sz="2400" dirty="0">
                <a:solidFill>
                  <a:schemeClr val="accent2">
                    <a:lumMod val="75000"/>
                  </a:schemeClr>
                </a:solidFill>
                <a:latin typeface="Calibri" panose="020F0502020204030204" pitchFamily="34" charset="0"/>
                <a:cs typeface="Calibri" panose="020F0502020204030204" pitchFamily="34" charset="0"/>
              </a:rPr>
              <a:t>MISSION AND VISION</a:t>
            </a:r>
          </a:p>
          <a:p>
            <a:pPr algn="just"/>
            <a:r>
              <a:rPr lang="en-US" sz="1600" b="0" i="0" dirty="0">
                <a:effectLst/>
                <a:latin typeface="HelveticaNeue"/>
              </a:rPr>
              <a:t>Our vision is to enhance our customers' operations by delivering safer, smarter, and more reliable synthetic rope systems and services. We do this by first listening to better understand your challenges and needs. Actively engaging with all of our customers leads to more focused innovation, engineering, and service. After all, when you succeed, we succeed.</a:t>
            </a:r>
            <a:endParaRPr lang="en-IN" sz="1600" dirty="0">
              <a:latin typeface="Calibri" panose="020F0502020204030204" pitchFamily="34" charset="0"/>
              <a:cs typeface="Calibri" panose="020F0502020204030204" pitchFamily="34" charset="0"/>
            </a:endParaRPr>
          </a:p>
        </p:txBody>
      </p:sp>
      <p:graphicFrame>
        <p:nvGraphicFramePr>
          <p:cNvPr id="8" name="Diagram 7">
            <a:extLst>
              <a:ext uri="{FF2B5EF4-FFF2-40B4-BE49-F238E27FC236}">
                <a16:creationId xmlns:a16="http://schemas.microsoft.com/office/drawing/2014/main" id="{86027564-14C3-4196-B414-F74670C57F4F}"/>
              </a:ext>
            </a:extLst>
          </p:cNvPr>
          <p:cNvGraphicFramePr/>
          <p:nvPr>
            <p:extLst>
              <p:ext uri="{D42A27DB-BD31-4B8C-83A1-F6EECF244321}">
                <p14:modId xmlns:p14="http://schemas.microsoft.com/office/powerpoint/2010/main" val="1855904785"/>
              </p:ext>
            </p:extLst>
          </p:nvPr>
        </p:nvGraphicFramePr>
        <p:xfrm>
          <a:off x="5049376" y="901875"/>
          <a:ext cx="6115488" cy="47955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Arrow: Chevron 8">
            <a:extLst>
              <a:ext uri="{FF2B5EF4-FFF2-40B4-BE49-F238E27FC236}">
                <a16:creationId xmlns:a16="http://schemas.microsoft.com/office/drawing/2014/main" id="{12E29053-324A-4206-9ED1-186790DDE464}"/>
              </a:ext>
            </a:extLst>
          </p:cNvPr>
          <p:cNvSpPr/>
          <p:nvPr/>
        </p:nvSpPr>
        <p:spPr>
          <a:xfrm>
            <a:off x="5452298" y="2757413"/>
            <a:ext cx="713983" cy="1114816"/>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8" name="Arrow: Chevron 17">
            <a:extLst>
              <a:ext uri="{FF2B5EF4-FFF2-40B4-BE49-F238E27FC236}">
                <a16:creationId xmlns:a16="http://schemas.microsoft.com/office/drawing/2014/main" id="{0B0F83A3-D280-477A-B8F8-97F4E448075A}"/>
              </a:ext>
            </a:extLst>
          </p:cNvPr>
          <p:cNvSpPr/>
          <p:nvPr/>
        </p:nvSpPr>
        <p:spPr>
          <a:xfrm>
            <a:off x="10150257" y="2757413"/>
            <a:ext cx="713983" cy="1114816"/>
          </a:xfrm>
          <a:prstGeom prst="chevr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CB86E1B3-408C-4119-B97E-49BC5BAE87EF}"/>
              </a:ext>
            </a:extLst>
          </p:cNvPr>
          <p:cNvSpPr txBox="1"/>
          <p:nvPr/>
        </p:nvSpPr>
        <p:spPr>
          <a:xfrm>
            <a:off x="4518065" y="3023650"/>
            <a:ext cx="1465545" cy="646331"/>
          </a:xfrm>
          <a:prstGeom prst="rect">
            <a:avLst/>
          </a:prstGeom>
          <a:noFill/>
        </p:spPr>
        <p:txBody>
          <a:bodyPr wrap="square" rtlCol="0">
            <a:spAutoFit/>
          </a:bodyPr>
          <a:lstStyle/>
          <a:p>
            <a:r>
              <a:rPr lang="en-IN" dirty="0">
                <a:solidFill>
                  <a:srgbClr val="002060"/>
                </a:solidFill>
              </a:rPr>
              <a:t>RESOURES INPUTS</a:t>
            </a:r>
          </a:p>
        </p:txBody>
      </p:sp>
      <p:sp>
        <p:nvSpPr>
          <p:cNvPr id="21" name="TextBox 20">
            <a:extLst>
              <a:ext uri="{FF2B5EF4-FFF2-40B4-BE49-F238E27FC236}">
                <a16:creationId xmlns:a16="http://schemas.microsoft.com/office/drawing/2014/main" id="{3F5A2367-0863-4092-844E-8704692D4A0B}"/>
              </a:ext>
            </a:extLst>
          </p:cNvPr>
          <p:cNvSpPr txBox="1"/>
          <p:nvPr/>
        </p:nvSpPr>
        <p:spPr>
          <a:xfrm>
            <a:off x="10864240" y="2746650"/>
            <a:ext cx="1246341" cy="1200329"/>
          </a:xfrm>
          <a:prstGeom prst="rect">
            <a:avLst/>
          </a:prstGeom>
          <a:noFill/>
        </p:spPr>
        <p:txBody>
          <a:bodyPr wrap="square" rtlCol="0">
            <a:spAutoFit/>
          </a:bodyPr>
          <a:lstStyle/>
          <a:p>
            <a:r>
              <a:rPr lang="en-IN" dirty="0"/>
              <a:t>VALUE OUTCOME</a:t>
            </a:r>
          </a:p>
          <a:p>
            <a:r>
              <a:rPr lang="en-IN" dirty="0">
                <a:solidFill>
                  <a:srgbClr val="002060"/>
                </a:solidFill>
              </a:rPr>
              <a:t>SOCIETAL</a:t>
            </a:r>
          </a:p>
          <a:p>
            <a:r>
              <a:rPr lang="en-IN" dirty="0">
                <a:solidFill>
                  <a:srgbClr val="002060"/>
                </a:solidFill>
              </a:rPr>
              <a:t>IMPACT</a:t>
            </a:r>
          </a:p>
        </p:txBody>
      </p:sp>
      <p:sp>
        <p:nvSpPr>
          <p:cNvPr id="12" name="TextBox 11">
            <a:extLst>
              <a:ext uri="{FF2B5EF4-FFF2-40B4-BE49-F238E27FC236}">
                <a16:creationId xmlns:a16="http://schemas.microsoft.com/office/drawing/2014/main" id="{FF823F87-991E-4587-98A8-72E0B0F46D7A}"/>
              </a:ext>
            </a:extLst>
          </p:cNvPr>
          <p:cNvSpPr txBox="1"/>
          <p:nvPr/>
        </p:nvSpPr>
        <p:spPr>
          <a:xfrm>
            <a:off x="5281459" y="5772151"/>
            <a:ext cx="5582782" cy="923330"/>
          </a:xfrm>
          <a:prstGeom prst="rect">
            <a:avLst/>
          </a:prstGeom>
          <a:noFill/>
        </p:spPr>
        <p:txBody>
          <a:bodyPr wrap="square" rtlCol="0">
            <a:spAutoFit/>
          </a:bodyPr>
          <a:lstStyle/>
          <a:p>
            <a:pPr algn="ctr"/>
            <a:r>
              <a:rPr lang="en-IN" dirty="0">
                <a:latin typeface="Calibri" panose="020F0502020204030204" pitchFamily="34" charset="0"/>
                <a:cs typeface="Calibri" panose="020F0502020204030204" pitchFamily="34" charset="0"/>
              </a:rPr>
              <a:t>HOW VALUE IS CREATED AT </a:t>
            </a:r>
            <a:r>
              <a:rPr lang="en-IN" dirty="0">
                <a:solidFill>
                  <a:schemeClr val="tx1">
                    <a:lumMod val="95000"/>
                    <a:lumOff val="5000"/>
                  </a:schemeClr>
                </a:solidFill>
                <a:latin typeface="Calibri" panose="020F0502020204030204" pitchFamily="34" charset="0"/>
                <a:cs typeface="Calibri" panose="020F0502020204030204" pitchFamily="34" charset="0"/>
              </a:rPr>
              <a:t>SAMSON ROPE </a:t>
            </a:r>
          </a:p>
          <a:p>
            <a:pPr algn="ctr"/>
            <a:r>
              <a:rPr lang="en-IN" dirty="0">
                <a:solidFill>
                  <a:schemeClr val="tx1">
                    <a:lumMod val="95000"/>
                    <a:lumOff val="5000"/>
                  </a:schemeClr>
                </a:solidFill>
                <a:latin typeface="Calibri" panose="020F0502020204030204" pitchFamily="34" charset="0"/>
                <a:cs typeface="Calibri" panose="020F0502020204030204" pitchFamily="34" charset="0"/>
              </a:rPr>
              <a:t>TECHNOLOGIES</a:t>
            </a:r>
          </a:p>
          <a:p>
            <a:pPr algn="ctr"/>
            <a:r>
              <a:rPr lang="en-IN" dirty="0"/>
              <a:t> </a:t>
            </a:r>
          </a:p>
        </p:txBody>
      </p:sp>
      <p:pic>
        <p:nvPicPr>
          <p:cNvPr id="13" name="Picture 12" descr="Logo&#10;&#10;Description automatically generated with medium confidence">
            <a:extLst>
              <a:ext uri="{FF2B5EF4-FFF2-40B4-BE49-F238E27FC236}">
                <a16:creationId xmlns:a16="http://schemas.microsoft.com/office/drawing/2014/main" id="{9F603E5E-2303-41AF-B18B-368D4A28E3D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18933" y="47654"/>
            <a:ext cx="1044282" cy="716838"/>
          </a:xfrm>
          <a:prstGeom prst="rect">
            <a:avLst/>
          </a:prstGeom>
        </p:spPr>
      </p:pic>
      <p:sp>
        <p:nvSpPr>
          <p:cNvPr id="2" name="TextBox 1">
            <a:extLst>
              <a:ext uri="{FF2B5EF4-FFF2-40B4-BE49-F238E27FC236}">
                <a16:creationId xmlns:a16="http://schemas.microsoft.com/office/drawing/2014/main" id="{661623F6-8C06-49B1-9925-19FB0417E54F}"/>
              </a:ext>
            </a:extLst>
          </p:cNvPr>
          <p:cNvSpPr txBox="1"/>
          <p:nvPr/>
        </p:nvSpPr>
        <p:spPr>
          <a:xfrm>
            <a:off x="5574082" y="6488482"/>
            <a:ext cx="5749447" cy="276999"/>
          </a:xfrm>
          <a:prstGeom prst="rect">
            <a:avLst/>
          </a:prstGeom>
          <a:noFill/>
        </p:spPr>
        <p:txBody>
          <a:bodyPr wrap="square" rtlCol="0">
            <a:spAutoFit/>
          </a:bodyPr>
          <a:lstStyle/>
          <a:p>
            <a:pPr algn="r"/>
            <a:r>
              <a:rPr lang="en-IN" sz="1200" dirty="0">
                <a:solidFill>
                  <a:schemeClr val="tx2">
                    <a:lumMod val="50000"/>
                  </a:schemeClr>
                </a:solidFill>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Ref: https://www.samsonrope.com</a:t>
            </a:r>
            <a:endParaRPr lang="en-IN" sz="1200"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50BE2DE-F1C2-4D6E-8D32-4DD74F724794}"/>
              </a:ext>
            </a:extLst>
          </p:cNvPr>
          <p:cNvSpPr txBox="1"/>
          <p:nvPr/>
        </p:nvSpPr>
        <p:spPr>
          <a:xfrm>
            <a:off x="1202499" y="904833"/>
            <a:ext cx="8617906" cy="1754326"/>
          </a:xfrm>
          <a:prstGeom prst="rect">
            <a:avLst/>
          </a:prstGeom>
          <a:noFill/>
        </p:spPr>
        <p:txBody>
          <a:bodyPr wrap="square" rtlCol="0">
            <a:spAutoFit/>
          </a:bodyPr>
          <a:lstStyle/>
          <a:p>
            <a:r>
              <a:rPr lang="en-US" b="0" i="0" dirty="0">
                <a:solidFill>
                  <a:schemeClr val="tx2">
                    <a:lumMod val="50000"/>
                  </a:schemeClr>
                </a:solidFill>
                <a:effectLst/>
              </a:rPr>
              <a:t>Samson Rope's headquarters is in Ferndale, Washington. Samson Rope has a revenue of $100M, and </a:t>
            </a:r>
            <a:r>
              <a:rPr lang="en-US" dirty="0">
                <a:solidFill>
                  <a:schemeClr val="tx2">
                    <a:lumMod val="50000"/>
                  </a:schemeClr>
                </a:solidFill>
              </a:rPr>
              <a:t>320</a:t>
            </a:r>
            <a:r>
              <a:rPr lang="en-US" b="0" i="0" dirty="0">
                <a:solidFill>
                  <a:schemeClr val="tx2">
                    <a:lumMod val="50000"/>
                  </a:schemeClr>
                </a:solidFill>
                <a:effectLst/>
              </a:rPr>
              <a:t> employees.</a:t>
            </a:r>
          </a:p>
          <a:p>
            <a:r>
              <a:rPr lang="en-US" dirty="0">
                <a:solidFill>
                  <a:schemeClr val="tx2">
                    <a:lumMod val="50000"/>
                  </a:schemeClr>
                </a:solidFill>
                <a:cs typeface="Arial" panose="020B0604020202020204" pitchFamily="34" charset="0"/>
              </a:rPr>
              <a:t>The manufacturing facilities of Samson Rope are ISO 9001:2015 certified </a:t>
            </a:r>
            <a:r>
              <a:rPr lang="en-US" b="0" i="0" dirty="0">
                <a:solidFill>
                  <a:srgbClr val="41403B"/>
                </a:solidFill>
                <a:effectLst/>
              </a:rPr>
              <a:t>utilizing LEAN manufacturing practices to ensure we provide the best-performing and highest-value ropes in the industry.</a:t>
            </a:r>
            <a:endParaRPr lang="en-US" i="1" dirty="0">
              <a:solidFill>
                <a:schemeClr val="tx2">
                  <a:lumMod val="50000"/>
                </a:schemeClr>
              </a:solidFill>
              <a:cs typeface="Arial" panose="020B0604020202020204" pitchFamily="34" charset="0"/>
            </a:endParaRPr>
          </a:p>
          <a:p>
            <a:endParaRPr lang="en-IN" dirty="0"/>
          </a:p>
        </p:txBody>
      </p:sp>
      <p:sp>
        <p:nvSpPr>
          <p:cNvPr id="10" name="TextBox 9">
            <a:extLst>
              <a:ext uri="{FF2B5EF4-FFF2-40B4-BE49-F238E27FC236}">
                <a16:creationId xmlns:a16="http://schemas.microsoft.com/office/drawing/2014/main" id="{4FC4B81F-F349-4095-9FCD-3F816E33A417}"/>
              </a:ext>
            </a:extLst>
          </p:cNvPr>
          <p:cNvSpPr txBox="1"/>
          <p:nvPr/>
        </p:nvSpPr>
        <p:spPr>
          <a:xfrm>
            <a:off x="1202499" y="496228"/>
            <a:ext cx="5308570" cy="461665"/>
          </a:xfrm>
          <a:prstGeom prst="rect">
            <a:avLst/>
          </a:prstGeom>
          <a:noFill/>
        </p:spPr>
        <p:txBody>
          <a:bodyPr wrap="square" rtlCol="0">
            <a:spAutoFit/>
          </a:bodyPr>
          <a:lstStyle/>
          <a:p>
            <a:r>
              <a:rPr lang="en-IN" sz="2400" b="1" dirty="0">
                <a:solidFill>
                  <a:schemeClr val="accent2">
                    <a:lumMod val="75000"/>
                  </a:schemeClr>
                </a:solidFill>
              </a:rPr>
              <a:t>Samson Rope Technologies </a:t>
            </a:r>
          </a:p>
        </p:txBody>
      </p:sp>
      <p:sp>
        <p:nvSpPr>
          <p:cNvPr id="11" name="TextBox 10">
            <a:extLst>
              <a:ext uri="{FF2B5EF4-FFF2-40B4-BE49-F238E27FC236}">
                <a16:creationId xmlns:a16="http://schemas.microsoft.com/office/drawing/2014/main" id="{A33006F4-E40C-43CD-B3B9-42A4EE86932B}"/>
              </a:ext>
            </a:extLst>
          </p:cNvPr>
          <p:cNvSpPr txBox="1"/>
          <p:nvPr/>
        </p:nvSpPr>
        <p:spPr>
          <a:xfrm>
            <a:off x="1202499" y="2574422"/>
            <a:ext cx="5308570" cy="400110"/>
          </a:xfrm>
          <a:prstGeom prst="rect">
            <a:avLst/>
          </a:prstGeom>
          <a:noFill/>
        </p:spPr>
        <p:txBody>
          <a:bodyPr wrap="square" rtlCol="0">
            <a:spAutoFit/>
          </a:bodyPr>
          <a:lstStyle/>
          <a:p>
            <a:r>
              <a:rPr lang="en-US" sz="2000" b="1" dirty="0">
                <a:solidFill>
                  <a:schemeClr val="accent2">
                    <a:lumMod val="75000"/>
                  </a:schemeClr>
                </a:solidFill>
              </a:rPr>
              <a:t>Products by Industry</a:t>
            </a:r>
            <a:endParaRPr lang="en-US" sz="2000" dirty="0">
              <a:solidFill>
                <a:schemeClr val="accent2">
                  <a:lumMod val="75000"/>
                </a:schemeClr>
              </a:solidFill>
            </a:endParaRPr>
          </a:p>
        </p:txBody>
      </p:sp>
      <p:pic>
        <p:nvPicPr>
          <p:cNvPr id="12" name="Picture 11">
            <a:extLst>
              <a:ext uri="{FF2B5EF4-FFF2-40B4-BE49-F238E27FC236}">
                <a16:creationId xmlns:a16="http://schemas.microsoft.com/office/drawing/2014/main" id="{414FAFE6-CAA2-4F8F-8B3F-ECDD0F9E4B52}"/>
              </a:ext>
            </a:extLst>
          </p:cNvPr>
          <p:cNvPicPr>
            <a:picLocks noChangeAspect="1"/>
          </p:cNvPicPr>
          <p:nvPr/>
        </p:nvPicPr>
        <p:blipFill>
          <a:blip r:embed="rId2"/>
          <a:stretch>
            <a:fillRect/>
          </a:stretch>
        </p:blipFill>
        <p:spPr>
          <a:xfrm>
            <a:off x="1202499" y="3209924"/>
            <a:ext cx="5632744" cy="3262074"/>
          </a:xfrm>
          <a:prstGeom prst="rect">
            <a:avLst/>
          </a:prstGeom>
        </p:spPr>
      </p:pic>
      <p:sp>
        <p:nvSpPr>
          <p:cNvPr id="13" name="TextBox 12">
            <a:extLst>
              <a:ext uri="{FF2B5EF4-FFF2-40B4-BE49-F238E27FC236}">
                <a16:creationId xmlns:a16="http://schemas.microsoft.com/office/drawing/2014/main" id="{F5F3F993-989D-4283-9604-03C0B406909F}"/>
              </a:ext>
            </a:extLst>
          </p:cNvPr>
          <p:cNvSpPr txBox="1"/>
          <p:nvPr/>
        </p:nvSpPr>
        <p:spPr>
          <a:xfrm>
            <a:off x="7634335" y="2574560"/>
            <a:ext cx="3643891" cy="1785104"/>
          </a:xfrm>
          <a:prstGeom prst="rect">
            <a:avLst/>
          </a:prstGeom>
          <a:noFill/>
        </p:spPr>
        <p:txBody>
          <a:bodyPr wrap="square" rtlCol="0">
            <a:spAutoFit/>
          </a:bodyPr>
          <a:lstStyle/>
          <a:p>
            <a:r>
              <a:rPr lang="en-US" sz="2000" b="1" dirty="0">
                <a:solidFill>
                  <a:schemeClr val="accent2">
                    <a:lumMod val="75000"/>
                  </a:schemeClr>
                </a:solidFill>
              </a:rPr>
              <a:t>Services</a:t>
            </a:r>
            <a:r>
              <a:rPr lang="en-US" sz="1800" b="1" dirty="0">
                <a:solidFill>
                  <a:schemeClr val="accent2">
                    <a:lumMod val="50000"/>
                  </a:schemeClr>
                </a:solidFill>
              </a:rPr>
              <a:t> </a:t>
            </a:r>
          </a:p>
          <a:p>
            <a:endParaRPr lang="en-US" b="1" dirty="0">
              <a:solidFill>
                <a:schemeClr val="accent2">
                  <a:lumMod val="50000"/>
                </a:schemeClr>
              </a:solidFill>
            </a:endParaRPr>
          </a:p>
          <a:p>
            <a:pPr marL="285750" indent="-285750">
              <a:buFont typeface="Arial" panose="020B0604020202020204" pitchFamily="34" charset="0"/>
              <a:buChar char="•"/>
            </a:pPr>
            <a:r>
              <a:rPr lang="en-US" dirty="0">
                <a:solidFill>
                  <a:schemeClr val="tx2">
                    <a:lumMod val="50000"/>
                  </a:schemeClr>
                </a:solidFill>
              </a:rPr>
              <a:t>Engineering Services</a:t>
            </a:r>
          </a:p>
          <a:p>
            <a:pPr marL="285750" indent="-285750">
              <a:buFont typeface="Arial" panose="020B0604020202020204" pitchFamily="34" charset="0"/>
              <a:buChar char="•"/>
            </a:pPr>
            <a:r>
              <a:rPr lang="en-US" dirty="0">
                <a:solidFill>
                  <a:schemeClr val="tx2">
                    <a:lumMod val="50000"/>
                  </a:schemeClr>
                </a:solidFill>
              </a:rPr>
              <a:t>Field Services</a:t>
            </a:r>
          </a:p>
          <a:p>
            <a:pPr marL="285750" indent="-285750">
              <a:buFont typeface="Arial" panose="020B0604020202020204" pitchFamily="34" charset="0"/>
              <a:buChar char="•"/>
            </a:pPr>
            <a:r>
              <a:rPr lang="en-US" dirty="0">
                <a:solidFill>
                  <a:schemeClr val="tx2">
                    <a:lumMod val="50000"/>
                  </a:schemeClr>
                </a:solidFill>
              </a:rPr>
              <a:t>Icaria Service Program</a:t>
            </a:r>
          </a:p>
          <a:p>
            <a:pPr marL="285750" indent="-285750">
              <a:buFont typeface="Arial" panose="020B0604020202020204" pitchFamily="34" charset="0"/>
              <a:buChar char="•"/>
            </a:pPr>
            <a:r>
              <a:rPr lang="en-US" dirty="0">
                <a:solidFill>
                  <a:schemeClr val="tx2">
                    <a:lumMod val="50000"/>
                  </a:schemeClr>
                </a:solidFill>
              </a:rPr>
              <a:t>Testing Services</a:t>
            </a:r>
          </a:p>
        </p:txBody>
      </p:sp>
      <p:pic>
        <p:nvPicPr>
          <p:cNvPr id="14" name="Picture 13" descr="Logo&#10;&#10;Description automatically generated with medium confidence">
            <a:extLst>
              <a:ext uri="{FF2B5EF4-FFF2-40B4-BE49-F238E27FC236}">
                <a16:creationId xmlns:a16="http://schemas.microsoft.com/office/drawing/2014/main" id="{505BA4FD-BD39-4518-8498-1B76F7633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8933" y="47654"/>
            <a:ext cx="1044282" cy="716838"/>
          </a:xfrm>
          <a:prstGeom prst="rect">
            <a:avLst/>
          </a:prstGeom>
        </p:spPr>
      </p:pic>
      <p:sp>
        <p:nvSpPr>
          <p:cNvPr id="17" name="TextBox 16">
            <a:extLst>
              <a:ext uri="{FF2B5EF4-FFF2-40B4-BE49-F238E27FC236}">
                <a16:creationId xmlns:a16="http://schemas.microsoft.com/office/drawing/2014/main" id="{0EABC0D1-6880-46EB-807E-B0AAD3662B5B}"/>
              </a:ext>
            </a:extLst>
          </p:cNvPr>
          <p:cNvSpPr txBox="1"/>
          <p:nvPr/>
        </p:nvSpPr>
        <p:spPr>
          <a:xfrm>
            <a:off x="5574082" y="6488482"/>
            <a:ext cx="5749447" cy="276999"/>
          </a:xfrm>
          <a:prstGeom prst="rect">
            <a:avLst/>
          </a:prstGeom>
          <a:noFill/>
        </p:spPr>
        <p:txBody>
          <a:bodyPr wrap="square" rtlCol="0">
            <a:spAutoFit/>
          </a:bodyPr>
          <a:lstStyle/>
          <a:p>
            <a:pPr algn="r"/>
            <a:r>
              <a:rPr lang="en-IN" sz="1200" dirty="0">
                <a:solidFill>
                  <a:schemeClr val="tx2">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Ref: https://www.samsonrope.com</a:t>
            </a:r>
            <a:endParaRPr lang="en-IN" sz="1200"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66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D539-973E-430E-AEA4-161FD30FC969}"/>
              </a:ext>
            </a:extLst>
          </p:cNvPr>
          <p:cNvSpPr>
            <a:spLocks noGrp="1"/>
          </p:cNvSpPr>
          <p:nvPr>
            <p:ph type="title"/>
          </p:nvPr>
        </p:nvSpPr>
        <p:spPr>
          <a:xfrm>
            <a:off x="913775" y="806409"/>
            <a:ext cx="5182225" cy="448284"/>
          </a:xfrm>
        </p:spPr>
        <p:txBody>
          <a:bodyPr>
            <a:normAutofit fontScale="90000"/>
          </a:bodyPr>
          <a:lstStyle/>
          <a:p>
            <a:r>
              <a:rPr lang="en-IN" sz="2800" dirty="0">
                <a:solidFill>
                  <a:schemeClr val="accent2">
                    <a:lumMod val="75000"/>
                  </a:schemeClr>
                </a:solidFill>
                <a:latin typeface="Calibri" panose="020F0502020204030204" pitchFamily="34" charset="0"/>
                <a:cs typeface="Calibri" panose="020F0502020204030204" pitchFamily="34" charset="0"/>
              </a:rPr>
              <a:t>PRODUCT DESCRIPTION</a:t>
            </a:r>
          </a:p>
        </p:txBody>
      </p:sp>
      <p:sp>
        <p:nvSpPr>
          <p:cNvPr id="3" name="TextBox 2">
            <a:extLst>
              <a:ext uri="{FF2B5EF4-FFF2-40B4-BE49-F238E27FC236}">
                <a16:creationId xmlns:a16="http://schemas.microsoft.com/office/drawing/2014/main" id="{B0DA7681-0FF1-40F0-8220-EE3BFF055CAE}"/>
              </a:ext>
            </a:extLst>
          </p:cNvPr>
          <p:cNvSpPr txBox="1"/>
          <p:nvPr/>
        </p:nvSpPr>
        <p:spPr>
          <a:xfrm>
            <a:off x="968679" y="1441725"/>
            <a:ext cx="4634631" cy="3970318"/>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Quantum-12 is a lightweight, high-strength, floating rope that can grip on a capstan or H-bitt. </a:t>
            </a:r>
          </a:p>
          <a:p>
            <a:pPr marL="285750" indent="-285750" algn="just">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The patented DPX</a:t>
            </a:r>
            <a:r>
              <a:rPr lang="en-US" b="0" i="0" baseline="30000" dirty="0">
                <a:effectLst/>
                <a:latin typeface="Calibri" panose="020F0502020204030204" pitchFamily="34" charset="0"/>
                <a:cs typeface="Calibri" panose="020F0502020204030204" pitchFamily="34" charset="0"/>
              </a:rPr>
              <a:t>TM</a:t>
            </a:r>
            <a:r>
              <a:rPr lang="en-US" b="0" i="0" dirty="0">
                <a:effectLst/>
                <a:latin typeface="Calibri" panose="020F0502020204030204" pitchFamily="34" charset="0"/>
                <a:cs typeface="Calibri" panose="020F0502020204030204" pitchFamily="34" charset="0"/>
              </a:rPr>
              <a:t> fiber technology provides superior abrasion and cut resistance, but with a higher coefficient of friction than other high modulus polyethylene ropes. </a:t>
            </a:r>
          </a:p>
          <a:p>
            <a:pPr marL="285750" indent="-285750" algn="just">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The 12-strand construction provides added flexibility, improved handling, and easy splicing. </a:t>
            </a:r>
          </a:p>
          <a:p>
            <a:pPr marL="285750" indent="-285750" algn="just">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The vivid green </a:t>
            </a:r>
            <a:r>
              <a:rPr lang="en-US" b="0" i="0" dirty="0" err="1">
                <a:effectLst/>
                <a:latin typeface="Calibri" panose="020F0502020204030204" pitchFamily="34" charset="0"/>
                <a:cs typeface="Calibri" panose="020F0502020204030204" pitchFamily="34" charset="0"/>
              </a:rPr>
              <a:t>Samthane</a:t>
            </a:r>
            <a:r>
              <a:rPr lang="en-US" b="0" i="0" dirty="0">
                <a:effectLst/>
                <a:latin typeface="Calibri" panose="020F0502020204030204" pitchFamily="34" charset="0"/>
                <a:cs typeface="Calibri" panose="020F0502020204030204" pitchFamily="34" charset="0"/>
              </a:rPr>
              <a:t> coating provides excellent visibility and additional abrasion resistance.</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5562FEB-F075-414A-9EC2-AA2EADF64FA0}"/>
              </a:ext>
            </a:extLst>
          </p:cNvPr>
          <p:cNvSpPr txBox="1"/>
          <p:nvPr/>
        </p:nvSpPr>
        <p:spPr>
          <a:xfrm>
            <a:off x="6789107" y="777639"/>
            <a:ext cx="3883069" cy="477054"/>
          </a:xfrm>
          <a:prstGeom prst="rect">
            <a:avLst/>
          </a:prstGeom>
          <a:noFill/>
        </p:spPr>
        <p:txBody>
          <a:bodyPr wrap="square" rtlCol="0">
            <a:spAutoFit/>
          </a:bodyPr>
          <a:lstStyle/>
          <a:p>
            <a:r>
              <a:rPr lang="en-IN" sz="2500" dirty="0">
                <a:solidFill>
                  <a:schemeClr val="accent2">
                    <a:lumMod val="75000"/>
                  </a:schemeClr>
                </a:solidFill>
                <a:latin typeface="Calibri" panose="020F0502020204030204" pitchFamily="34" charset="0"/>
                <a:cs typeface="Calibri" panose="020F0502020204030204" pitchFamily="34" charset="0"/>
              </a:rPr>
              <a:t>LEAN IMPLEMENTATION</a:t>
            </a:r>
          </a:p>
        </p:txBody>
      </p:sp>
      <p:sp>
        <p:nvSpPr>
          <p:cNvPr id="6" name="TextBox 5">
            <a:extLst>
              <a:ext uri="{FF2B5EF4-FFF2-40B4-BE49-F238E27FC236}">
                <a16:creationId xmlns:a16="http://schemas.microsoft.com/office/drawing/2014/main" id="{AC44505F-B4CB-44F0-8FF7-9AD7370B3BBD}"/>
              </a:ext>
            </a:extLst>
          </p:cNvPr>
          <p:cNvSpPr txBox="1"/>
          <p:nvPr/>
        </p:nvSpPr>
        <p:spPr>
          <a:xfrm>
            <a:off x="6789107" y="1441725"/>
            <a:ext cx="4263026" cy="2554545"/>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Lean concepts were applied to the </a:t>
            </a:r>
            <a:r>
              <a:rPr lang="en-US" b="1" dirty="0">
                <a:latin typeface="Calibri" panose="020F0502020204030204" pitchFamily="34" charset="0"/>
                <a:cs typeface="Calibri" panose="020F0502020204030204" pitchFamily="34" charset="0"/>
              </a:rPr>
              <a:t>Information flow system </a:t>
            </a:r>
            <a:r>
              <a:rPr lang="en-US" dirty="0">
                <a:latin typeface="Calibri" panose="020F0502020204030204" pitchFamily="34" charset="0"/>
                <a:cs typeface="Calibri" panose="020F0502020204030204" pitchFamily="34" charset="0"/>
              </a:rPr>
              <a:t>and </a:t>
            </a:r>
            <a:r>
              <a:rPr lang="en-US" b="1" dirty="0">
                <a:latin typeface="Calibri" panose="020F0502020204030204" pitchFamily="34" charset="0"/>
                <a:cs typeface="Calibri" panose="020F0502020204030204" pitchFamily="34" charset="0"/>
              </a:rPr>
              <a:t>Material flow system</a:t>
            </a:r>
            <a:r>
              <a:rPr lang="en-US"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pic>
        <p:nvPicPr>
          <p:cNvPr id="8" name="Picture 7" descr="A close-up of some green leaves&#10;&#10;Description automatically generated with low confidence">
            <a:extLst>
              <a:ext uri="{FF2B5EF4-FFF2-40B4-BE49-F238E27FC236}">
                <a16:creationId xmlns:a16="http://schemas.microsoft.com/office/drawing/2014/main" id="{6C29609C-50EE-48E9-81E0-89826E2D8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388" y="1719041"/>
            <a:ext cx="714375" cy="3810000"/>
          </a:xfrm>
          <a:prstGeom prst="rect">
            <a:avLst/>
          </a:prstGeom>
        </p:spPr>
      </p:pic>
      <p:pic>
        <p:nvPicPr>
          <p:cNvPr id="10" name="Picture 9" descr="A picture containing water, sky, outdoor, boat&#10;&#10;Description automatically generated">
            <a:extLst>
              <a:ext uri="{FF2B5EF4-FFF2-40B4-BE49-F238E27FC236}">
                <a16:creationId xmlns:a16="http://schemas.microsoft.com/office/drawing/2014/main" id="{AB40C6D8-1243-4049-98EC-C5EAC8D45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1841" y="2446774"/>
            <a:ext cx="3984418" cy="3098992"/>
          </a:xfrm>
          <a:prstGeom prst="rect">
            <a:avLst/>
          </a:prstGeom>
        </p:spPr>
      </p:pic>
      <p:sp>
        <p:nvSpPr>
          <p:cNvPr id="11" name="TextBox 10">
            <a:extLst>
              <a:ext uri="{FF2B5EF4-FFF2-40B4-BE49-F238E27FC236}">
                <a16:creationId xmlns:a16="http://schemas.microsoft.com/office/drawing/2014/main" id="{74DEBDF7-0127-4EFA-BB33-9ABA6904CF7D}"/>
              </a:ext>
            </a:extLst>
          </p:cNvPr>
          <p:cNvSpPr txBox="1"/>
          <p:nvPr/>
        </p:nvSpPr>
        <p:spPr>
          <a:xfrm>
            <a:off x="5869907" y="5605938"/>
            <a:ext cx="5182226"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Product:	Quantum 12 rope in application</a:t>
            </a:r>
          </a:p>
        </p:txBody>
      </p:sp>
      <p:pic>
        <p:nvPicPr>
          <p:cNvPr id="13" name="Picture 12" descr="Logo&#10;&#10;Description automatically generated with medium confidence">
            <a:extLst>
              <a:ext uri="{FF2B5EF4-FFF2-40B4-BE49-F238E27FC236}">
                <a16:creationId xmlns:a16="http://schemas.microsoft.com/office/drawing/2014/main" id="{E9A7A238-4933-414A-9BC6-F22F8481E3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8933" y="47654"/>
            <a:ext cx="1044282" cy="716838"/>
          </a:xfrm>
          <a:prstGeom prst="rect">
            <a:avLst/>
          </a:prstGeom>
        </p:spPr>
      </p:pic>
      <p:sp>
        <p:nvSpPr>
          <p:cNvPr id="14" name="TextBox 13">
            <a:extLst>
              <a:ext uri="{FF2B5EF4-FFF2-40B4-BE49-F238E27FC236}">
                <a16:creationId xmlns:a16="http://schemas.microsoft.com/office/drawing/2014/main" id="{FEFA5ECD-3106-46CF-BC3A-E71A5789EF5D}"/>
              </a:ext>
            </a:extLst>
          </p:cNvPr>
          <p:cNvSpPr txBox="1"/>
          <p:nvPr/>
        </p:nvSpPr>
        <p:spPr>
          <a:xfrm>
            <a:off x="5574082" y="6488482"/>
            <a:ext cx="5749447" cy="276999"/>
          </a:xfrm>
          <a:prstGeom prst="rect">
            <a:avLst/>
          </a:prstGeom>
          <a:noFill/>
        </p:spPr>
        <p:txBody>
          <a:bodyPr wrap="square" rtlCol="0">
            <a:spAutoFit/>
          </a:bodyPr>
          <a:lstStyle/>
          <a:p>
            <a:pPr algn="r"/>
            <a:r>
              <a:rPr lang="en-IN" sz="1200" dirty="0">
                <a:solidFill>
                  <a:schemeClr val="tx2">
                    <a:lumMod val="50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Ref: https://www.samsonrope.com</a:t>
            </a:r>
            <a:endParaRPr lang="en-IN" sz="1200"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53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DC16745-B30F-4CE9-82D0-C2AEEE838235}"/>
              </a:ext>
            </a:extLst>
          </p:cNvPr>
          <p:cNvSpPr txBox="1"/>
          <p:nvPr/>
        </p:nvSpPr>
        <p:spPr>
          <a:xfrm>
            <a:off x="1390390" y="648903"/>
            <a:ext cx="6651320" cy="461665"/>
          </a:xfrm>
          <a:prstGeom prst="rect">
            <a:avLst/>
          </a:prstGeom>
          <a:noFill/>
        </p:spPr>
        <p:txBody>
          <a:bodyPr wrap="square" rtlCol="0">
            <a:spAutoFit/>
          </a:bodyPr>
          <a:lstStyle/>
          <a:p>
            <a:r>
              <a:rPr lang="en-IN" sz="2400" dirty="0">
                <a:solidFill>
                  <a:schemeClr val="accent2">
                    <a:lumMod val="75000"/>
                  </a:schemeClr>
                </a:solidFill>
                <a:latin typeface="Calibri" panose="020F0502020204030204" pitchFamily="34" charset="0"/>
                <a:cs typeface="Calibri" panose="020F0502020204030204" pitchFamily="34" charset="0"/>
              </a:rPr>
              <a:t>MANUFACTURING PROCESSES OF ROPE INDUSTRY</a:t>
            </a:r>
          </a:p>
        </p:txBody>
      </p:sp>
      <p:graphicFrame>
        <p:nvGraphicFramePr>
          <p:cNvPr id="8" name="Diagram 7">
            <a:extLst>
              <a:ext uri="{FF2B5EF4-FFF2-40B4-BE49-F238E27FC236}">
                <a16:creationId xmlns:a16="http://schemas.microsoft.com/office/drawing/2014/main" id="{B2F5C794-5F9E-43B9-96C0-9E0AFF1C88EA}"/>
              </a:ext>
            </a:extLst>
          </p:cNvPr>
          <p:cNvGraphicFramePr/>
          <p:nvPr>
            <p:extLst>
              <p:ext uri="{D42A27DB-BD31-4B8C-83A1-F6EECF244321}">
                <p14:modId xmlns:p14="http://schemas.microsoft.com/office/powerpoint/2010/main" val="1409726701"/>
              </p:ext>
            </p:extLst>
          </p:nvPr>
        </p:nvGraphicFramePr>
        <p:xfrm>
          <a:off x="2770340" y="1557474"/>
          <a:ext cx="6651320" cy="4361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Rounded Corners 8">
            <a:extLst>
              <a:ext uri="{FF2B5EF4-FFF2-40B4-BE49-F238E27FC236}">
                <a16:creationId xmlns:a16="http://schemas.microsoft.com/office/drawing/2014/main" id="{88E0BAFC-F197-41B0-B815-CDFDB04ADDB2}"/>
              </a:ext>
            </a:extLst>
          </p:cNvPr>
          <p:cNvSpPr/>
          <p:nvPr/>
        </p:nvSpPr>
        <p:spPr>
          <a:xfrm>
            <a:off x="1677989" y="1557474"/>
            <a:ext cx="1092351" cy="72226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Raw Material</a:t>
            </a:r>
          </a:p>
        </p:txBody>
      </p:sp>
      <p:sp>
        <p:nvSpPr>
          <p:cNvPr id="10" name="Rectangle: Rounded Corners 9">
            <a:extLst>
              <a:ext uri="{FF2B5EF4-FFF2-40B4-BE49-F238E27FC236}">
                <a16:creationId xmlns:a16="http://schemas.microsoft.com/office/drawing/2014/main" id="{F8B68FD8-B919-4552-A96B-215D08113336}"/>
              </a:ext>
            </a:extLst>
          </p:cNvPr>
          <p:cNvSpPr/>
          <p:nvPr/>
        </p:nvSpPr>
        <p:spPr>
          <a:xfrm>
            <a:off x="9421660" y="5161011"/>
            <a:ext cx="1092351" cy="72226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Shipping</a:t>
            </a:r>
          </a:p>
        </p:txBody>
      </p:sp>
      <p:sp>
        <p:nvSpPr>
          <p:cNvPr id="11" name="Arrow: Right 10">
            <a:extLst>
              <a:ext uri="{FF2B5EF4-FFF2-40B4-BE49-F238E27FC236}">
                <a16:creationId xmlns:a16="http://schemas.microsoft.com/office/drawing/2014/main" id="{8726449C-0A8C-4B53-9A5F-E393A0D73955}"/>
              </a:ext>
            </a:extLst>
          </p:cNvPr>
          <p:cNvSpPr/>
          <p:nvPr/>
        </p:nvSpPr>
        <p:spPr>
          <a:xfrm>
            <a:off x="2770340" y="1741118"/>
            <a:ext cx="912312" cy="313150"/>
          </a:xfrm>
          <a:prstGeom prst="rightArrow">
            <a:avLst/>
          </a:prstGeom>
          <a:gradFill>
            <a:gsLst>
              <a:gs pos="0">
                <a:schemeClr val="accent1">
                  <a:lumMod val="60000"/>
                  <a:lumOff val="40000"/>
                </a:schemeClr>
              </a:gs>
              <a:gs pos="100000">
                <a:schemeClr val="bg1">
                  <a:shade val="64000"/>
                  <a:lumMod val="8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0F4AC7D6-A31B-4AFF-9BC8-55002F83F7D7}"/>
              </a:ext>
            </a:extLst>
          </p:cNvPr>
          <p:cNvSpPr/>
          <p:nvPr/>
        </p:nvSpPr>
        <p:spPr>
          <a:xfrm>
            <a:off x="8509348" y="5365568"/>
            <a:ext cx="912312" cy="313150"/>
          </a:xfrm>
          <a:prstGeom prst="righ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descr="Logo&#10;&#10;Description automatically generated with medium confidence">
            <a:extLst>
              <a:ext uri="{FF2B5EF4-FFF2-40B4-BE49-F238E27FC236}">
                <a16:creationId xmlns:a16="http://schemas.microsoft.com/office/drawing/2014/main" id="{B9E6B7BC-65FA-4D0C-B37B-D0A299F08E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18933" y="47654"/>
            <a:ext cx="1044282" cy="716838"/>
          </a:xfrm>
          <a:prstGeom prst="rect">
            <a:avLst/>
          </a:prstGeom>
        </p:spPr>
      </p:pic>
      <p:sp>
        <p:nvSpPr>
          <p:cNvPr id="14" name="TextBox 13">
            <a:extLst>
              <a:ext uri="{FF2B5EF4-FFF2-40B4-BE49-F238E27FC236}">
                <a16:creationId xmlns:a16="http://schemas.microsoft.com/office/drawing/2014/main" id="{16256FE3-E404-4B2D-92A5-B6871381CE37}"/>
              </a:ext>
            </a:extLst>
          </p:cNvPr>
          <p:cNvSpPr txBox="1"/>
          <p:nvPr/>
        </p:nvSpPr>
        <p:spPr>
          <a:xfrm>
            <a:off x="4125239" y="6375748"/>
            <a:ext cx="8066761" cy="646331"/>
          </a:xfrm>
          <a:prstGeom prst="rect">
            <a:avLst/>
          </a:prstGeom>
          <a:noFill/>
        </p:spPr>
        <p:txBody>
          <a:bodyPr wrap="square" rtlCol="0">
            <a:spAutoFit/>
          </a:bodyPr>
          <a:lstStyle/>
          <a:p>
            <a:pPr algn="r"/>
            <a:r>
              <a:rPr lang="en-IN" sz="1200" dirty="0">
                <a:latin typeface="Times New Roman" panose="02020603050405020304" pitchFamily="18" charset="0"/>
                <a:cs typeface="Times New Roman" panose="02020603050405020304" pitchFamily="18" charset="0"/>
              </a:rPr>
              <a:t>Ref: </a:t>
            </a:r>
            <a:r>
              <a:rPr lang="en-IN" sz="1200" dirty="0" err="1">
                <a:solidFill>
                  <a:schemeClr val="tx2">
                    <a:lumMod val="50000"/>
                  </a:schemeClr>
                </a:solidFill>
                <a:latin typeface="Times New Roman" panose="02020603050405020304" pitchFamily="18" charset="0"/>
                <a:cs typeface="Times New Roman" panose="02020603050405020304" pitchFamily="18" charset="0"/>
              </a:rPr>
              <a:t>Korakot</a:t>
            </a:r>
            <a:r>
              <a:rPr lang="en-IN" sz="1200" dirty="0">
                <a:solidFill>
                  <a:schemeClr val="tx2">
                    <a:lumMod val="50000"/>
                  </a:schemeClr>
                </a:solidFill>
                <a:latin typeface="Times New Roman" panose="02020603050405020304" pitchFamily="18" charset="0"/>
                <a:cs typeface="Times New Roman" panose="02020603050405020304" pitchFamily="18" charset="0"/>
              </a:rPr>
              <a:t> </a:t>
            </a:r>
            <a:r>
              <a:rPr lang="en-IN" sz="1200" dirty="0" err="1">
                <a:solidFill>
                  <a:schemeClr val="tx2">
                    <a:lumMod val="50000"/>
                  </a:schemeClr>
                </a:solidFill>
                <a:latin typeface="Times New Roman" panose="02020603050405020304" pitchFamily="18" charset="0"/>
                <a:cs typeface="Times New Roman" panose="02020603050405020304" pitchFamily="18" charset="0"/>
              </a:rPr>
              <a:t>Yuvamitra</a:t>
            </a:r>
            <a:r>
              <a:rPr lang="en-IN" sz="1200" dirty="0">
                <a:solidFill>
                  <a:schemeClr val="tx2">
                    <a:lumMod val="50000"/>
                  </a:schemeClr>
                </a:solidFill>
                <a:latin typeface="Times New Roman" panose="02020603050405020304" pitchFamily="18" charset="0"/>
                <a:cs typeface="Times New Roman" panose="02020603050405020304" pitchFamily="18" charset="0"/>
              </a:rPr>
              <a:t>, Jim Lee, and </a:t>
            </a:r>
            <a:r>
              <a:rPr lang="en-IN" sz="1200" dirty="0" err="1">
                <a:solidFill>
                  <a:schemeClr val="tx2">
                    <a:lumMod val="50000"/>
                  </a:schemeClr>
                </a:solidFill>
                <a:latin typeface="Times New Roman" panose="02020603050405020304" pitchFamily="18" charset="0"/>
                <a:cs typeface="Times New Roman" panose="02020603050405020304" pitchFamily="18" charset="0"/>
              </a:rPr>
              <a:t>Kanjicai</a:t>
            </a:r>
            <a:r>
              <a:rPr lang="en-IN" sz="1200" dirty="0">
                <a:solidFill>
                  <a:schemeClr val="tx2">
                    <a:lumMod val="50000"/>
                  </a:schemeClr>
                </a:solidFill>
                <a:latin typeface="Times New Roman" panose="02020603050405020304" pitchFamily="18" charset="0"/>
                <a:cs typeface="Times New Roman" panose="02020603050405020304" pitchFamily="18" charset="0"/>
              </a:rPr>
              <a:t> Dong, “</a:t>
            </a:r>
            <a:r>
              <a:rPr lang="en-US" sz="1200" dirty="0">
                <a:solidFill>
                  <a:schemeClr val="tx2">
                    <a:lumMod val="50000"/>
                  </a:schemeClr>
                </a:solidFill>
                <a:latin typeface="Times New Roman" panose="02020603050405020304" pitchFamily="18" charset="0"/>
                <a:cs typeface="Times New Roman" panose="02020603050405020304" pitchFamily="18" charset="0"/>
              </a:rPr>
              <a:t>Value Stream Mapping of Rope Manufacturing: A Case Study”, International Journal of Manufacturing Engineering, </a:t>
            </a:r>
            <a:r>
              <a:rPr lang="en-US" sz="1200" dirty="0" err="1">
                <a:solidFill>
                  <a:schemeClr val="tx2">
                    <a:lumMod val="50000"/>
                  </a:schemeClr>
                </a:solidFill>
                <a:latin typeface="Times New Roman" panose="02020603050405020304" pitchFamily="18" charset="0"/>
                <a:cs typeface="Times New Roman" panose="02020603050405020304" pitchFamily="18" charset="0"/>
              </a:rPr>
              <a:t>Hindawi</a:t>
            </a:r>
            <a:endParaRPr lang="en-IN" sz="1200" dirty="0">
              <a:solidFill>
                <a:schemeClr val="tx2">
                  <a:lumMod val="50000"/>
                </a:schemeClr>
              </a:solidFill>
              <a:latin typeface="Times New Roman" panose="02020603050405020304" pitchFamily="18" charset="0"/>
              <a:cs typeface="Times New Roman" panose="02020603050405020304" pitchFamily="18" charset="0"/>
            </a:endParaRPr>
          </a:p>
          <a:p>
            <a:pPr algn="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08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FEBE4F61-39AD-45D0-96F4-011E35565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52" y="838256"/>
            <a:ext cx="9562659" cy="5263943"/>
          </a:xfrm>
          <a:prstGeom prst="rect">
            <a:avLst/>
          </a:prstGeom>
        </p:spPr>
      </p:pic>
      <p:sp>
        <p:nvSpPr>
          <p:cNvPr id="11" name="TextBox 10">
            <a:extLst>
              <a:ext uri="{FF2B5EF4-FFF2-40B4-BE49-F238E27FC236}">
                <a16:creationId xmlns:a16="http://schemas.microsoft.com/office/drawing/2014/main" id="{2B5676F3-11BC-4F74-835B-280DC262C5D8}"/>
              </a:ext>
            </a:extLst>
          </p:cNvPr>
          <p:cNvSpPr txBox="1"/>
          <p:nvPr/>
        </p:nvSpPr>
        <p:spPr>
          <a:xfrm>
            <a:off x="2751486" y="376591"/>
            <a:ext cx="5962389" cy="461665"/>
          </a:xfrm>
          <a:prstGeom prst="rect">
            <a:avLst/>
          </a:prstGeom>
          <a:noFill/>
        </p:spPr>
        <p:txBody>
          <a:bodyPr wrap="square" rtlCol="0">
            <a:spAutoFit/>
          </a:bodyPr>
          <a:lstStyle/>
          <a:p>
            <a:pPr algn="ctr"/>
            <a:r>
              <a:rPr lang="en-IN" sz="2400" dirty="0">
                <a:solidFill>
                  <a:schemeClr val="accent2">
                    <a:lumMod val="75000"/>
                  </a:schemeClr>
                </a:solidFill>
                <a:latin typeface="Calibri" panose="020F0502020204030204" pitchFamily="34" charset="0"/>
                <a:cs typeface="Calibri" panose="020F0502020204030204" pitchFamily="34" charset="0"/>
              </a:rPr>
              <a:t>VALUE STREAM MAPPING</a:t>
            </a:r>
          </a:p>
        </p:txBody>
      </p:sp>
      <p:sp>
        <p:nvSpPr>
          <p:cNvPr id="12" name="TextBox 11">
            <a:extLst>
              <a:ext uri="{FF2B5EF4-FFF2-40B4-BE49-F238E27FC236}">
                <a16:creationId xmlns:a16="http://schemas.microsoft.com/office/drawing/2014/main" id="{D34056AC-D2DA-4083-A3C9-8DAA14FB1044}"/>
              </a:ext>
            </a:extLst>
          </p:cNvPr>
          <p:cNvSpPr txBox="1"/>
          <p:nvPr/>
        </p:nvSpPr>
        <p:spPr>
          <a:xfrm>
            <a:off x="2467530" y="6076275"/>
            <a:ext cx="6530300"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VALUE STREAM MAPPING OF PRODUCTION STAGES BEFORE LEAN</a:t>
            </a:r>
          </a:p>
        </p:txBody>
      </p:sp>
      <p:pic>
        <p:nvPicPr>
          <p:cNvPr id="13" name="Picture 12" descr="Logo&#10;&#10;Description automatically generated with medium confidence">
            <a:extLst>
              <a:ext uri="{FF2B5EF4-FFF2-40B4-BE49-F238E27FC236}">
                <a16:creationId xmlns:a16="http://schemas.microsoft.com/office/drawing/2014/main" id="{4B00EC5E-2715-4C22-8F5F-76D6C7B7D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8933" y="47654"/>
            <a:ext cx="1044282" cy="716838"/>
          </a:xfrm>
          <a:prstGeom prst="rect">
            <a:avLst/>
          </a:prstGeom>
        </p:spPr>
      </p:pic>
      <p:sp>
        <p:nvSpPr>
          <p:cNvPr id="14" name="TextBox 13">
            <a:extLst>
              <a:ext uri="{FF2B5EF4-FFF2-40B4-BE49-F238E27FC236}">
                <a16:creationId xmlns:a16="http://schemas.microsoft.com/office/drawing/2014/main" id="{5D835EAF-011B-49F1-A9A3-E50F05D78A12}"/>
              </a:ext>
            </a:extLst>
          </p:cNvPr>
          <p:cNvSpPr txBox="1"/>
          <p:nvPr/>
        </p:nvSpPr>
        <p:spPr>
          <a:xfrm>
            <a:off x="4125239" y="6375748"/>
            <a:ext cx="8066761" cy="646331"/>
          </a:xfrm>
          <a:prstGeom prst="rect">
            <a:avLst/>
          </a:prstGeom>
          <a:noFill/>
        </p:spPr>
        <p:txBody>
          <a:bodyPr wrap="square" rtlCol="0">
            <a:spAutoFit/>
          </a:bodyPr>
          <a:lstStyle/>
          <a:p>
            <a:pPr algn="r"/>
            <a:r>
              <a:rPr lang="en-IN" sz="1200" dirty="0">
                <a:latin typeface="Times New Roman" panose="02020603050405020304" pitchFamily="18" charset="0"/>
                <a:cs typeface="Times New Roman" panose="02020603050405020304" pitchFamily="18" charset="0"/>
              </a:rPr>
              <a:t>Ref: </a:t>
            </a:r>
            <a:r>
              <a:rPr lang="en-IN" sz="1200" dirty="0" err="1">
                <a:solidFill>
                  <a:schemeClr val="tx2">
                    <a:lumMod val="50000"/>
                  </a:schemeClr>
                </a:solidFill>
                <a:latin typeface="Times New Roman" panose="02020603050405020304" pitchFamily="18" charset="0"/>
                <a:cs typeface="Times New Roman" panose="02020603050405020304" pitchFamily="18" charset="0"/>
              </a:rPr>
              <a:t>Korakot</a:t>
            </a:r>
            <a:r>
              <a:rPr lang="en-IN" sz="1200" dirty="0">
                <a:solidFill>
                  <a:schemeClr val="tx2">
                    <a:lumMod val="50000"/>
                  </a:schemeClr>
                </a:solidFill>
                <a:latin typeface="Times New Roman" panose="02020603050405020304" pitchFamily="18" charset="0"/>
                <a:cs typeface="Times New Roman" panose="02020603050405020304" pitchFamily="18" charset="0"/>
              </a:rPr>
              <a:t> </a:t>
            </a:r>
            <a:r>
              <a:rPr lang="en-IN" sz="1200" dirty="0" err="1">
                <a:solidFill>
                  <a:schemeClr val="tx2">
                    <a:lumMod val="50000"/>
                  </a:schemeClr>
                </a:solidFill>
                <a:latin typeface="Times New Roman" panose="02020603050405020304" pitchFamily="18" charset="0"/>
                <a:cs typeface="Times New Roman" panose="02020603050405020304" pitchFamily="18" charset="0"/>
              </a:rPr>
              <a:t>Yuvamitra</a:t>
            </a:r>
            <a:r>
              <a:rPr lang="en-IN" sz="1200" dirty="0">
                <a:solidFill>
                  <a:schemeClr val="tx2">
                    <a:lumMod val="50000"/>
                  </a:schemeClr>
                </a:solidFill>
                <a:latin typeface="Times New Roman" panose="02020603050405020304" pitchFamily="18" charset="0"/>
                <a:cs typeface="Times New Roman" panose="02020603050405020304" pitchFamily="18" charset="0"/>
              </a:rPr>
              <a:t>, Jim Lee, and </a:t>
            </a:r>
            <a:r>
              <a:rPr lang="en-IN" sz="1200" dirty="0" err="1">
                <a:solidFill>
                  <a:schemeClr val="tx2">
                    <a:lumMod val="50000"/>
                  </a:schemeClr>
                </a:solidFill>
                <a:latin typeface="Times New Roman" panose="02020603050405020304" pitchFamily="18" charset="0"/>
                <a:cs typeface="Times New Roman" panose="02020603050405020304" pitchFamily="18" charset="0"/>
              </a:rPr>
              <a:t>Kanjicai</a:t>
            </a:r>
            <a:r>
              <a:rPr lang="en-IN" sz="1200" dirty="0">
                <a:solidFill>
                  <a:schemeClr val="tx2">
                    <a:lumMod val="50000"/>
                  </a:schemeClr>
                </a:solidFill>
                <a:latin typeface="Times New Roman" panose="02020603050405020304" pitchFamily="18" charset="0"/>
                <a:cs typeface="Times New Roman" panose="02020603050405020304" pitchFamily="18" charset="0"/>
              </a:rPr>
              <a:t> Dong, “</a:t>
            </a:r>
            <a:r>
              <a:rPr lang="en-US" sz="1200" dirty="0">
                <a:solidFill>
                  <a:schemeClr val="tx2">
                    <a:lumMod val="50000"/>
                  </a:schemeClr>
                </a:solidFill>
                <a:latin typeface="Times New Roman" panose="02020603050405020304" pitchFamily="18" charset="0"/>
                <a:cs typeface="Times New Roman" panose="02020603050405020304" pitchFamily="18" charset="0"/>
              </a:rPr>
              <a:t>Value Stream Mapping of Rope Manufacturing: A Case Study”, International Journal of Manufacturing Engineering, </a:t>
            </a:r>
            <a:r>
              <a:rPr lang="en-US" sz="1200" dirty="0" err="1">
                <a:solidFill>
                  <a:schemeClr val="tx2">
                    <a:lumMod val="50000"/>
                  </a:schemeClr>
                </a:solidFill>
                <a:latin typeface="Times New Roman" panose="02020603050405020304" pitchFamily="18" charset="0"/>
                <a:cs typeface="Times New Roman" panose="02020603050405020304" pitchFamily="18" charset="0"/>
              </a:rPr>
              <a:t>Hindawi</a:t>
            </a:r>
            <a:endParaRPr lang="en-IN" sz="1200" dirty="0">
              <a:solidFill>
                <a:schemeClr val="tx2">
                  <a:lumMod val="50000"/>
                </a:schemeClr>
              </a:solidFill>
              <a:latin typeface="Times New Roman" panose="02020603050405020304" pitchFamily="18" charset="0"/>
              <a:cs typeface="Times New Roman" panose="02020603050405020304" pitchFamily="18" charset="0"/>
            </a:endParaRPr>
          </a:p>
          <a:p>
            <a:pPr algn="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534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BB5D863B-9152-406D-9364-1A8D83C79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977" y="1194093"/>
            <a:ext cx="6949856" cy="4628826"/>
          </a:xfrm>
          <a:prstGeom prst="rect">
            <a:avLst/>
          </a:prstGeom>
        </p:spPr>
      </p:pic>
      <p:sp>
        <p:nvSpPr>
          <p:cNvPr id="10" name="TextBox 9">
            <a:extLst>
              <a:ext uri="{FF2B5EF4-FFF2-40B4-BE49-F238E27FC236}">
                <a16:creationId xmlns:a16="http://schemas.microsoft.com/office/drawing/2014/main" id="{E7D06969-C56D-483C-80F7-396D13EA0191}"/>
              </a:ext>
            </a:extLst>
          </p:cNvPr>
          <p:cNvSpPr txBox="1"/>
          <p:nvPr/>
        </p:nvSpPr>
        <p:spPr>
          <a:xfrm>
            <a:off x="2896645" y="5883275"/>
            <a:ext cx="6346519" cy="369332"/>
          </a:xfrm>
          <a:prstGeom prst="rect">
            <a:avLst/>
          </a:prstGeom>
          <a:noFill/>
        </p:spPr>
        <p:txBody>
          <a:bodyPr wrap="square">
            <a:spAutoFit/>
          </a:bodyPr>
          <a:lstStyle/>
          <a:p>
            <a:r>
              <a:rPr lang="en-IN" dirty="0">
                <a:latin typeface="Calibri" panose="020F0502020204030204" pitchFamily="34" charset="0"/>
                <a:cs typeface="Calibri" panose="020F0502020204030204" pitchFamily="34" charset="0"/>
              </a:rPr>
              <a:t>VALUE STREAM MAPPING OF PRODUCTION STAGES AFTER LEAN</a:t>
            </a:r>
          </a:p>
        </p:txBody>
      </p:sp>
      <p:pic>
        <p:nvPicPr>
          <p:cNvPr id="11" name="Picture 10" descr="Logo&#10;&#10;Description automatically generated with medium confidence">
            <a:extLst>
              <a:ext uri="{FF2B5EF4-FFF2-40B4-BE49-F238E27FC236}">
                <a16:creationId xmlns:a16="http://schemas.microsoft.com/office/drawing/2014/main" id="{B5957FB8-CE5F-45F9-AC5A-72E505516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8933" y="47654"/>
            <a:ext cx="1044282" cy="716838"/>
          </a:xfrm>
          <a:prstGeom prst="rect">
            <a:avLst/>
          </a:prstGeom>
        </p:spPr>
      </p:pic>
      <p:sp>
        <p:nvSpPr>
          <p:cNvPr id="12" name="TextBox 11">
            <a:extLst>
              <a:ext uri="{FF2B5EF4-FFF2-40B4-BE49-F238E27FC236}">
                <a16:creationId xmlns:a16="http://schemas.microsoft.com/office/drawing/2014/main" id="{28669549-C942-4A5C-ADD6-B1B68601C90E}"/>
              </a:ext>
            </a:extLst>
          </p:cNvPr>
          <p:cNvSpPr txBox="1"/>
          <p:nvPr/>
        </p:nvSpPr>
        <p:spPr>
          <a:xfrm>
            <a:off x="4125239" y="6375748"/>
            <a:ext cx="8066761" cy="646331"/>
          </a:xfrm>
          <a:prstGeom prst="rect">
            <a:avLst/>
          </a:prstGeom>
          <a:noFill/>
        </p:spPr>
        <p:txBody>
          <a:bodyPr wrap="square" rtlCol="0">
            <a:spAutoFit/>
          </a:bodyPr>
          <a:lstStyle/>
          <a:p>
            <a:pPr algn="r"/>
            <a:r>
              <a:rPr lang="en-IN" sz="1200" dirty="0">
                <a:latin typeface="Times New Roman" panose="02020603050405020304" pitchFamily="18" charset="0"/>
                <a:cs typeface="Times New Roman" panose="02020603050405020304" pitchFamily="18" charset="0"/>
              </a:rPr>
              <a:t>Ref: </a:t>
            </a:r>
            <a:r>
              <a:rPr lang="en-IN" sz="1200" dirty="0" err="1">
                <a:solidFill>
                  <a:schemeClr val="tx2">
                    <a:lumMod val="50000"/>
                  </a:schemeClr>
                </a:solidFill>
                <a:latin typeface="Times New Roman" panose="02020603050405020304" pitchFamily="18" charset="0"/>
                <a:cs typeface="Times New Roman" panose="02020603050405020304" pitchFamily="18" charset="0"/>
              </a:rPr>
              <a:t>Korakot</a:t>
            </a:r>
            <a:r>
              <a:rPr lang="en-IN" sz="1200" dirty="0">
                <a:solidFill>
                  <a:schemeClr val="tx2">
                    <a:lumMod val="50000"/>
                  </a:schemeClr>
                </a:solidFill>
                <a:latin typeface="Times New Roman" panose="02020603050405020304" pitchFamily="18" charset="0"/>
                <a:cs typeface="Times New Roman" panose="02020603050405020304" pitchFamily="18" charset="0"/>
              </a:rPr>
              <a:t> </a:t>
            </a:r>
            <a:r>
              <a:rPr lang="en-IN" sz="1200" dirty="0" err="1">
                <a:solidFill>
                  <a:schemeClr val="tx2">
                    <a:lumMod val="50000"/>
                  </a:schemeClr>
                </a:solidFill>
                <a:latin typeface="Times New Roman" panose="02020603050405020304" pitchFamily="18" charset="0"/>
                <a:cs typeface="Times New Roman" panose="02020603050405020304" pitchFamily="18" charset="0"/>
              </a:rPr>
              <a:t>Yuvamitra</a:t>
            </a:r>
            <a:r>
              <a:rPr lang="en-IN" sz="1200" dirty="0">
                <a:solidFill>
                  <a:schemeClr val="tx2">
                    <a:lumMod val="50000"/>
                  </a:schemeClr>
                </a:solidFill>
                <a:latin typeface="Times New Roman" panose="02020603050405020304" pitchFamily="18" charset="0"/>
                <a:cs typeface="Times New Roman" panose="02020603050405020304" pitchFamily="18" charset="0"/>
              </a:rPr>
              <a:t>, Jim Lee, and </a:t>
            </a:r>
            <a:r>
              <a:rPr lang="en-IN" sz="1200" dirty="0" err="1">
                <a:solidFill>
                  <a:schemeClr val="tx2">
                    <a:lumMod val="50000"/>
                  </a:schemeClr>
                </a:solidFill>
                <a:latin typeface="Times New Roman" panose="02020603050405020304" pitchFamily="18" charset="0"/>
                <a:cs typeface="Times New Roman" panose="02020603050405020304" pitchFamily="18" charset="0"/>
              </a:rPr>
              <a:t>Kanjicai</a:t>
            </a:r>
            <a:r>
              <a:rPr lang="en-IN" sz="1200" dirty="0">
                <a:solidFill>
                  <a:schemeClr val="tx2">
                    <a:lumMod val="50000"/>
                  </a:schemeClr>
                </a:solidFill>
                <a:latin typeface="Times New Roman" panose="02020603050405020304" pitchFamily="18" charset="0"/>
                <a:cs typeface="Times New Roman" panose="02020603050405020304" pitchFamily="18" charset="0"/>
              </a:rPr>
              <a:t> Dong, “</a:t>
            </a:r>
            <a:r>
              <a:rPr lang="en-US" sz="1200" dirty="0">
                <a:solidFill>
                  <a:schemeClr val="tx2">
                    <a:lumMod val="50000"/>
                  </a:schemeClr>
                </a:solidFill>
                <a:latin typeface="Times New Roman" panose="02020603050405020304" pitchFamily="18" charset="0"/>
                <a:cs typeface="Times New Roman" panose="02020603050405020304" pitchFamily="18" charset="0"/>
              </a:rPr>
              <a:t>Value Stream Mapping of Rope Manufacturing: A Case Study”, International Journal of Manufacturing Engineering, </a:t>
            </a:r>
            <a:r>
              <a:rPr lang="en-US" sz="1200" dirty="0" err="1">
                <a:solidFill>
                  <a:schemeClr val="tx2">
                    <a:lumMod val="50000"/>
                  </a:schemeClr>
                </a:solidFill>
                <a:latin typeface="Times New Roman" panose="02020603050405020304" pitchFamily="18" charset="0"/>
                <a:cs typeface="Times New Roman" panose="02020603050405020304" pitchFamily="18" charset="0"/>
              </a:rPr>
              <a:t>Hindawi</a:t>
            </a:r>
            <a:endParaRPr lang="en-IN" sz="1200" dirty="0">
              <a:solidFill>
                <a:schemeClr val="tx2">
                  <a:lumMod val="50000"/>
                </a:schemeClr>
              </a:solidFill>
              <a:latin typeface="Times New Roman" panose="02020603050405020304" pitchFamily="18" charset="0"/>
              <a:cs typeface="Times New Roman" panose="02020603050405020304" pitchFamily="18" charset="0"/>
            </a:endParaRPr>
          </a:p>
          <a:p>
            <a:pPr algn="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2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F7DB47A8-AAC7-4555-BEB7-73111581E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047" y="1611239"/>
            <a:ext cx="5841919" cy="3428693"/>
          </a:xfrm>
          <a:prstGeom prst="rect">
            <a:avLst/>
          </a:prstGeom>
        </p:spPr>
      </p:pic>
      <p:pic>
        <p:nvPicPr>
          <p:cNvPr id="8" name="Picture 7" descr="Diagram&#10;&#10;Description automatically generated">
            <a:extLst>
              <a:ext uri="{FF2B5EF4-FFF2-40B4-BE49-F238E27FC236}">
                <a16:creationId xmlns:a16="http://schemas.microsoft.com/office/drawing/2014/main" id="{98A42701-43EF-4B87-B5C6-8C5823FECA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845" y="1611239"/>
            <a:ext cx="5886169" cy="3428693"/>
          </a:xfrm>
          <a:prstGeom prst="rect">
            <a:avLst/>
          </a:prstGeom>
        </p:spPr>
      </p:pic>
      <p:sp>
        <p:nvSpPr>
          <p:cNvPr id="11" name="TextBox 10">
            <a:extLst>
              <a:ext uri="{FF2B5EF4-FFF2-40B4-BE49-F238E27FC236}">
                <a16:creationId xmlns:a16="http://schemas.microsoft.com/office/drawing/2014/main" id="{8A62D47D-17BC-4C61-8DA0-221702EF829D}"/>
              </a:ext>
            </a:extLst>
          </p:cNvPr>
          <p:cNvSpPr txBox="1"/>
          <p:nvPr/>
        </p:nvSpPr>
        <p:spPr>
          <a:xfrm>
            <a:off x="2430049" y="413359"/>
            <a:ext cx="6914368" cy="523220"/>
          </a:xfrm>
          <a:prstGeom prst="rect">
            <a:avLst/>
          </a:prstGeom>
          <a:noFill/>
        </p:spPr>
        <p:txBody>
          <a:bodyPr wrap="square" rtlCol="0">
            <a:spAutoFit/>
          </a:bodyPr>
          <a:lstStyle/>
          <a:p>
            <a:pPr algn="ctr"/>
            <a:r>
              <a:rPr lang="en-IN" sz="2800" dirty="0">
                <a:solidFill>
                  <a:schemeClr val="accent2">
                    <a:lumMod val="75000"/>
                  </a:schemeClr>
                </a:solidFill>
                <a:latin typeface="Calibri" panose="020F0502020204030204" pitchFamily="34" charset="0"/>
                <a:cs typeface="Calibri" panose="020F0502020204030204" pitchFamily="34" charset="0"/>
              </a:rPr>
              <a:t>MATERIAL FLOW IN PLANT</a:t>
            </a:r>
          </a:p>
        </p:txBody>
      </p:sp>
      <p:sp>
        <p:nvSpPr>
          <p:cNvPr id="12" name="TextBox 11">
            <a:extLst>
              <a:ext uri="{FF2B5EF4-FFF2-40B4-BE49-F238E27FC236}">
                <a16:creationId xmlns:a16="http://schemas.microsoft.com/office/drawing/2014/main" id="{28B72208-B5BA-4E10-B79C-AC0E5EFB2850}"/>
              </a:ext>
            </a:extLst>
          </p:cNvPr>
          <p:cNvSpPr txBox="1"/>
          <p:nvPr/>
        </p:nvSpPr>
        <p:spPr>
          <a:xfrm>
            <a:off x="6966172" y="5036694"/>
            <a:ext cx="4359058" cy="369332"/>
          </a:xfrm>
          <a:prstGeom prst="rect">
            <a:avLst/>
          </a:prstGeom>
          <a:noFill/>
        </p:spPr>
        <p:txBody>
          <a:bodyPr wrap="square" rtlCol="0">
            <a:spAutoFit/>
          </a:bodyPr>
          <a:lstStyle/>
          <a:p>
            <a:pPr algn="ctr"/>
            <a:r>
              <a:rPr lang="en-IN" dirty="0">
                <a:latin typeface="Calibri" panose="020F0502020204030204" pitchFamily="34" charset="0"/>
                <a:cs typeface="Calibri" panose="020F0502020204030204" pitchFamily="34" charset="0"/>
              </a:rPr>
              <a:t>After LEAN </a:t>
            </a:r>
          </a:p>
        </p:txBody>
      </p:sp>
      <p:sp>
        <p:nvSpPr>
          <p:cNvPr id="37" name="TextBox 36">
            <a:extLst>
              <a:ext uri="{FF2B5EF4-FFF2-40B4-BE49-F238E27FC236}">
                <a16:creationId xmlns:a16="http://schemas.microsoft.com/office/drawing/2014/main" id="{865FC987-623A-4412-9482-D3D13DBCF3C6}"/>
              </a:ext>
            </a:extLst>
          </p:cNvPr>
          <p:cNvSpPr txBox="1"/>
          <p:nvPr/>
        </p:nvSpPr>
        <p:spPr>
          <a:xfrm>
            <a:off x="866770" y="5062095"/>
            <a:ext cx="4359058" cy="369332"/>
          </a:xfrm>
          <a:prstGeom prst="rect">
            <a:avLst/>
          </a:prstGeom>
          <a:noFill/>
        </p:spPr>
        <p:txBody>
          <a:bodyPr wrap="square">
            <a:spAutoFit/>
          </a:bodyPr>
          <a:lstStyle/>
          <a:p>
            <a:pPr algn="ctr"/>
            <a:r>
              <a:rPr lang="en-IN" dirty="0">
                <a:latin typeface="Calibri" panose="020F0502020204030204" pitchFamily="34" charset="0"/>
                <a:cs typeface="Calibri" panose="020F0502020204030204" pitchFamily="34" charset="0"/>
              </a:rPr>
              <a:t>Before LEAN </a:t>
            </a:r>
          </a:p>
        </p:txBody>
      </p:sp>
      <p:pic>
        <p:nvPicPr>
          <p:cNvPr id="41" name="Picture 40" descr="Logo&#10;&#10;Description automatically generated with medium confidence">
            <a:extLst>
              <a:ext uri="{FF2B5EF4-FFF2-40B4-BE49-F238E27FC236}">
                <a16:creationId xmlns:a16="http://schemas.microsoft.com/office/drawing/2014/main" id="{1D619021-815A-4CC9-BE17-90800E887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8933" y="47654"/>
            <a:ext cx="1044282" cy="716838"/>
          </a:xfrm>
          <a:prstGeom prst="rect">
            <a:avLst/>
          </a:prstGeom>
        </p:spPr>
      </p:pic>
      <p:sp>
        <p:nvSpPr>
          <p:cNvPr id="42" name="TextBox 41">
            <a:extLst>
              <a:ext uri="{FF2B5EF4-FFF2-40B4-BE49-F238E27FC236}">
                <a16:creationId xmlns:a16="http://schemas.microsoft.com/office/drawing/2014/main" id="{21BBBA59-929B-47BE-A6B7-58AF51615E04}"/>
              </a:ext>
            </a:extLst>
          </p:cNvPr>
          <p:cNvSpPr txBox="1"/>
          <p:nvPr/>
        </p:nvSpPr>
        <p:spPr>
          <a:xfrm>
            <a:off x="4125239" y="6375748"/>
            <a:ext cx="8066761" cy="646331"/>
          </a:xfrm>
          <a:prstGeom prst="rect">
            <a:avLst/>
          </a:prstGeom>
          <a:noFill/>
        </p:spPr>
        <p:txBody>
          <a:bodyPr wrap="square" rtlCol="0">
            <a:spAutoFit/>
          </a:bodyPr>
          <a:lstStyle/>
          <a:p>
            <a:pPr algn="r"/>
            <a:r>
              <a:rPr lang="en-IN" sz="1200" dirty="0">
                <a:latin typeface="Times New Roman" panose="02020603050405020304" pitchFamily="18" charset="0"/>
                <a:cs typeface="Times New Roman" panose="02020603050405020304" pitchFamily="18" charset="0"/>
              </a:rPr>
              <a:t>Ref: </a:t>
            </a:r>
            <a:r>
              <a:rPr lang="en-IN" sz="1200" dirty="0" err="1">
                <a:solidFill>
                  <a:schemeClr val="tx2">
                    <a:lumMod val="50000"/>
                  </a:schemeClr>
                </a:solidFill>
                <a:latin typeface="Times New Roman" panose="02020603050405020304" pitchFamily="18" charset="0"/>
                <a:cs typeface="Times New Roman" panose="02020603050405020304" pitchFamily="18" charset="0"/>
              </a:rPr>
              <a:t>Korakot</a:t>
            </a:r>
            <a:r>
              <a:rPr lang="en-IN" sz="1200" dirty="0">
                <a:solidFill>
                  <a:schemeClr val="tx2">
                    <a:lumMod val="50000"/>
                  </a:schemeClr>
                </a:solidFill>
                <a:latin typeface="Times New Roman" panose="02020603050405020304" pitchFamily="18" charset="0"/>
                <a:cs typeface="Times New Roman" panose="02020603050405020304" pitchFamily="18" charset="0"/>
              </a:rPr>
              <a:t> </a:t>
            </a:r>
            <a:r>
              <a:rPr lang="en-IN" sz="1200" dirty="0" err="1">
                <a:solidFill>
                  <a:schemeClr val="tx2">
                    <a:lumMod val="50000"/>
                  </a:schemeClr>
                </a:solidFill>
                <a:latin typeface="Times New Roman" panose="02020603050405020304" pitchFamily="18" charset="0"/>
                <a:cs typeface="Times New Roman" panose="02020603050405020304" pitchFamily="18" charset="0"/>
              </a:rPr>
              <a:t>Yuvamitra</a:t>
            </a:r>
            <a:r>
              <a:rPr lang="en-IN" sz="1200" dirty="0">
                <a:solidFill>
                  <a:schemeClr val="tx2">
                    <a:lumMod val="50000"/>
                  </a:schemeClr>
                </a:solidFill>
                <a:latin typeface="Times New Roman" panose="02020603050405020304" pitchFamily="18" charset="0"/>
                <a:cs typeface="Times New Roman" panose="02020603050405020304" pitchFamily="18" charset="0"/>
              </a:rPr>
              <a:t>, Jim Lee, and </a:t>
            </a:r>
            <a:r>
              <a:rPr lang="en-IN" sz="1200" dirty="0" err="1">
                <a:solidFill>
                  <a:schemeClr val="tx2">
                    <a:lumMod val="50000"/>
                  </a:schemeClr>
                </a:solidFill>
                <a:latin typeface="Times New Roman" panose="02020603050405020304" pitchFamily="18" charset="0"/>
                <a:cs typeface="Times New Roman" panose="02020603050405020304" pitchFamily="18" charset="0"/>
              </a:rPr>
              <a:t>Kanjicai</a:t>
            </a:r>
            <a:r>
              <a:rPr lang="en-IN" sz="1200" dirty="0">
                <a:solidFill>
                  <a:schemeClr val="tx2">
                    <a:lumMod val="50000"/>
                  </a:schemeClr>
                </a:solidFill>
                <a:latin typeface="Times New Roman" panose="02020603050405020304" pitchFamily="18" charset="0"/>
                <a:cs typeface="Times New Roman" panose="02020603050405020304" pitchFamily="18" charset="0"/>
              </a:rPr>
              <a:t> Dong, “</a:t>
            </a:r>
            <a:r>
              <a:rPr lang="en-US" sz="1200" dirty="0">
                <a:solidFill>
                  <a:schemeClr val="tx2">
                    <a:lumMod val="50000"/>
                  </a:schemeClr>
                </a:solidFill>
                <a:latin typeface="Times New Roman" panose="02020603050405020304" pitchFamily="18" charset="0"/>
                <a:cs typeface="Times New Roman" panose="02020603050405020304" pitchFamily="18" charset="0"/>
              </a:rPr>
              <a:t>Value Stream Mapping of Rope Manufacturing: A Case Study”, International Journal of Manufacturing Engineering, </a:t>
            </a:r>
            <a:r>
              <a:rPr lang="en-US" sz="1200" dirty="0" err="1">
                <a:solidFill>
                  <a:schemeClr val="tx2">
                    <a:lumMod val="50000"/>
                  </a:schemeClr>
                </a:solidFill>
                <a:latin typeface="Times New Roman" panose="02020603050405020304" pitchFamily="18" charset="0"/>
                <a:cs typeface="Times New Roman" panose="02020603050405020304" pitchFamily="18" charset="0"/>
              </a:rPr>
              <a:t>Hindawi</a:t>
            </a:r>
            <a:endParaRPr lang="en-IN" sz="1200" dirty="0">
              <a:solidFill>
                <a:schemeClr val="tx2">
                  <a:lumMod val="50000"/>
                </a:schemeClr>
              </a:solidFill>
              <a:latin typeface="Times New Roman" panose="02020603050405020304" pitchFamily="18" charset="0"/>
              <a:cs typeface="Times New Roman" panose="02020603050405020304" pitchFamily="18" charset="0"/>
            </a:endParaRPr>
          </a:p>
          <a:p>
            <a:pPr algn="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42EF05B8-123E-44F4-B6CB-261441ACA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764640"/>
            <a:ext cx="5401637" cy="5118635"/>
          </a:xfrm>
          <a:prstGeom prst="rect">
            <a:avLst/>
          </a:prstGeom>
        </p:spPr>
      </p:pic>
      <p:pic>
        <p:nvPicPr>
          <p:cNvPr id="10" name="Picture 9" descr="Diagram&#10;&#10;Description automatically generated">
            <a:extLst>
              <a:ext uri="{FF2B5EF4-FFF2-40B4-BE49-F238E27FC236}">
                <a16:creationId xmlns:a16="http://schemas.microsoft.com/office/drawing/2014/main" id="{A321130E-E451-4F4A-A9E5-B5DAABCBC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411" y="2133425"/>
            <a:ext cx="5401637" cy="3749850"/>
          </a:xfrm>
          <a:prstGeom prst="rect">
            <a:avLst/>
          </a:prstGeom>
        </p:spPr>
      </p:pic>
      <p:sp>
        <p:nvSpPr>
          <p:cNvPr id="11" name="TextBox 10">
            <a:extLst>
              <a:ext uri="{FF2B5EF4-FFF2-40B4-BE49-F238E27FC236}">
                <a16:creationId xmlns:a16="http://schemas.microsoft.com/office/drawing/2014/main" id="{58BDF5F3-2D54-4862-9958-705678F6CD59}"/>
              </a:ext>
            </a:extLst>
          </p:cNvPr>
          <p:cNvSpPr txBox="1"/>
          <p:nvPr/>
        </p:nvSpPr>
        <p:spPr>
          <a:xfrm>
            <a:off x="2906038" y="237995"/>
            <a:ext cx="6964472" cy="523220"/>
          </a:xfrm>
          <a:prstGeom prst="rect">
            <a:avLst/>
          </a:prstGeom>
          <a:noFill/>
        </p:spPr>
        <p:txBody>
          <a:bodyPr wrap="square" rtlCol="0">
            <a:spAutoFit/>
          </a:bodyPr>
          <a:lstStyle/>
          <a:p>
            <a:r>
              <a:rPr lang="en-IN" sz="2800" dirty="0">
                <a:solidFill>
                  <a:schemeClr val="accent2">
                    <a:lumMod val="75000"/>
                  </a:schemeClr>
                </a:solidFill>
                <a:latin typeface="Calibri" panose="020F0502020204030204" pitchFamily="34" charset="0"/>
                <a:cs typeface="Calibri" panose="020F0502020204030204" pitchFamily="34" charset="0"/>
              </a:rPr>
              <a:t>FLOW OF INFORMATION IN ORGANIZATION</a:t>
            </a:r>
          </a:p>
        </p:txBody>
      </p:sp>
      <p:sp>
        <p:nvSpPr>
          <p:cNvPr id="12" name="TextBox 11">
            <a:extLst>
              <a:ext uri="{FF2B5EF4-FFF2-40B4-BE49-F238E27FC236}">
                <a16:creationId xmlns:a16="http://schemas.microsoft.com/office/drawing/2014/main" id="{8EC1AACB-3BD5-4933-BE8F-DAB9F79F2D95}"/>
              </a:ext>
            </a:extLst>
          </p:cNvPr>
          <p:cNvSpPr txBox="1"/>
          <p:nvPr/>
        </p:nvSpPr>
        <p:spPr>
          <a:xfrm>
            <a:off x="1440493" y="5876460"/>
            <a:ext cx="3682652" cy="646331"/>
          </a:xfrm>
          <a:prstGeom prst="rect">
            <a:avLst/>
          </a:prstGeom>
          <a:noFill/>
        </p:spPr>
        <p:txBody>
          <a:bodyPr wrap="square" rtlCol="0">
            <a:spAutoFit/>
          </a:bodyPr>
          <a:lstStyle/>
          <a:p>
            <a:pPr algn="ctr"/>
            <a:r>
              <a:rPr lang="en-IN" dirty="0">
                <a:latin typeface="Calibri" panose="020F0502020204030204" pitchFamily="34" charset="0"/>
                <a:cs typeface="Calibri" panose="020F0502020204030204" pitchFamily="34" charset="0"/>
              </a:rPr>
              <a:t>Flow of information after receiving orders: Before LEAN</a:t>
            </a:r>
          </a:p>
        </p:txBody>
      </p:sp>
      <p:sp>
        <p:nvSpPr>
          <p:cNvPr id="14" name="TextBox 13">
            <a:extLst>
              <a:ext uri="{FF2B5EF4-FFF2-40B4-BE49-F238E27FC236}">
                <a16:creationId xmlns:a16="http://schemas.microsoft.com/office/drawing/2014/main" id="{DA1F9F7F-A161-4C91-8A79-607ACF1A193B}"/>
              </a:ext>
            </a:extLst>
          </p:cNvPr>
          <p:cNvSpPr txBox="1"/>
          <p:nvPr/>
        </p:nvSpPr>
        <p:spPr>
          <a:xfrm>
            <a:off x="7068857" y="5876459"/>
            <a:ext cx="3566787" cy="646331"/>
          </a:xfrm>
          <a:prstGeom prst="rect">
            <a:avLst/>
          </a:prstGeom>
          <a:noFill/>
        </p:spPr>
        <p:txBody>
          <a:bodyPr wrap="square">
            <a:spAutoFit/>
          </a:bodyPr>
          <a:lstStyle/>
          <a:p>
            <a:pPr algn="ctr"/>
            <a:r>
              <a:rPr lang="en-IN" dirty="0">
                <a:latin typeface="Calibri" panose="020F0502020204030204" pitchFamily="34" charset="0"/>
                <a:cs typeface="Calibri" panose="020F0502020204030204" pitchFamily="34" charset="0"/>
              </a:rPr>
              <a:t>Flow of information after receiving orders: After LEAN</a:t>
            </a:r>
          </a:p>
        </p:txBody>
      </p:sp>
      <p:pic>
        <p:nvPicPr>
          <p:cNvPr id="16" name="Picture 15" descr="Logo&#10;&#10;Description automatically generated with medium confidence">
            <a:extLst>
              <a:ext uri="{FF2B5EF4-FFF2-40B4-BE49-F238E27FC236}">
                <a16:creationId xmlns:a16="http://schemas.microsoft.com/office/drawing/2014/main" id="{E685F642-DA6A-4032-B37B-6E8E388B3F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8933" y="47654"/>
            <a:ext cx="1044282" cy="716838"/>
          </a:xfrm>
          <a:prstGeom prst="rect">
            <a:avLst/>
          </a:prstGeom>
        </p:spPr>
      </p:pic>
      <p:sp>
        <p:nvSpPr>
          <p:cNvPr id="17" name="TextBox 16">
            <a:extLst>
              <a:ext uri="{FF2B5EF4-FFF2-40B4-BE49-F238E27FC236}">
                <a16:creationId xmlns:a16="http://schemas.microsoft.com/office/drawing/2014/main" id="{256977B5-E7DD-4BBA-A42C-26FF2186D416}"/>
              </a:ext>
            </a:extLst>
          </p:cNvPr>
          <p:cNvSpPr txBox="1"/>
          <p:nvPr/>
        </p:nvSpPr>
        <p:spPr>
          <a:xfrm>
            <a:off x="4125239" y="6487180"/>
            <a:ext cx="8066761" cy="646331"/>
          </a:xfrm>
          <a:prstGeom prst="rect">
            <a:avLst/>
          </a:prstGeom>
          <a:noFill/>
        </p:spPr>
        <p:txBody>
          <a:bodyPr wrap="square" rtlCol="0">
            <a:spAutoFit/>
          </a:bodyPr>
          <a:lstStyle/>
          <a:p>
            <a:pPr algn="r"/>
            <a:r>
              <a:rPr lang="en-IN" sz="1200" dirty="0">
                <a:latin typeface="Times New Roman" panose="02020603050405020304" pitchFamily="18" charset="0"/>
                <a:cs typeface="Times New Roman" panose="02020603050405020304" pitchFamily="18" charset="0"/>
              </a:rPr>
              <a:t>Ref: </a:t>
            </a:r>
            <a:r>
              <a:rPr lang="en-IN" sz="1200" dirty="0" err="1">
                <a:solidFill>
                  <a:schemeClr val="tx2">
                    <a:lumMod val="50000"/>
                  </a:schemeClr>
                </a:solidFill>
                <a:latin typeface="Times New Roman" panose="02020603050405020304" pitchFamily="18" charset="0"/>
                <a:cs typeface="Times New Roman" panose="02020603050405020304" pitchFamily="18" charset="0"/>
              </a:rPr>
              <a:t>Korakot</a:t>
            </a:r>
            <a:r>
              <a:rPr lang="en-IN" sz="1200" dirty="0">
                <a:solidFill>
                  <a:schemeClr val="tx2">
                    <a:lumMod val="50000"/>
                  </a:schemeClr>
                </a:solidFill>
                <a:latin typeface="Times New Roman" panose="02020603050405020304" pitchFamily="18" charset="0"/>
                <a:cs typeface="Times New Roman" panose="02020603050405020304" pitchFamily="18" charset="0"/>
              </a:rPr>
              <a:t> </a:t>
            </a:r>
            <a:r>
              <a:rPr lang="en-IN" sz="1200" dirty="0" err="1">
                <a:solidFill>
                  <a:schemeClr val="tx2">
                    <a:lumMod val="50000"/>
                  </a:schemeClr>
                </a:solidFill>
                <a:latin typeface="Times New Roman" panose="02020603050405020304" pitchFamily="18" charset="0"/>
                <a:cs typeface="Times New Roman" panose="02020603050405020304" pitchFamily="18" charset="0"/>
              </a:rPr>
              <a:t>Yuvamitra</a:t>
            </a:r>
            <a:r>
              <a:rPr lang="en-IN" sz="1200" dirty="0">
                <a:solidFill>
                  <a:schemeClr val="tx2">
                    <a:lumMod val="50000"/>
                  </a:schemeClr>
                </a:solidFill>
                <a:latin typeface="Times New Roman" panose="02020603050405020304" pitchFamily="18" charset="0"/>
                <a:cs typeface="Times New Roman" panose="02020603050405020304" pitchFamily="18" charset="0"/>
              </a:rPr>
              <a:t>, Jim Lee, and </a:t>
            </a:r>
            <a:r>
              <a:rPr lang="en-IN" sz="1200" dirty="0" err="1">
                <a:solidFill>
                  <a:schemeClr val="tx2">
                    <a:lumMod val="50000"/>
                  </a:schemeClr>
                </a:solidFill>
                <a:latin typeface="Times New Roman" panose="02020603050405020304" pitchFamily="18" charset="0"/>
                <a:cs typeface="Times New Roman" panose="02020603050405020304" pitchFamily="18" charset="0"/>
              </a:rPr>
              <a:t>Kanjicai</a:t>
            </a:r>
            <a:r>
              <a:rPr lang="en-IN" sz="1200" dirty="0">
                <a:solidFill>
                  <a:schemeClr val="tx2">
                    <a:lumMod val="50000"/>
                  </a:schemeClr>
                </a:solidFill>
                <a:latin typeface="Times New Roman" panose="02020603050405020304" pitchFamily="18" charset="0"/>
                <a:cs typeface="Times New Roman" panose="02020603050405020304" pitchFamily="18" charset="0"/>
              </a:rPr>
              <a:t> Dong, “</a:t>
            </a:r>
            <a:r>
              <a:rPr lang="en-US" sz="1200" dirty="0">
                <a:solidFill>
                  <a:schemeClr val="tx2">
                    <a:lumMod val="50000"/>
                  </a:schemeClr>
                </a:solidFill>
                <a:latin typeface="Times New Roman" panose="02020603050405020304" pitchFamily="18" charset="0"/>
                <a:cs typeface="Times New Roman" panose="02020603050405020304" pitchFamily="18" charset="0"/>
              </a:rPr>
              <a:t>Value Stream Mapping of Rope Manufacturing: A Case Study”, International Journal of Manufacturing Engineering, </a:t>
            </a:r>
            <a:r>
              <a:rPr lang="en-US" sz="1200" dirty="0" err="1">
                <a:solidFill>
                  <a:schemeClr val="tx2">
                    <a:lumMod val="50000"/>
                  </a:schemeClr>
                </a:solidFill>
                <a:latin typeface="Times New Roman" panose="02020603050405020304" pitchFamily="18" charset="0"/>
                <a:cs typeface="Times New Roman" panose="02020603050405020304" pitchFamily="18" charset="0"/>
              </a:rPr>
              <a:t>Hindawi</a:t>
            </a:r>
            <a:endParaRPr lang="en-IN" sz="1200" dirty="0">
              <a:solidFill>
                <a:schemeClr val="tx2">
                  <a:lumMod val="50000"/>
                </a:schemeClr>
              </a:solidFill>
              <a:latin typeface="Times New Roman" panose="02020603050405020304" pitchFamily="18" charset="0"/>
              <a:cs typeface="Times New Roman" panose="02020603050405020304" pitchFamily="18" charset="0"/>
            </a:endParaRPr>
          </a:p>
          <a:p>
            <a:pPr algn="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60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6030</TotalTime>
  <Words>982</Words>
  <Application>Microsoft Office PowerPoint</Application>
  <PresentationFormat>Widescreen</PresentationFormat>
  <Paragraphs>105</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Corbel</vt:lpstr>
      <vt:lpstr>HelveticaNeue</vt:lpstr>
      <vt:lpstr>Times New Roman</vt:lpstr>
      <vt:lpstr>Univers</vt:lpstr>
      <vt:lpstr>Office Theme</vt:lpstr>
      <vt:lpstr>PowerPoint Presentation</vt:lpstr>
      <vt:lpstr>PowerPoint Presentation</vt:lpstr>
      <vt:lpstr>PowerPoint Presentation</vt:lpstr>
      <vt:lpstr>PRODUCT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ASSIGNMENT-1</dc:title>
  <dc:creator>Varun</dc:creator>
  <cp:lastModifiedBy>VARUN RASALKAR</cp:lastModifiedBy>
  <cp:revision>232</cp:revision>
  <dcterms:created xsi:type="dcterms:W3CDTF">2021-03-24T16:08:35Z</dcterms:created>
  <dcterms:modified xsi:type="dcterms:W3CDTF">2022-07-20T10:34:58Z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