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21"/>
  </p:notesMasterIdLst>
  <p:handoutMasterIdLst>
    <p:handoutMasterId r:id="rId22"/>
  </p:handoutMasterIdLst>
  <p:sldIdLst>
    <p:sldId id="258" r:id="rId5"/>
    <p:sldId id="293" r:id="rId6"/>
    <p:sldId id="299" r:id="rId7"/>
    <p:sldId id="256" r:id="rId8"/>
    <p:sldId id="284" r:id="rId9"/>
    <p:sldId id="294" r:id="rId10"/>
    <p:sldId id="295" r:id="rId11"/>
    <p:sldId id="296" r:id="rId12"/>
    <p:sldId id="297" r:id="rId13"/>
    <p:sldId id="300" r:id="rId14"/>
    <p:sldId id="306" r:id="rId15"/>
    <p:sldId id="301" r:id="rId16"/>
    <p:sldId id="303" r:id="rId17"/>
    <p:sldId id="305" r:id="rId18"/>
    <p:sldId id="298" r:id="rId19"/>
    <p:sldId id="30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1" clrIdx="0">
    <p:extLst>
      <p:ext uri="{19B8F6BF-5375-455C-9EA6-DF929625EA0E}">
        <p15:presenceInfo xmlns:p15="http://schemas.microsoft.com/office/powerpoint/2012/main" userId="dfd4ba9666cbc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2FA"/>
    <a:srgbClr val="A4D2C8"/>
    <a:srgbClr val="FF0000"/>
    <a:srgbClr val="867AA6"/>
    <a:srgbClr val="91855C"/>
    <a:srgbClr val="806633"/>
    <a:srgbClr val="E1ECF8"/>
    <a:srgbClr val="F0F6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95291" autoAdjust="0"/>
  </p:normalViewPr>
  <p:slideViewPr>
    <p:cSldViewPr snapToGrid="0">
      <p:cViewPr varScale="1">
        <p:scale>
          <a:sx n="83" d="100"/>
          <a:sy n="83" d="100"/>
        </p:scale>
        <p:origin x="869" y="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27"/>
    </p:cViewPr>
  </p:sorter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IN" sz="2000" b="1" i="0" u="none" strike="noStrike" normalizeH="0" baseline="0" dirty="0">
                <a:solidFill>
                  <a:schemeClr val="tx2"/>
                </a:solidFill>
              </a:rPr>
              <a:t>Segmental performance (Revenue in %) in 2019-20</a:t>
            </a:r>
            <a:endParaRPr lang="en-IN" sz="2000" dirty="0">
              <a:solidFill>
                <a:schemeClr val="tx2"/>
              </a:solidFill>
            </a:endParaRP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7/20/2022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7/20/2022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t>
            </a:r>
            <a:r>
              <a:rPr lang="en-US" sz="1200" dirty="0"/>
              <a:t>Socio-Cultural Criteria</a:t>
            </a:r>
            <a:r>
              <a:rPr lang="en-US" dirty="0"/>
              <a:t> is generated as per our understanding of the PSS model and its implementation.</a:t>
            </a:r>
          </a:p>
          <a:p>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11</a:t>
            </a:fld>
            <a:endParaRPr lang="en-US"/>
          </a:p>
        </p:txBody>
      </p:sp>
    </p:spTree>
    <p:extLst>
      <p:ext uri="{BB962C8B-B14F-4D97-AF65-F5344CB8AC3E}">
        <p14:creationId xmlns:p14="http://schemas.microsoft.com/office/powerpoint/2010/main" val="42844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t>
            </a:r>
            <a:r>
              <a:rPr lang="en-US" sz="1200" dirty="0"/>
              <a:t>Socio-Cultural Criteria</a:t>
            </a:r>
            <a:r>
              <a:rPr lang="en-US" dirty="0"/>
              <a:t> is generated as per our understanding of the PSS model and its implementation.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3199433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t>
            </a:r>
            <a:r>
              <a:rPr lang="en-US" sz="1200" dirty="0"/>
              <a:t>Economic Criteria</a:t>
            </a:r>
            <a:r>
              <a:rPr lang="en-US" dirty="0"/>
              <a:t> is generated as per our understanding of the PSS model and its implementation.</a:t>
            </a:r>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4057361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t>
            </a:r>
            <a:r>
              <a:rPr lang="en-US" sz="1200" dirty="0"/>
              <a:t>Economic Criteria</a:t>
            </a:r>
            <a:r>
              <a:rPr lang="en-US" dirty="0"/>
              <a:t> is generated as per our understanding of the PSS model and its implementation.</a:t>
            </a:r>
          </a:p>
          <a:p>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481198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PC Devices alone: in 2015, 0% of PC manufacturers offered </a:t>
            </a:r>
            <a:r>
              <a:rPr lang="en-US" dirty="0" err="1"/>
              <a:t>DaaS</a:t>
            </a:r>
            <a:r>
              <a:rPr lang="en-US" dirty="0"/>
              <a:t> as an option in the PC market. By 2019, </a:t>
            </a:r>
            <a:r>
              <a:rPr lang="en-US" dirty="0" err="1"/>
              <a:t>DaaS</a:t>
            </a:r>
            <a:r>
              <a:rPr lang="en-US" dirty="0"/>
              <a:t> as a product was offered by PC manufacturers with over 65% of market share</a:t>
            </a:r>
          </a:p>
        </p:txBody>
      </p:sp>
      <p:sp>
        <p:nvSpPr>
          <p:cNvPr id="4" name="Slide Number Placeholder 3"/>
          <p:cNvSpPr>
            <a:spLocks noGrp="1"/>
          </p:cNvSpPr>
          <p:nvPr>
            <p:ph type="sldNum" sz="quarter" idx="5"/>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219150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https://www.lenovo.com/content/dam/lenovo/pcsd/north-america/en/solutions/services/flyers/lenovo-client-services-end-to-end-guide.pdf</a:t>
            </a:r>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1458412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Lenovo </a:t>
            </a:r>
            <a:r>
              <a:rPr lang="en-US" dirty="0" err="1"/>
              <a:t>DaaS</a:t>
            </a:r>
            <a:r>
              <a:rPr lang="en-US" dirty="0"/>
              <a:t> is a fully managed model that combines hardware, services, and software into a single configurable solution with a predictable, affordable periodic fee.</a:t>
            </a:r>
          </a:p>
          <a:p>
            <a:r>
              <a:rPr lang="en-US" dirty="0"/>
              <a:t> Lenovo </a:t>
            </a:r>
            <a:r>
              <a:rPr lang="en-US" dirty="0" err="1"/>
              <a:t>DaaS</a:t>
            </a:r>
            <a:r>
              <a:rPr lang="en-US" dirty="0"/>
              <a:t> allows you to select from tiered pricing models of popular, high-performing devices for your workforce. Lenovo </a:t>
            </a:r>
            <a:r>
              <a:rPr lang="en-US" dirty="0" err="1"/>
              <a:t>DaaS</a:t>
            </a:r>
            <a:r>
              <a:rPr lang="en-US" dirty="0"/>
              <a:t> combines devices and services, giving you greater flexibility. </a:t>
            </a:r>
          </a:p>
          <a:p>
            <a:r>
              <a:rPr lang="en-US" dirty="0"/>
              <a:t>Logically works with Lenovo and Intel to provide this solution exclusively to our Managed Services clients</a:t>
            </a:r>
          </a:p>
        </p:txBody>
      </p:sp>
      <p:sp>
        <p:nvSpPr>
          <p:cNvPr id="4" name="Slide Number Placeholder 3"/>
          <p:cNvSpPr>
            <a:spLocks noGrp="1"/>
          </p:cNvSpPr>
          <p:nvPr>
            <p:ph type="sldNum" sz="quarter" idx="5"/>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121548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SWOT analysis matrix is generated as per our understanding of the PSS model and its implementation.</a:t>
            </a:r>
          </a:p>
        </p:txBody>
      </p:sp>
      <p:sp>
        <p:nvSpPr>
          <p:cNvPr id="4" name="Slide Number Placeholder 3"/>
          <p:cNvSpPr>
            <a:spLocks noGrp="1"/>
          </p:cNvSpPr>
          <p:nvPr>
            <p:ph type="sldNum" sz="quarter" idx="5"/>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260467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Tw Cen MT" panose="020B0602020104020603" pitchFamily="34" charset="0"/>
              </a:rPr>
              <a:t>This system map is developed by understanding the nature of market by the group.</a:t>
            </a:r>
          </a:p>
          <a:p>
            <a:r>
              <a:rPr lang="en-US" sz="900" dirty="0">
                <a:latin typeface="Tw Cen MT" panose="020B0602020104020603" pitchFamily="34" charset="0"/>
              </a:rPr>
              <a:t>*End Users or Consumer: IT firms, Educational Institutions, Banks, manufacturing companies, etc.</a:t>
            </a:r>
          </a:p>
          <a:p>
            <a:r>
              <a:rPr lang="en-US" sz="900" dirty="0">
                <a:latin typeface="Tw Cen MT" panose="020B0602020104020603" pitchFamily="34" charset="0"/>
              </a:rPr>
              <a:t>*OEM &amp; Suppliers: processor manufacturers, mother board manufacturers and producers of storage devices, optical drives, 		display screens, and other parts required to make laptops, servers, or desktop PCs.</a:t>
            </a:r>
          </a:p>
          <a:p>
            <a:r>
              <a:rPr lang="en-US" sz="900" dirty="0">
                <a:highlight>
                  <a:srgbClr val="000080"/>
                </a:highlight>
                <a:latin typeface="Tw Cen MT" panose="020B0602020104020603" pitchFamily="34" charset="0"/>
              </a:rPr>
              <a:t>*Explanation of the Traditional system map:</a:t>
            </a:r>
          </a:p>
          <a:p>
            <a:r>
              <a:rPr lang="en-US" sz="900" dirty="0">
                <a:latin typeface="Tw Cen MT" panose="020B0602020104020603" pitchFamily="34" charset="0"/>
              </a:rPr>
              <a:t>In the traditional system map as we understand, the end user directly buys devices from the market or directly from the vendor shops or online, and has to pay upfront for it, while also engaged in buying add on services of Operating System, Software, Server and cloud storage to store their work. Here the consumer is also busy in creating a safe theft proof workspace from cyber attacks. So, between all these activities the consumer who is a bank for example doesn’t have the need to go into the specific technical details. They are only concerned with the usage of the devices and software that will create value for them.</a:t>
            </a:r>
          </a:p>
          <a:p>
            <a:r>
              <a:rPr lang="en-US" sz="900" dirty="0">
                <a:latin typeface="Tw Cen MT" panose="020B0602020104020603" pitchFamily="34" charset="0"/>
              </a:rPr>
              <a:t>For the flow of material, as it is self evident from the map, the old fashioned way of buy-make-destroy is in use with some modification that some parts are harvested and reused in the supply chain and then are disposed.</a:t>
            </a:r>
          </a:p>
          <a:p>
            <a:r>
              <a:rPr lang="en-US" sz="900" dirty="0">
                <a:latin typeface="Tw Cen MT" panose="020B0602020104020603" pitchFamily="34" charset="0"/>
              </a:rPr>
              <a:t>In our case the vendor is LENOVO, who is only able to earn when their devices are sold.</a:t>
            </a:r>
          </a:p>
        </p:txBody>
      </p:sp>
      <p:sp>
        <p:nvSpPr>
          <p:cNvPr id="4" name="Slide Number Placeholder 3"/>
          <p:cNvSpPr>
            <a:spLocks noGrp="1"/>
          </p:cNvSpPr>
          <p:nvPr>
            <p:ph type="sldNum" sz="quarter" idx="5"/>
          </p:nvPr>
        </p:nvSpPr>
        <p:spPr/>
        <p:txBody>
          <a:bodyPr/>
          <a:lstStyle/>
          <a:p>
            <a:fld id="{77542409-6A04-4DC6-AC3A-D3758287A8F2}" type="slidenum">
              <a:rPr lang="en-US" smtClean="0"/>
              <a:t>5</a:t>
            </a:fld>
            <a:endParaRPr lang="en-US"/>
          </a:p>
        </p:txBody>
      </p:sp>
    </p:spTree>
    <p:extLst>
      <p:ext uri="{BB962C8B-B14F-4D97-AF65-F5344CB8AC3E}">
        <p14:creationId xmlns:p14="http://schemas.microsoft.com/office/powerpoint/2010/main" val="3318636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DaaS</a:t>
            </a:r>
            <a:r>
              <a:rPr lang="en-US" dirty="0"/>
              <a:t> provided by Lenovo, the devices are owned by Lenovo during the phase of use as well as after the phase of use.</a:t>
            </a:r>
          </a:p>
          <a:p>
            <a:r>
              <a:rPr lang="en-US" dirty="0"/>
              <a:t>In this PSS system the equipment are installed at the consumer’s location, and the maintenance and repair services are provided by Lenovo technicians at their site.</a:t>
            </a:r>
          </a:p>
          <a:p>
            <a:r>
              <a:rPr lang="en-US" dirty="0"/>
              <a:t>Lenovo could involve with multiple consumers in parallel operations.</a:t>
            </a:r>
          </a:p>
          <a:p>
            <a:r>
              <a:rPr lang="en-US" dirty="0"/>
              <a:t>Payment methods are either fixed rate or pay per unit (pay per seat) or both depending on the scale of service required and size of the relative company.</a:t>
            </a:r>
          </a:p>
        </p:txBody>
      </p:sp>
      <p:sp>
        <p:nvSpPr>
          <p:cNvPr id="4" name="Slide Number Placeholder 3"/>
          <p:cNvSpPr>
            <a:spLocks noGrp="1"/>
          </p:cNvSpPr>
          <p:nvPr>
            <p:ph type="sldNum" sz="quarter" idx="5"/>
          </p:nvPr>
        </p:nvSpPr>
        <p:spPr/>
        <p:txBody>
          <a:bodyPr/>
          <a:lstStyle/>
          <a:p>
            <a:fld id="{77542409-6A04-4DC6-AC3A-D3758287A8F2}" type="slidenum">
              <a:rPr lang="en-US" smtClean="0"/>
              <a:t>7</a:t>
            </a:fld>
            <a:endParaRPr lang="en-US"/>
          </a:p>
        </p:txBody>
      </p:sp>
    </p:spTree>
    <p:extLst>
      <p:ext uri="{BB962C8B-B14F-4D97-AF65-F5344CB8AC3E}">
        <p14:creationId xmlns:p14="http://schemas.microsoft.com/office/powerpoint/2010/main" val="558472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the upgraded system map after applying PSS solutions. Here the devices are offered as a service and not owned by the consumers. The consumers are only focused on the use of devices and not owing these assets. With this improved system map, Lenovo collaborate with OEM (original equipment manufacturers) and suppliers (defined in previous system map) to manage and provide an end user’s IT solutions. In this system there are no upfront payments as compared to in the traditional system, but the end user only has to pay for the subscription of the service.</a:t>
            </a:r>
          </a:p>
          <a:p>
            <a:r>
              <a:rPr lang="en-US" dirty="0"/>
              <a:t>In this PSS system the relation between suppliers and Lenovo are same as in previous map, the difference is that the end user no longer has to hunt for a other service providers like for database/server provider, software and cyber security providers.</a:t>
            </a:r>
          </a:p>
          <a:p>
            <a:r>
              <a:rPr lang="en-US" dirty="0"/>
              <a:t>In this PSS solution Lenovo create a package deal and end users are free to make a choice.</a:t>
            </a:r>
          </a:p>
          <a:p>
            <a:r>
              <a:rPr lang="en-US" dirty="0"/>
              <a:t>This system offers a feedback flow from the consumer end which gives the window of opportunity for continuous improvement.</a:t>
            </a:r>
          </a:p>
          <a:p>
            <a:r>
              <a:rPr lang="en-US" dirty="0"/>
              <a:t>As far as the life cycle of devices is concerned, Lenovo will have the strength to control it and provide new updated technologies, maintenance/repairs, and even refurbish the devices. At the end of the subscription, all the assets are recovered and reused or </a:t>
            </a:r>
            <a:r>
              <a:rPr lang="en-US" dirty="0" err="1"/>
              <a:t>diposed</a:t>
            </a:r>
            <a:r>
              <a:rPr lang="en-US" dirty="0"/>
              <a:t> responsibly by Lenovo.</a:t>
            </a:r>
          </a:p>
          <a:p>
            <a:r>
              <a:rPr lang="en-US" dirty="0"/>
              <a:t>This system creates more complexity of product life cycle, which is beneficial for environment.</a:t>
            </a:r>
          </a:p>
        </p:txBody>
      </p:sp>
      <p:sp>
        <p:nvSpPr>
          <p:cNvPr id="4" name="Slide Number Placeholder 3"/>
          <p:cNvSpPr>
            <a:spLocks noGrp="1"/>
          </p:cNvSpPr>
          <p:nvPr>
            <p:ph type="sldNum" sz="quarter" idx="5"/>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1585749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t>
            </a:r>
            <a:r>
              <a:rPr lang="en-US" sz="1200" dirty="0"/>
              <a:t>Environmental Criteria</a:t>
            </a:r>
            <a:r>
              <a:rPr lang="en-US" dirty="0"/>
              <a:t> is generated as per our understanding of the PSS model and its implementation.</a:t>
            </a:r>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864401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t>
            </a:r>
            <a:r>
              <a:rPr lang="en-US" sz="1200" dirty="0"/>
              <a:t>Environmental Criteria</a:t>
            </a:r>
            <a:r>
              <a:rPr lang="en-US" dirty="0"/>
              <a:t> is generated as per our understanding of the PSS model and its implementation.</a:t>
            </a:r>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44639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688FEE-0C5D-40D1-BDB5-512235E29BA5}" type="datetime1">
              <a:rPr lang="en-US" smtClean="0"/>
              <a:t>7/20/2022</a:t>
            </a:fld>
            <a:endParaRPr lang="en-US" dirty="0"/>
          </a:p>
        </p:txBody>
      </p:sp>
      <p:sp>
        <p:nvSpPr>
          <p:cNvPr id="5" name="Footer Placeholder 4"/>
          <p:cNvSpPr>
            <a:spLocks noGrp="1"/>
          </p:cNvSpPr>
          <p:nvPr>
            <p:ph type="ftr" sz="quarter" idx="11"/>
          </p:nvPr>
        </p:nvSpPr>
        <p:spPr/>
        <p:txBody>
          <a:bodyPr/>
          <a:lstStyle/>
          <a:p>
            <a:r>
              <a:rPr lang="en-US"/>
              <a:t>Product Service System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89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05FC3F-1D6C-45EB-B681-3CEBB0F1A1B7}" type="datetime1">
              <a:rPr lang="en-US" smtClean="0"/>
              <a:t>7/20/2022</a:t>
            </a:fld>
            <a:endParaRPr lang="en-US" dirty="0"/>
          </a:p>
        </p:txBody>
      </p:sp>
      <p:sp>
        <p:nvSpPr>
          <p:cNvPr id="6" name="Footer Placeholder 5"/>
          <p:cNvSpPr>
            <a:spLocks noGrp="1"/>
          </p:cNvSpPr>
          <p:nvPr>
            <p:ph type="ftr" sz="quarter" idx="11"/>
          </p:nvPr>
        </p:nvSpPr>
        <p:spPr/>
        <p:txBody>
          <a:bodyPr/>
          <a:lstStyle/>
          <a:p>
            <a:r>
              <a:rPr lang="en-US"/>
              <a:t>Product Service System </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412302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D397C8-81E0-4B28-8BD4-F0ADCCD7A188}" type="datetime1">
              <a:rPr lang="en-US" smtClean="0"/>
              <a:t>7/20/2022</a:t>
            </a:fld>
            <a:endParaRPr lang="en-US" dirty="0"/>
          </a:p>
        </p:txBody>
      </p:sp>
      <p:sp>
        <p:nvSpPr>
          <p:cNvPr id="6" name="Footer Placeholder 5"/>
          <p:cNvSpPr>
            <a:spLocks noGrp="1"/>
          </p:cNvSpPr>
          <p:nvPr>
            <p:ph type="ftr" sz="quarter" idx="11"/>
          </p:nvPr>
        </p:nvSpPr>
        <p:spPr/>
        <p:txBody>
          <a:bodyPr/>
          <a:lstStyle/>
          <a:p>
            <a:r>
              <a:rPr lang="en-US"/>
              <a:t>Product Service System </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2444994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EC4E0-2C69-4CA3-A047-1752C609C6B9}" type="datetime1">
              <a:rPr lang="en-US" smtClean="0"/>
              <a:t>7/20/2022</a:t>
            </a:fld>
            <a:endParaRPr lang="en-US" dirty="0"/>
          </a:p>
        </p:txBody>
      </p:sp>
      <p:sp>
        <p:nvSpPr>
          <p:cNvPr id="6" name="Footer Placeholder 5"/>
          <p:cNvSpPr>
            <a:spLocks noGrp="1"/>
          </p:cNvSpPr>
          <p:nvPr>
            <p:ph type="ftr" sz="quarter" idx="11"/>
          </p:nvPr>
        </p:nvSpPr>
        <p:spPr/>
        <p:txBody>
          <a:bodyPr/>
          <a:lstStyle/>
          <a:p>
            <a:r>
              <a:rPr lang="en-US"/>
              <a:t>Product Service System </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24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67C6FF-D3F6-45E2-B865-44E8B465482E}" type="datetime1">
              <a:rPr lang="en-US" smtClean="0"/>
              <a:t>7/20/2022</a:t>
            </a:fld>
            <a:endParaRPr lang="en-US" dirty="0"/>
          </a:p>
        </p:txBody>
      </p:sp>
      <p:sp>
        <p:nvSpPr>
          <p:cNvPr id="6" name="Footer Placeholder 5"/>
          <p:cNvSpPr>
            <a:spLocks noGrp="1"/>
          </p:cNvSpPr>
          <p:nvPr>
            <p:ph type="ftr" sz="quarter" idx="11"/>
          </p:nvPr>
        </p:nvSpPr>
        <p:spPr/>
        <p:txBody>
          <a:bodyPr/>
          <a:lstStyle/>
          <a:p>
            <a:r>
              <a:rPr lang="en-US"/>
              <a:t>Product Service System </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96427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34DA98-AC86-4260-B1F8-5D8D230B8AAC}" type="datetime1">
              <a:rPr lang="en-US" smtClean="0"/>
              <a:t>7/20/2022</a:t>
            </a:fld>
            <a:endParaRPr lang="en-US" dirty="0"/>
          </a:p>
        </p:txBody>
      </p:sp>
      <p:sp>
        <p:nvSpPr>
          <p:cNvPr id="4" name="Footer Placeholder 3"/>
          <p:cNvSpPr>
            <a:spLocks noGrp="1"/>
          </p:cNvSpPr>
          <p:nvPr>
            <p:ph type="ftr" sz="quarter" idx="11"/>
          </p:nvPr>
        </p:nvSpPr>
        <p:spPr/>
        <p:txBody>
          <a:bodyPr/>
          <a:lstStyle/>
          <a:p>
            <a:r>
              <a:rPr lang="en-US"/>
              <a:t>Product Service System </a:t>
            </a: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2972205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9797D0-4C7C-4F7E-8360-83E5AA941F8C}" type="datetime1">
              <a:rPr lang="en-US" smtClean="0"/>
              <a:t>7/20/2022</a:t>
            </a:fld>
            <a:endParaRPr lang="en-US" dirty="0"/>
          </a:p>
        </p:txBody>
      </p:sp>
      <p:sp>
        <p:nvSpPr>
          <p:cNvPr id="4" name="Footer Placeholder 3"/>
          <p:cNvSpPr>
            <a:spLocks noGrp="1"/>
          </p:cNvSpPr>
          <p:nvPr>
            <p:ph type="ftr" sz="quarter" idx="11"/>
          </p:nvPr>
        </p:nvSpPr>
        <p:spPr/>
        <p:txBody>
          <a:bodyPr/>
          <a:lstStyle/>
          <a:p>
            <a:r>
              <a:rPr lang="en-US"/>
              <a:t>Product Service System </a:t>
            </a: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1032310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DBEEA-F5E8-4DF7-B162-D6CDBD9159A0}" type="datetime1">
              <a:rPr lang="en-US" smtClean="0"/>
              <a:t>7/20/2022</a:t>
            </a:fld>
            <a:endParaRPr lang="en-US" dirty="0"/>
          </a:p>
        </p:txBody>
      </p:sp>
      <p:sp>
        <p:nvSpPr>
          <p:cNvPr id="5" name="Footer Placeholder 4"/>
          <p:cNvSpPr>
            <a:spLocks noGrp="1"/>
          </p:cNvSpPr>
          <p:nvPr>
            <p:ph type="ftr" sz="quarter" idx="11"/>
          </p:nvPr>
        </p:nvSpPr>
        <p:spPr/>
        <p:txBody>
          <a:bodyPr/>
          <a:lstStyle/>
          <a:p>
            <a:r>
              <a:rPr lang="en-US"/>
              <a:t>Product Service System </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862858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733DE-D127-46DE-B031-7045893B2F2A}" type="datetime1">
              <a:rPr lang="en-US" smtClean="0"/>
              <a:t>7/20/2022</a:t>
            </a:fld>
            <a:endParaRPr lang="en-US" dirty="0"/>
          </a:p>
        </p:txBody>
      </p:sp>
      <p:sp>
        <p:nvSpPr>
          <p:cNvPr id="5" name="Footer Placeholder 4"/>
          <p:cNvSpPr>
            <a:spLocks noGrp="1"/>
          </p:cNvSpPr>
          <p:nvPr>
            <p:ph type="ftr" sz="quarter" idx="11"/>
          </p:nvPr>
        </p:nvSpPr>
        <p:spPr/>
        <p:txBody>
          <a:bodyPr/>
          <a:lstStyle/>
          <a:p>
            <a:r>
              <a:rPr lang="en-US"/>
              <a:t>Product Service System </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2803857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59F08A7-7FDA-4B3B-AFE5-63FF8DC91B0F}" type="datetime1">
              <a:rPr lang="en-US" smtClean="0"/>
              <a:t>7/20/2022</a:t>
            </a:fld>
            <a:endParaRPr lang="en-US" dirty="0"/>
          </a:p>
        </p:txBody>
      </p:sp>
      <p:sp>
        <p:nvSpPr>
          <p:cNvPr id="5" name="Footer Placeholder 4"/>
          <p:cNvSpPr>
            <a:spLocks noGrp="1"/>
          </p:cNvSpPr>
          <p:nvPr>
            <p:ph type="ftr" sz="quarter" idx="11"/>
          </p:nvPr>
        </p:nvSpPr>
        <p:spPr/>
        <p:txBody>
          <a:bodyPr/>
          <a:lstStyle>
            <a:lvl1pPr>
              <a:defRPr/>
            </a:lvl1pPr>
          </a:lstStyle>
          <a:p>
            <a:r>
              <a:rPr lang="en-US"/>
              <a:t>Product Service System </a:t>
            </a:r>
            <a:endParaRPr lang="en-US" dirty="0"/>
          </a:p>
        </p:txBody>
      </p:sp>
    </p:spTree>
    <p:extLst>
      <p:ext uri="{BB962C8B-B14F-4D97-AF65-F5344CB8AC3E}">
        <p14:creationId xmlns:p14="http://schemas.microsoft.com/office/powerpoint/2010/main" val="164373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67BB02BC-92D6-47B6-8485-DD31F50ED6FC}" type="datetime1">
              <a:rPr lang="en-US" smtClean="0"/>
              <a:t>7/20/2022</a:t>
            </a:fld>
            <a:endParaRPr lang="en-US" dirty="0"/>
          </a:p>
        </p:txBody>
      </p:sp>
      <p:sp>
        <p:nvSpPr>
          <p:cNvPr id="3" name="Footer Placeholder 2"/>
          <p:cNvSpPr>
            <a:spLocks noGrp="1"/>
          </p:cNvSpPr>
          <p:nvPr>
            <p:ph type="ftr" sz="quarter" idx="11"/>
          </p:nvPr>
        </p:nvSpPr>
        <p:spPr/>
        <p:txBody>
          <a:bodyPr/>
          <a:lstStyle>
            <a:lvl1pPr>
              <a:defRPr/>
            </a:lvl1pPr>
          </a:lstStyle>
          <a:p>
            <a:r>
              <a:rPr lang="en-US"/>
              <a:t>Product Service System </a:t>
            </a:r>
            <a:endParaRPr lang="en-US" dirty="0"/>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86E34-0AA2-4574-AFAC-46012A24D32E}" type="datetime1">
              <a:rPr lang="en-US" smtClean="0"/>
              <a:t>7/20/2022</a:t>
            </a:fld>
            <a:endParaRPr lang="en-US" dirty="0"/>
          </a:p>
        </p:txBody>
      </p:sp>
      <p:sp>
        <p:nvSpPr>
          <p:cNvPr id="5" name="Footer Placeholder 4"/>
          <p:cNvSpPr>
            <a:spLocks noGrp="1"/>
          </p:cNvSpPr>
          <p:nvPr>
            <p:ph type="ftr" sz="quarter" idx="11"/>
          </p:nvPr>
        </p:nvSpPr>
        <p:spPr/>
        <p:txBody>
          <a:bodyPr/>
          <a:lstStyle/>
          <a:p>
            <a:r>
              <a:rPr lang="en-US"/>
              <a:t>Product Service System </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171962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DD53E-5EF9-4017-8B1E-6C80C7AE0DEB}" type="datetime1">
              <a:rPr lang="en-US" smtClean="0"/>
              <a:t>7/20/2022</a:t>
            </a:fld>
            <a:endParaRPr lang="en-US" dirty="0"/>
          </a:p>
        </p:txBody>
      </p:sp>
      <p:sp>
        <p:nvSpPr>
          <p:cNvPr id="5" name="Footer Placeholder 4"/>
          <p:cNvSpPr>
            <a:spLocks noGrp="1"/>
          </p:cNvSpPr>
          <p:nvPr>
            <p:ph type="ftr" sz="quarter" idx="11"/>
          </p:nvPr>
        </p:nvSpPr>
        <p:spPr/>
        <p:txBody>
          <a:bodyPr/>
          <a:lstStyle/>
          <a:p>
            <a:r>
              <a:rPr lang="en-US"/>
              <a:t>Product Service System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664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B52E53-8DA2-4D32-A4B6-7725D14C20EE}" type="datetime1">
              <a:rPr lang="en-US" smtClean="0"/>
              <a:t>7/20/2022</a:t>
            </a:fld>
            <a:endParaRPr lang="en-US" dirty="0"/>
          </a:p>
        </p:txBody>
      </p:sp>
      <p:sp>
        <p:nvSpPr>
          <p:cNvPr id="6" name="Footer Placeholder 5"/>
          <p:cNvSpPr>
            <a:spLocks noGrp="1"/>
          </p:cNvSpPr>
          <p:nvPr>
            <p:ph type="ftr" sz="quarter" idx="11"/>
          </p:nvPr>
        </p:nvSpPr>
        <p:spPr/>
        <p:txBody>
          <a:bodyPr/>
          <a:lstStyle/>
          <a:p>
            <a:r>
              <a:rPr lang="en-US"/>
              <a:t>Product Service System </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429246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CE330-3F8F-4704-918C-6D5A354754C7}" type="datetime1">
              <a:rPr lang="en-US" smtClean="0"/>
              <a:t>7/20/2022</a:t>
            </a:fld>
            <a:endParaRPr lang="en-US" dirty="0"/>
          </a:p>
        </p:txBody>
      </p:sp>
      <p:sp>
        <p:nvSpPr>
          <p:cNvPr id="8" name="Footer Placeholder 7"/>
          <p:cNvSpPr>
            <a:spLocks noGrp="1"/>
          </p:cNvSpPr>
          <p:nvPr>
            <p:ph type="ftr" sz="quarter" idx="11"/>
          </p:nvPr>
        </p:nvSpPr>
        <p:spPr/>
        <p:txBody>
          <a:bodyPr/>
          <a:lstStyle/>
          <a:p>
            <a:r>
              <a:rPr lang="en-US"/>
              <a:t>Product Service System </a:t>
            </a:r>
            <a:endParaRPr lang="en-US"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15604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933F2-2268-4128-8505-13C26CF06A84}" type="datetime1">
              <a:rPr lang="en-US" smtClean="0"/>
              <a:t>7/20/2022</a:t>
            </a:fld>
            <a:endParaRPr lang="en-US" dirty="0"/>
          </a:p>
        </p:txBody>
      </p:sp>
      <p:sp>
        <p:nvSpPr>
          <p:cNvPr id="4" name="Footer Placeholder 3"/>
          <p:cNvSpPr>
            <a:spLocks noGrp="1"/>
          </p:cNvSpPr>
          <p:nvPr>
            <p:ph type="ftr" sz="quarter" idx="11"/>
          </p:nvPr>
        </p:nvSpPr>
        <p:spPr/>
        <p:txBody>
          <a:bodyPr/>
          <a:lstStyle/>
          <a:p>
            <a:r>
              <a:rPr lang="en-US"/>
              <a:t>Product Service System </a:t>
            </a: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158657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AA91501-4AA8-4023-8327-8C35D291E974}" type="datetime1">
              <a:rPr lang="en-US" smtClean="0"/>
              <a:t>7/20/2022</a:t>
            </a:fld>
            <a:endParaRPr lang="en-US" dirty="0"/>
          </a:p>
        </p:txBody>
      </p:sp>
      <p:sp>
        <p:nvSpPr>
          <p:cNvPr id="3" name="Footer Placeholder 2"/>
          <p:cNvSpPr>
            <a:spLocks noGrp="1"/>
          </p:cNvSpPr>
          <p:nvPr>
            <p:ph type="ftr" sz="quarter" idx="11"/>
          </p:nvPr>
        </p:nvSpPr>
        <p:spPr/>
        <p:txBody>
          <a:bodyPr/>
          <a:lstStyle/>
          <a:p>
            <a:r>
              <a:rPr lang="en-US"/>
              <a:t>Product Service System </a:t>
            </a:r>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82335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02B6F-9AF8-4AD3-BB15-BC63C2CBDD7C}" type="datetime1">
              <a:rPr lang="en-US" smtClean="0"/>
              <a:t>7/20/2022</a:t>
            </a:fld>
            <a:endParaRPr lang="en-US" dirty="0"/>
          </a:p>
        </p:txBody>
      </p:sp>
      <p:sp>
        <p:nvSpPr>
          <p:cNvPr id="6" name="Footer Placeholder 5"/>
          <p:cNvSpPr>
            <a:spLocks noGrp="1"/>
          </p:cNvSpPr>
          <p:nvPr>
            <p:ph type="ftr" sz="quarter" idx="11"/>
          </p:nvPr>
        </p:nvSpPr>
        <p:spPr/>
        <p:txBody>
          <a:bodyPr/>
          <a:lstStyle/>
          <a:p>
            <a:r>
              <a:rPr lang="en-US"/>
              <a:t>Product Service System </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pPr/>
              <a:t>‹#›</a:t>
            </a:fld>
            <a:endParaRPr lang="en-US" dirty="0"/>
          </a:p>
        </p:txBody>
      </p:sp>
    </p:spTree>
    <p:extLst>
      <p:ext uri="{BB962C8B-B14F-4D97-AF65-F5344CB8AC3E}">
        <p14:creationId xmlns:p14="http://schemas.microsoft.com/office/powerpoint/2010/main" val="25195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3A52C4-77C6-4928-B1C6-B510ABE2D13A}" type="datetime1">
              <a:rPr lang="en-US" smtClean="0"/>
              <a:t>7/20/2022</a:t>
            </a:fld>
            <a:endParaRPr lang="en-US" dirty="0"/>
          </a:p>
        </p:txBody>
      </p:sp>
      <p:sp>
        <p:nvSpPr>
          <p:cNvPr id="6" name="Footer Placeholder 5"/>
          <p:cNvSpPr>
            <a:spLocks noGrp="1"/>
          </p:cNvSpPr>
          <p:nvPr>
            <p:ph type="ftr" sz="quarter" idx="11"/>
          </p:nvPr>
        </p:nvSpPr>
        <p:spPr/>
        <p:txBody>
          <a:bodyPr/>
          <a:lstStyle/>
          <a:p>
            <a:r>
              <a:rPr lang="en-US"/>
              <a:t>Product Service System </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96306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78277A6-E8E8-40D4-879C-F4643F9A1346}" type="datetime1">
              <a:rPr lang="en-US" smtClean="0"/>
              <a:t>7/20/2022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Product Service System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CD8D479-8942-46E8-A226-A4E01F7A105C}" type="slidenum">
              <a:rPr lang="en-US" smtClean="0"/>
              <a:pPr/>
              <a:t>‹#›</a:t>
            </a:fld>
            <a:endParaRPr lang="en-US" dirty="0"/>
          </a:p>
        </p:txBody>
      </p:sp>
      <p:sp>
        <p:nvSpPr>
          <p:cNvPr id="8" name="Rectangle 7">
            <a:extLst>
              <a:ext uri="{FF2B5EF4-FFF2-40B4-BE49-F238E27FC236}">
                <a16:creationId xmlns:a16="http://schemas.microsoft.com/office/drawing/2014/main" id="{06C7A7BA-789C-4355-BA31-3648BD7CDC4B}"/>
              </a:ext>
            </a:extLst>
          </p:cNvPr>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59634890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655"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hyperlink" Target="https://www.accenture.com/_acnmedia/PDF-128/Accenture-Device-As-A-Service-Business-Model.pdf#zoom=40" TargetMode="Externa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hyperlink" Target="http://www.globenewswire.com/en/news-release/2021/02/08/2171252/0/en/Device-as-a-Service-DaaS-Market-to-Surpass-USD-190-163-86-Million-by-2026-With-Registering-a-CAGR-of-55-8-Market-Research" TargetMode="External"/><Relationship Id="rId3" Type="http://schemas.openxmlformats.org/officeDocument/2006/relationships/hyperlink" Target="https://www.lenovo.com/content/dam/lenovo/pcsd/north-america/en/solutions/services/flyers/lenovo-client-services-end-to-end-guide.pdf" TargetMode="External"/><Relationship Id="rId7" Type="http://schemas.openxmlformats.org/officeDocument/2006/relationships/hyperlink" Target="https://www.lenovo.com/us/en/landingpage/lenovo-financial-services/" TargetMode="External"/><Relationship Id="rId2" Type="http://schemas.openxmlformats.org/officeDocument/2006/relationships/hyperlink" Target="https://www.lenovo.com/" TargetMode="External"/><Relationship Id="rId1" Type="http://schemas.openxmlformats.org/officeDocument/2006/relationships/slideLayout" Target="../slideLayouts/slideLayout18.xml"/><Relationship Id="rId6" Type="http://schemas.openxmlformats.org/officeDocument/2006/relationships/hyperlink" Target="https://www.data3.com/knowledge-centre/ebooks/unpacking-device-as-a-service/" TargetMode="External"/><Relationship Id="rId5" Type="http://schemas.openxmlformats.org/officeDocument/2006/relationships/hyperlink" Target="https://www.logically.com/solutions/services/managed-services/device-as-a-service" TargetMode="External"/><Relationship Id="rId4" Type="http://schemas.openxmlformats.org/officeDocument/2006/relationships/hyperlink" Target="https://www.accenture.com/_acnmedia/PDF-128/Accenture-Device-As-A-Service-Business-Model.pdf#zoom=4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lenovo.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s://www.google.com/search?safe=active&amp;rlz=1C1CHZN_enIT949IT949&amp;q=Quarry+Bay&amp;stick=H4sIAAAAAAAAAONgVuLUz9U3MDHNSot_xGjCLfDyxz1hKe1Ja05eY1Tl4grOyC93zSvJLKkUEudig7J4pbi5ELp4FrFyBZYmFhVVKjglVgIAgxq2ulEAAAA"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s://www.logically.com/solutions/services/managed-services/device-as-a-servic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hyperlink" Target="https://www.lenovo.com/us/en/landingpage/lenovo-financial-services/"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www.lenovo.com/us/en/landingpage/lenovo-financial-services/" TargetMode="Externa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B886A82-656B-464B-B0AB-941861ADD8F3}"/>
              </a:ext>
            </a:extLst>
          </p:cNvPr>
          <p:cNvSpPr>
            <a:spLocks noGrp="1"/>
          </p:cNvSpPr>
          <p:nvPr>
            <p:ph type="subTitle" idx="1"/>
          </p:nvPr>
        </p:nvSpPr>
        <p:spPr>
          <a:xfrm>
            <a:off x="674703" y="2928082"/>
            <a:ext cx="5325207" cy="1546934"/>
          </a:xfrm>
        </p:spPr>
        <p:txBody>
          <a:bodyPr>
            <a:normAutofit/>
          </a:bodyPr>
          <a:lstStyle/>
          <a:p>
            <a:r>
              <a:rPr lang="en-IN" sz="3200" dirty="0">
                <a:solidFill>
                  <a:schemeClr val="accent2">
                    <a:lumMod val="50000"/>
                  </a:schemeClr>
                </a:solidFill>
              </a:rPr>
              <a:t>PSS</a:t>
            </a:r>
          </a:p>
          <a:p>
            <a:r>
              <a:rPr lang="en-IN" sz="3200" dirty="0">
                <a:solidFill>
                  <a:schemeClr val="accent2">
                    <a:lumMod val="50000"/>
                  </a:schemeClr>
                </a:solidFill>
              </a:rPr>
              <a:t>Lenovo </a:t>
            </a:r>
            <a:r>
              <a:rPr lang="en-IN" sz="3200" dirty="0" err="1">
                <a:solidFill>
                  <a:schemeClr val="accent2">
                    <a:lumMod val="50000"/>
                  </a:schemeClr>
                </a:solidFill>
              </a:rPr>
              <a:t>Daas</a:t>
            </a:r>
            <a:endParaRPr lang="en-IN" sz="3200" dirty="0">
              <a:solidFill>
                <a:schemeClr val="accent2">
                  <a:lumMod val="50000"/>
                </a:schemeClr>
              </a:solidFill>
            </a:endParaRPr>
          </a:p>
        </p:txBody>
      </p:sp>
      <p:sp>
        <p:nvSpPr>
          <p:cNvPr id="11" name="TextBox 10">
            <a:extLst>
              <a:ext uri="{FF2B5EF4-FFF2-40B4-BE49-F238E27FC236}">
                <a16:creationId xmlns:a16="http://schemas.microsoft.com/office/drawing/2014/main" id="{7FE7F5E9-6A09-49AF-B838-4059C841224E}"/>
              </a:ext>
            </a:extLst>
          </p:cNvPr>
          <p:cNvSpPr txBox="1"/>
          <p:nvPr/>
        </p:nvSpPr>
        <p:spPr>
          <a:xfrm>
            <a:off x="6991104" y="603015"/>
            <a:ext cx="5073041" cy="1323439"/>
          </a:xfrm>
          <a:prstGeom prst="rect">
            <a:avLst/>
          </a:prstGeom>
          <a:noFill/>
        </p:spPr>
        <p:txBody>
          <a:bodyPr wrap="square" rtlCol="0">
            <a:spAutoFit/>
          </a:bodyPr>
          <a:lstStyle/>
          <a:p>
            <a:r>
              <a:rPr lang="en-IN" sz="2000" u="sng" dirty="0">
                <a:solidFill>
                  <a:schemeClr val="tx2"/>
                </a:solidFill>
              </a:rPr>
              <a:t>Presented by:</a:t>
            </a:r>
          </a:p>
          <a:p>
            <a:endParaRPr lang="en-IN" sz="2000" dirty="0">
              <a:solidFill>
                <a:schemeClr val="tx2"/>
              </a:solidFill>
            </a:endParaRPr>
          </a:p>
          <a:p>
            <a:r>
              <a:rPr lang="en-IN" sz="2000" dirty="0">
                <a:solidFill>
                  <a:schemeClr val="tx2"/>
                </a:solidFill>
              </a:rPr>
              <a:t> 	Varun Yashwant Rasalkar         	</a:t>
            </a:r>
            <a:r>
              <a:rPr lang="en-IN" sz="2000" dirty="0">
                <a:solidFill>
                  <a:schemeClr val="tx2"/>
                </a:solidFill>
                <a:latin typeface="Arial" panose="020B0604020202020204" pitchFamily="34" charset="0"/>
                <a:cs typeface="Arial" panose="020B0604020202020204" pitchFamily="34" charset="0"/>
              </a:rPr>
              <a:t>1921452</a:t>
            </a:r>
          </a:p>
          <a:p>
            <a:r>
              <a:rPr lang="en-IN" sz="2000" dirty="0">
                <a:solidFill>
                  <a:schemeClr val="tx2"/>
                </a:solidFill>
              </a:rPr>
              <a:t>	</a:t>
            </a:r>
            <a:endParaRPr lang="en-IN" sz="2000" dirty="0">
              <a:solidFill>
                <a:schemeClr val="tx2"/>
              </a:solidFill>
              <a:cs typeface="Arial" panose="020B0604020202020204" pitchFamily="34" charset="0"/>
            </a:endParaRPr>
          </a:p>
        </p:txBody>
      </p:sp>
      <p:pic>
        <p:nvPicPr>
          <p:cNvPr id="2" name="Picture 1">
            <a:extLst>
              <a:ext uri="{FF2B5EF4-FFF2-40B4-BE49-F238E27FC236}">
                <a16:creationId xmlns:a16="http://schemas.microsoft.com/office/drawing/2014/main" id="{39C461B9-0C0E-448B-A84F-65FF929274FB}"/>
              </a:ext>
            </a:extLst>
          </p:cNvPr>
          <p:cNvPicPr>
            <a:picLocks noChangeAspect="1"/>
          </p:cNvPicPr>
          <p:nvPr/>
        </p:nvPicPr>
        <p:blipFill>
          <a:blip r:embed="rId3"/>
          <a:stretch>
            <a:fillRect/>
          </a:stretch>
        </p:blipFill>
        <p:spPr>
          <a:xfrm>
            <a:off x="7294031" y="2789694"/>
            <a:ext cx="4223266" cy="2047644"/>
          </a:xfrm>
          <a:prstGeom prst="rect">
            <a:avLst/>
          </a:prstGeom>
        </p:spPr>
      </p:pic>
      <p:pic>
        <p:nvPicPr>
          <p:cNvPr id="5" name="Picture 4" descr="Logo, company name&#10;&#10;Description automatically generated">
            <a:extLst>
              <a:ext uri="{FF2B5EF4-FFF2-40B4-BE49-F238E27FC236}">
                <a16:creationId xmlns:a16="http://schemas.microsoft.com/office/drawing/2014/main" id="{C20752BA-F6A9-45DB-A035-D8720CCB15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950" y="213639"/>
            <a:ext cx="3184106" cy="1546934"/>
          </a:xfrm>
          <a:prstGeom prst="rect">
            <a:avLst/>
          </a:prstGeom>
        </p:spPr>
      </p:pic>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B9E6C7-7D36-4723-A753-D9B3A1FFCF1A}"/>
              </a:ext>
            </a:extLst>
          </p:cNvPr>
          <p:cNvSpPr>
            <a:spLocks noGrp="1"/>
          </p:cNvSpPr>
          <p:nvPr>
            <p:ph type="sldNum" sz="quarter" idx="12"/>
          </p:nvPr>
        </p:nvSpPr>
        <p:spPr/>
        <p:txBody>
          <a:bodyPr/>
          <a:lstStyle/>
          <a:p>
            <a:fld id="{9CD8D479-8942-46E8-A226-A4E01F7A105C}" type="slidenum">
              <a:rPr lang="en-US" smtClean="0"/>
              <a:t>10</a:t>
            </a:fld>
            <a:endParaRPr lang="en-US"/>
          </a:p>
        </p:txBody>
      </p:sp>
      <p:sp>
        <p:nvSpPr>
          <p:cNvPr id="5" name="Footer Placeholder 4">
            <a:extLst>
              <a:ext uri="{FF2B5EF4-FFF2-40B4-BE49-F238E27FC236}">
                <a16:creationId xmlns:a16="http://schemas.microsoft.com/office/drawing/2014/main" id="{EF59F5CB-DE8F-49E5-901E-7701FFEAB6B5}"/>
              </a:ext>
            </a:extLst>
          </p:cNvPr>
          <p:cNvSpPr>
            <a:spLocks noGrp="1"/>
          </p:cNvSpPr>
          <p:nvPr>
            <p:ph type="ftr" sz="quarter" idx="11"/>
          </p:nvPr>
        </p:nvSpPr>
        <p:spPr/>
        <p:txBody>
          <a:bodyPr/>
          <a:lstStyle/>
          <a:p>
            <a:r>
              <a:rPr lang="en-US"/>
              <a:t>Product Service System </a:t>
            </a:r>
            <a:endParaRPr lang="en-US" dirty="0"/>
          </a:p>
        </p:txBody>
      </p:sp>
      <p:sp>
        <p:nvSpPr>
          <p:cNvPr id="6" name="TextBox 5">
            <a:extLst>
              <a:ext uri="{FF2B5EF4-FFF2-40B4-BE49-F238E27FC236}">
                <a16:creationId xmlns:a16="http://schemas.microsoft.com/office/drawing/2014/main" id="{8B798330-93F4-4B69-8117-EDB86F3933FB}"/>
              </a:ext>
            </a:extLst>
          </p:cNvPr>
          <p:cNvSpPr txBox="1"/>
          <p:nvPr/>
        </p:nvSpPr>
        <p:spPr>
          <a:xfrm>
            <a:off x="802433" y="746449"/>
            <a:ext cx="5293567" cy="461665"/>
          </a:xfrm>
          <a:prstGeom prst="rect">
            <a:avLst/>
          </a:prstGeom>
          <a:noFill/>
        </p:spPr>
        <p:txBody>
          <a:bodyPr wrap="square" rtlCol="0">
            <a:spAutoFit/>
          </a:bodyPr>
          <a:lstStyle/>
          <a:p>
            <a:r>
              <a:rPr lang="en-US" sz="2400" dirty="0"/>
              <a:t>Screening : Environmental Criteria</a:t>
            </a:r>
          </a:p>
        </p:txBody>
      </p:sp>
      <p:graphicFrame>
        <p:nvGraphicFramePr>
          <p:cNvPr id="8" name="Object 7">
            <a:extLst>
              <a:ext uri="{FF2B5EF4-FFF2-40B4-BE49-F238E27FC236}">
                <a16:creationId xmlns:a16="http://schemas.microsoft.com/office/drawing/2014/main" id="{24DA51A7-0BE7-461B-B7A8-3368790DC227}"/>
              </a:ext>
            </a:extLst>
          </p:cNvPr>
          <p:cNvGraphicFramePr>
            <a:graphicFrameLocks noChangeAspect="1"/>
          </p:cNvGraphicFramePr>
          <p:nvPr>
            <p:extLst>
              <p:ext uri="{D42A27DB-BD31-4B8C-83A1-F6EECF244321}">
                <p14:modId xmlns:p14="http://schemas.microsoft.com/office/powerpoint/2010/main" val="2133713587"/>
              </p:ext>
            </p:extLst>
          </p:nvPr>
        </p:nvGraphicFramePr>
        <p:xfrm>
          <a:off x="801688" y="1204913"/>
          <a:ext cx="10594975" cy="3495675"/>
        </p:xfrm>
        <a:graphic>
          <a:graphicData uri="http://schemas.openxmlformats.org/presentationml/2006/ole">
            <mc:AlternateContent xmlns:mc="http://schemas.openxmlformats.org/markup-compatibility/2006">
              <mc:Choice xmlns:v="urn:schemas-microsoft-com:vml" Requires="v">
                <p:oleObj name="Worksheet" r:id="rId3" imgW="7734123" imgH="2552882" progId="Excel.Sheet.12">
                  <p:embed/>
                </p:oleObj>
              </mc:Choice>
              <mc:Fallback>
                <p:oleObj name="Worksheet" r:id="rId3" imgW="7734123" imgH="2552882" progId="Excel.Sheet.12">
                  <p:embed/>
                  <p:pic>
                    <p:nvPicPr>
                      <p:cNvPr id="8" name="Object 7">
                        <a:extLst>
                          <a:ext uri="{FF2B5EF4-FFF2-40B4-BE49-F238E27FC236}">
                            <a16:creationId xmlns:a16="http://schemas.microsoft.com/office/drawing/2014/main" id="{24DA51A7-0BE7-461B-B7A8-3368790DC227}"/>
                          </a:ext>
                        </a:extLst>
                      </p:cNvPr>
                      <p:cNvPicPr/>
                      <p:nvPr/>
                    </p:nvPicPr>
                    <p:blipFill>
                      <a:blip r:embed="rId4"/>
                      <a:stretch>
                        <a:fillRect/>
                      </a:stretch>
                    </p:blipFill>
                    <p:spPr>
                      <a:xfrm>
                        <a:off x="801688" y="1204913"/>
                        <a:ext cx="10594975" cy="3495675"/>
                      </a:xfrm>
                      <a:prstGeom prst="rect">
                        <a:avLst/>
                      </a:prstGeom>
                    </p:spPr>
                  </p:pic>
                </p:oleObj>
              </mc:Fallback>
            </mc:AlternateContent>
          </a:graphicData>
        </a:graphic>
      </p:graphicFrame>
    </p:spTree>
    <p:extLst>
      <p:ext uri="{BB962C8B-B14F-4D97-AF65-F5344CB8AC3E}">
        <p14:creationId xmlns:p14="http://schemas.microsoft.com/office/powerpoint/2010/main" val="346621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1E8AD7-8422-468F-A655-BBD97E322A84}"/>
              </a:ext>
            </a:extLst>
          </p:cNvPr>
          <p:cNvSpPr>
            <a:spLocks noGrp="1"/>
          </p:cNvSpPr>
          <p:nvPr>
            <p:ph type="ftr" sz="quarter" idx="11"/>
          </p:nvPr>
        </p:nvSpPr>
        <p:spPr/>
        <p:txBody>
          <a:bodyPr/>
          <a:lstStyle/>
          <a:p>
            <a:r>
              <a:rPr lang="en-US"/>
              <a:t>Product Service System </a:t>
            </a:r>
            <a:endParaRPr lang="en-US" dirty="0"/>
          </a:p>
        </p:txBody>
      </p:sp>
      <p:sp>
        <p:nvSpPr>
          <p:cNvPr id="3" name="Slide Number Placeholder 2">
            <a:extLst>
              <a:ext uri="{FF2B5EF4-FFF2-40B4-BE49-F238E27FC236}">
                <a16:creationId xmlns:a16="http://schemas.microsoft.com/office/drawing/2014/main" id="{6249BEC7-897B-4DAD-9878-247C4734FAB9}"/>
              </a:ext>
            </a:extLst>
          </p:cNvPr>
          <p:cNvSpPr>
            <a:spLocks noGrp="1"/>
          </p:cNvSpPr>
          <p:nvPr>
            <p:ph type="sldNum" sz="quarter" idx="12"/>
          </p:nvPr>
        </p:nvSpPr>
        <p:spPr/>
        <p:txBody>
          <a:bodyPr/>
          <a:lstStyle/>
          <a:p>
            <a:fld id="{9CD8D479-8942-46E8-A226-A4E01F7A105C}" type="slidenum">
              <a:rPr lang="en-US" smtClean="0"/>
              <a:t>11</a:t>
            </a:fld>
            <a:endParaRPr lang="en-US"/>
          </a:p>
        </p:txBody>
      </p:sp>
      <p:pic>
        <p:nvPicPr>
          <p:cNvPr id="5" name="Picture 4">
            <a:extLst>
              <a:ext uri="{FF2B5EF4-FFF2-40B4-BE49-F238E27FC236}">
                <a16:creationId xmlns:a16="http://schemas.microsoft.com/office/drawing/2014/main" id="{5C6068D6-BF4F-485C-BBF0-697F8796C739}"/>
              </a:ext>
            </a:extLst>
          </p:cNvPr>
          <p:cNvPicPr>
            <a:picLocks noChangeAspect="1"/>
          </p:cNvPicPr>
          <p:nvPr/>
        </p:nvPicPr>
        <p:blipFill>
          <a:blip r:embed="rId3"/>
          <a:stretch>
            <a:fillRect/>
          </a:stretch>
        </p:blipFill>
        <p:spPr>
          <a:xfrm>
            <a:off x="2962664" y="1062653"/>
            <a:ext cx="6266671" cy="5003184"/>
          </a:xfrm>
          <a:prstGeom prst="rect">
            <a:avLst/>
          </a:prstGeom>
        </p:spPr>
      </p:pic>
      <p:sp>
        <p:nvSpPr>
          <p:cNvPr id="6" name="TextBox 5">
            <a:extLst>
              <a:ext uri="{FF2B5EF4-FFF2-40B4-BE49-F238E27FC236}">
                <a16:creationId xmlns:a16="http://schemas.microsoft.com/office/drawing/2014/main" id="{91D6AF30-E39F-4DDC-92BF-D5B7C506F52A}"/>
              </a:ext>
            </a:extLst>
          </p:cNvPr>
          <p:cNvSpPr txBox="1"/>
          <p:nvPr/>
        </p:nvSpPr>
        <p:spPr>
          <a:xfrm>
            <a:off x="674913" y="609600"/>
            <a:ext cx="5421086" cy="461665"/>
          </a:xfrm>
          <a:prstGeom prst="rect">
            <a:avLst/>
          </a:prstGeom>
          <a:noFill/>
        </p:spPr>
        <p:txBody>
          <a:bodyPr wrap="square" rtlCol="0">
            <a:spAutoFit/>
          </a:bodyPr>
          <a:lstStyle/>
          <a:p>
            <a:r>
              <a:rPr lang="en-US" sz="2400" dirty="0"/>
              <a:t>Screening : Socio-Cultural Criteria</a:t>
            </a:r>
          </a:p>
        </p:txBody>
      </p:sp>
      <p:sp>
        <p:nvSpPr>
          <p:cNvPr id="8" name="Freeform: Shape 7">
            <a:extLst>
              <a:ext uri="{FF2B5EF4-FFF2-40B4-BE49-F238E27FC236}">
                <a16:creationId xmlns:a16="http://schemas.microsoft.com/office/drawing/2014/main" id="{34C2B897-18E6-48DB-8EA6-E90353CFF07E}"/>
              </a:ext>
            </a:extLst>
          </p:cNvPr>
          <p:cNvSpPr/>
          <p:nvPr/>
        </p:nvSpPr>
        <p:spPr>
          <a:xfrm>
            <a:off x="5310554" y="2382715"/>
            <a:ext cx="2250831" cy="2690447"/>
          </a:xfrm>
          <a:custGeom>
            <a:avLst/>
            <a:gdLst>
              <a:gd name="connsiteX0" fmla="*/ 712177 w 2250831"/>
              <a:gd name="connsiteY0" fmla="*/ 0 h 2690447"/>
              <a:gd name="connsiteX1" fmla="*/ 1899138 w 2250831"/>
              <a:gd name="connsiteY1" fmla="*/ 685800 h 2690447"/>
              <a:gd name="connsiteX2" fmla="*/ 2250831 w 2250831"/>
              <a:gd name="connsiteY2" fmla="*/ 2233247 h 2690447"/>
              <a:gd name="connsiteX3" fmla="*/ 729761 w 2250831"/>
              <a:gd name="connsiteY3" fmla="*/ 2690447 h 2690447"/>
              <a:gd name="connsiteX4" fmla="*/ 17584 w 2250831"/>
              <a:gd name="connsiteY4" fmla="*/ 1758462 h 2690447"/>
              <a:gd name="connsiteX5" fmla="*/ 0 w 2250831"/>
              <a:gd name="connsiteY5" fmla="*/ 905608 h 2690447"/>
              <a:gd name="connsiteX6" fmla="*/ 712177 w 2250831"/>
              <a:gd name="connsiteY6" fmla="*/ 0 h 269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0831" h="2690447">
                <a:moveTo>
                  <a:pt x="712177" y="0"/>
                </a:moveTo>
                <a:lnTo>
                  <a:pt x="1899138" y="685800"/>
                </a:lnTo>
                <a:lnTo>
                  <a:pt x="2250831" y="2233247"/>
                </a:lnTo>
                <a:lnTo>
                  <a:pt x="729761" y="2690447"/>
                </a:lnTo>
                <a:lnTo>
                  <a:pt x="17584" y="1758462"/>
                </a:lnTo>
                <a:lnTo>
                  <a:pt x="0" y="905608"/>
                </a:lnTo>
                <a:lnTo>
                  <a:pt x="712177" y="0"/>
                </a:lnTo>
                <a:close/>
              </a:path>
            </a:pathLst>
          </a:custGeom>
          <a:solidFill>
            <a:srgbClr val="A4D2C8">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202242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AC36CB-ADB7-4330-A3F9-16FD6766E406}"/>
              </a:ext>
            </a:extLst>
          </p:cNvPr>
          <p:cNvSpPr>
            <a:spLocks noGrp="1"/>
          </p:cNvSpPr>
          <p:nvPr>
            <p:ph type="sldNum" sz="quarter" idx="12"/>
          </p:nvPr>
        </p:nvSpPr>
        <p:spPr/>
        <p:txBody>
          <a:bodyPr/>
          <a:lstStyle/>
          <a:p>
            <a:fld id="{9CD8D479-8942-46E8-A226-A4E01F7A105C}" type="slidenum">
              <a:rPr lang="en-US" smtClean="0"/>
              <a:t>12</a:t>
            </a:fld>
            <a:endParaRPr lang="en-US"/>
          </a:p>
        </p:txBody>
      </p:sp>
      <p:sp>
        <p:nvSpPr>
          <p:cNvPr id="5" name="Footer Placeholder 4">
            <a:extLst>
              <a:ext uri="{FF2B5EF4-FFF2-40B4-BE49-F238E27FC236}">
                <a16:creationId xmlns:a16="http://schemas.microsoft.com/office/drawing/2014/main" id="{990AACC0-C3FA-4E2D-8CE9-6CE90EC6679E}"/>
              </a:ext>
            </a:extLst>
          </p:cNvPr>
          <p:cNvSpPr>
            <a:spLocks noGrp="1"/>
          </p:cNvSpPr>
          <p:nvPr>
            <p:ph type="ftr" sz="quarter" idx="11"/>
          </p:nvPr>
        </p:nvSpPr>
        <p:spPr/>
        <p:txBody>
          <a:bodyPr/>
          <a:lstStyle/>
          <a:p>
            <a:r>
              <a:rPr lang="en-US"/>
              <a:t>Product Service System </a:t>
            </a:r>
            <a:endParaRPr lang="en-US" dirty="0"/>
          </a:p>
        </p:txBody>
      </p:sp>
      <p:sp>
        <p:nvSpPr>
          <p:cNvPr id="6" name="TextBox 5">
            <a:extLst>
              <a:ext uri="{FF2B5EF4-FFF2-40B4-BE49-F238E27FC236}">
                <a16:creationId xmlns:a16="http://schemas.microsoft.com/office/drawing/2014/main" id="{6C26B232-5945-4D0B-8E71-67EEED4D5C95}"/>
              </a:ext>
            </a:extLst>
          </p:cNvPr>
          <p:cNvSpPr txBox="1"/>
          <p:nvPr/>
        </p:nvSpPr>
        <p:spPr>
          <a:xfrm>
            <a:off x="671804" y="699796"/>
            <a:ext cx="5421086" cy="461665"/>
          </a:xfrm>
          <a:prstGeom prst="rect">
            <a:avLst/>
          </a:prstGeom>
          <a:noFill/>
        </p:spPr>
        <p:txBody>
          <a:bodyPr wrap="square" rtlCol="0">
            <a:spAutoFit/>
          </a:bodyPr>
          <a:lstStyle/>
          <a:p>
            <a:r>
              <a:rPr lang="en-US" sz="2400" dirty="0"/>
              <a:t>Screening : Socio-Cultural Criteria</a:t>
            </a:r>
          </a:p>
        </p:txBody>
      </p:sp>
      <p:graphicFrame>
        <p:nvGraphicFramePr>
          <p:cNvPr id="7" name="Object 6">
            <a:extLst>
              <a:ext uri="{FF2B5EF4-FFF2-40B4-BE49-F238E27FC236}">
                <a16:creationId xmlns:a16="http://schemas.microsoft.com/office/drawing/2014/main" id="{85828C8A-69B1-4318-85EA-23AD0533CB9C}"/>
              </a:ext>
            </a:extLst>
          </p:cNvPr>
          <p:cNvGraphicFramePr>
            <a:graphicFrameLocks noChangeAspect="1"/>
          </p:cNvGraphicFramePr>
          <p:nvPr>
            <p:extLst>
              <p:ext uri="{D42A27DB-BD31-4B8C-83A1-F6EECF244321}">
                <p14:modId xmlns:p14="http://schemas.microsoft.com/office/powerpoint/2010/main" val="1703818291"/>
              </p:ext>
            </p:extLst>
          </p:nvPr>
        </p:nvGraphicFramePr>
        <p:xfrm>
          <a:off x="533400" y="1298575"/>
          <a:ext cx="10893425" cy="3278188"/>
        </p:xfrm>
        <a:graphic>
          <a:graphicData uri="http://schemas.openxmlformats.org/presentationml/2006/ole">
            <mc:AlternateContent xmlns:mc="http://schemas.openxmlformats.org/markup-compatibility/2006">
              <mc:Choice xmlns:v="urn:schemas-microsoft-com:vml" Requires="v">
                <p:oleObj name="Worksheet" r:id="rId3" imgW="8069686" imgH="2430930" progId="Excel.Sheet.12">
                  <p:embed/>
                </p:oleObj>
              </mc:Choice>
              <mc:Fallback>
                <p:oleObj name="Worksheet" r:id="rId3" imgW="8069686" imgH="2430930" progId="Excel.Sheet.12">
                  <p:embed/>
                  <p:pic>
                    <p:nvPicPr>
                      <p:cNvPr id="7" name="Object 6">
                        <a:extLst>
                          <a:ext uri="{FF2B5EF4-FFF2-40B4-BE49-F238E27FC236}">
                            <a16:creationId xmlns:a16="http://schemas.microsoft.com/office/drawing/2014/main" id="{85828C8A-69B1-4318-85EA-23AD0533CB9C}"/>
                          </a:ext>
                        </a:extLst>
                      </p:cNvPr>
                      <p:cNvPicPr/>
                      <p:nvPr/>
                    </p:nvPicPr>
                    <p:blipFill>
                      <a:blip r:embed="rId4"/>
                      <a:stretch>
                        <a:fillRect/>
                      </a:stretch>
                    </p:blipFill>
                    <p:spPr>
                      <a:xfrm>
                        <a:off x="533400" y="1298575"/>
                        <a:ext cx="10893425" cy="3278188"/>
                      </a:xfrm>
                      <a:prstGeom prst="rect">
                        <a:avLst/>
                      </a:prstGeom>
                    </p:spPr>
                  </p:pic>
                </p:oleObj>
              </mc:Fallback>
            </mc:AlternateContent>
          </a:graphicData>
        </a:graphic>
      </p:graphicFrame>
    </p:spTree>
    <p:extLst>
      <p:ext uri="{BB962C8B-B14F-4D97-AF65-F5344CB8AC3E}">
        <p14:creationId xmlns:p14="http://schemas.microsoft.com/office/powerpoint/2010/main" val="140657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5C1870-DB0A-4A82-B516-723CD8CB2095}"/>
              </a:ext>
            </a:extLst>
          </p:cNvPr>
          <p:cNvSpPr>
            <a:spLocks noGrp="1"/>
          </p:cNvSpPr>
          <p:nvPr>
            <p:ph type="sldNum" sz="quarter" idx="12"/>
          </p:nvPr>
        </p:nvSpPr>
        <p:spPr/>
        <p:txBody>
          <a:bodyPr/>
          <a:lstStyle/>
          <a:p>
            <a:fld id="{9CD8D479-8942-46E8-A226-A4E01F7A105C}" type="slidenum">
              <a:rPr lang="en-US" smtClean="0"/>
              <a:t>13</a:t>
            </a:fld>
            <a:endParaRPr lang="en-US"/>
          </a:p>
        </p:txBody>
      </p:sp>
      <p:sp>
        <p:nvSpPr>
          <p:cNvPr id="5" name="Footer Placeholder 4">
            <a:extLst>
              <a:ext uri="{FF2B5EF4-FFF2-40B4-BE49-F238E27FC236}">
                <a16:creationId xmlns:a16="http://schemas.microsoft.com/office/drawing/2014/main" id="{6FCB49B1-E078-4D69-8A22-C6654B820961}"/>
              </a:ext>
            </a:extLst>
          </p:cNvPr>
          <p:cNvSpPr>
            <a:spLocks noGrp="1"/>
          </p:cNvSpPr>
          <p:nvPr>
            <p:ph type="ftr" sz="quarter" idx="11"/>
          </p:nvPr>
        </p:nvSpPr>
        <p:spPr/>
        <p:txBody>
          <a:bodyPr/>
          <a:lstStyle/>
          <a:p>
            <a:r>
              <a:rPr lang="en-US"/>
              <a:t>Product Service System </a:t>
            </a:r>
            <a:endParaRPr lang="en-US" dirty="0"/>
          </a:p>
        </p:txBody>
      </p:sp>
      <p:sp>
        <p:nvSpPr>
          <p:cNvPr id="6" name="TextBox 5">
            <a:extLst>
              <a:ext uri="{FF2B5EF4-FFF2-40B4-BE49-F238E27FC236}">
                <a16:creationId xmlns:a16="http://schemas.microsoft.com/office/drawing/2014/main" id="{E3CAA37A-E30C-4E47-BFE3-DF1E8C81919C}"/>
              </a:ext>
            </a:extLst>
          </p:cNvPr>
          <p:cNvSpPr txBox="1"/>
          <p:nvPr/>
        </p:nvSpPr>
        <p:spPr>
          <a:xfrm>
            <a:off x="783145" y="424934"/>
            <a:ext cx="4955181" cy="461665"/>
          </a:xfrm>
          <a:prstGeom prst="rect">
            <a:avLst/>
          </a:prstGeom>
          <a:noFill/>
        </p:spPr>
        <p:txBody>
          <a:bodyPr wrap="square" rtlCol="0">
            <a:spAutoFit/>
          </a:bodyPr>
          <a:lstStyle/>
          <a:p>
            <a:r>
              <a:rPr lang="en-US" sz="2400" dirty="0"/>
              <a:t>Screening : Economic Criteria</a:t>
            </a:r>
          </a:p>
        </p:txBody>
      </p:sp>
      <p:pic>
        <p:nvPicPr>
          <p:cNvPr id="3" name="Picture 2">
            <a:extLst>
              <a:ext uri="{FF2B5EF4-FFF2-40B4-BE49-F238E27FC236}">
                <a16:creationId xmlns:a16="http://schemas.microsoft.com/office/drawing/2014/main" id="{62680C5A-3139-4D3B-BE4B-523AC7ABF022}"/>
              </a:ext>
            </a:extLst>
          </p:cNvPr>
          <p:cNvPicPr>
            <a:picLocks noChangeAspect="1"/>
          </p:cNvPicPr>
          <p:nvPr/>
        </p:nvPicPr>
        <p:blipFill>
          <a:blip r:embed="rId3"/>
          <a:stretch>
            <a:fillRect/>
          </a:stretch>
        </p:blipFill>
        <p:spPr>
          <a:xfrm>
            <a:off x="3130441" y="1074234"/>
            <a:ext cx="5931117" cy="4709531"/>
          </a:xfrm>
          <a:prstGeom prst="rect">
            <a:avLst/>
          </a:prstGeom>
        </p:spPr>
      </p:pic>
      <p:sp>
        <p:nvSpPr>
          <p:cNvPr id="7" name="Freeform: Shape 6">
            <a:extLst>
              <a:ext uri="{FF2B5EF4-FFF2-40B4-BE49-F238E27FC236}">
                <a16:creationId xmlns:a16="http://schemas.microsoft.com/office/drawing/2014/main" id="{BA88A63C-8073-419F-858F-585108F15C8C}"/>
              </a:ext>
            </a:extLst>
          </p:cNvPr>
          <p:cNvSpPr/>
          <p:nvPr/>
        </p:nvSpPr>
        <p:spPr>
          <a:xfrm>
            <a:off x="4598377" y="1943100"/>
            <a:ext cx="2875085" cy="3288323"/>
          </a:xfrm>
          <a:custGeom>
            <a:avLst/>
            <a:gdLst>
              <a:gd name="connsiteX0" fmla="*/ 1415561 w 2875085"/>
              <a:gd name="connsiteY0" fmla="*/ 0 h 3288323"/>
              <a:gd name="connsiteX1" fmla="*/ 2875085 w 2875085"/>
              <a:gd name="connsiteY1" fmla="*/ 817685 h 3288323"/>
              <a:gd name="connsiteX2" fmla="*/ 2875085 w 2875085"/>
              <a:gd name="connsiteY2" fmla="*/ 2488223 h 3288323"/>
              <a:gd name="connsiteX3" fmla="*/ 1424354 w 2875085"/>
              <a:gd name="connsiteY3" fmla="*/ 3288323 h 3288323"/>
              <a:gd name="connsiteX4" fmla="*/ 0 w 2875085"/>
              <a:gd name="connsiteY4" fmla="*/ 2488223 h 3288323"/>
              <a:gd name="connsiteX5" fmla="*/ 756138 w 2875085"/>
              <a:gd name="connsiteY5" fmla="*/ 1274885 h 3288323"/>
              <a:gd name="connsiteX6" fmla="*/ 1415561 w 2875085"/>
              <a:gd name="connsiteY6" fmla="*/ 0 h 328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5085" h="3288323">
                <a:moveTo>
                  <a:pt x="1415561" y="0"/>
                </a:moveTo>
                <a:lnTo>
                  <a:pt x="2875085" y="817685"/>
                </a:lnTo>
                <a:lnTo>
                  <a:pt x="2875085" y="2488223"/>
                </a:lnTo>
                <a:lnTo>
                  <a:pt x="1424354" y="3288323"/>
                </a:lnTo>
                <a:lnTo>
                  <a:pt x="0" y="2488223"/>
                </a:lnTo>
                <a:lnTo>
                  <a:pt x="756138" y="1274885"/>
                </a:lnTo>
                <a:lnTo>
                  <a:pt x="1415561"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28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E045B9-E3B9-46B7-9E79-2F3AABE9D386}"/>
              </a:ext>
            </a:extLst>
          </p:cNvPr>
          <p:cNvSpPr>
            <a:spLocks noGrp="1"/>
          </p:cNvSpPr>
          <p:nvPr>
            <p:ph type="sldNum" sz="quarter" idx="12"/>
          </p:nvPr>
        </p:nvSpPr>
        <p:spPr/>
        <p:txBody>
          <a:bodyPr/>
          <a:lstStyle/>
          <a:p>
            <a:fld id="{9CD8D479-8942-46E8-A226-A4E01F7A105C}" type="slidenum">
              <a:rPr lang="en-US" smtClean="0"/>
              <a:t>14</a:t>
            </a:fld>
            <a:endParaRPr lang="en-US"/>
          </a:p>
        </p:txBody>
      </p:sp>
      <p:sp>
        <p:nvSpPr>
          <p:cNvPr id="5" name="Footer Placeholder 4">
            <a:extLst>
              <a:ext uri="{FF2B5EF4-FFF2-40B4-BE49-F238E27FC236}">
                <a16:creationId xmlns:a16="http://schemas.microsoft.com/office/drawing/2014/main" id="{A8D4430A-8543-47C0-9F8F-057936ED11FF}"/>
              </a:ext>
            </a:extLst>
          </p:cNvPr>
          <p:cNvSpPr>
            <a:spLocks noGrp="1"/>
          </p:cNvSpPr>
          <p:nvPr>
            <p:ph type="ftr" sz="quarter" idx="11"/>
          </p:nvPr>
        </p:nvSpPr>
        <p:spPr/>
        <p:txBody>
          <a:bodyPr/>
          <a:lstStyle/>
          <a:p>
            <a:r>
              <a:rPr lang="en-US"/>
              <a:t>Product Service System </a:t>
            </a:r>
            <a:endParaRPr lang="en-US" dirty="0"/>
          </a:p>
        </p:txBody>
      </p:sp>
      <p:sp>
        <p:nvSpPr>
          <p:cNvPr id="6" name="TextBox 5">
            <a:extLst>
              <a:ext uri="{FF2B5EF4-FFF2-40B4-BE49-F238E27FC236}">
                <a16:creationId xmlns:a16="http://schemas.microsoft.com/office/drawing/2014/main" id="{76A64895-23DE-4118-A09A-D93EE97A56BA}"/>
              </a:ext>
            </a:extLst>
          </p:cNvPr>
          <p:cNvSpPr txBox="1"/>
          <p:nvPr/>
        </p:nvSpPr>
        <p:spPr>
          <a:xfrm>
            <a:off x="709127" y="606490"/>
            <a:ext cx="5075853" cy="461665"/>
          </a:xfrm>
          <a:prstGeom prst="rect">
            <a:avLst/>
          </a:prstGeom>
          <a:noFill/>
        </p:spPr>
        <p:txBody>
          <a:bodyPr wrap="square" rtlCol="0">
            <a:spAutoFit/>
          </a:bodyPr>
          <a:lstStyle/>
          <a:p>
            <a:r>
              <a:rPr lang="en-US" sz="2400" dirty="0"/>
              <a:t>Screening : Economic Criteria</a:t>
            </a:r>
          </a:p>
        </p:txBody>
      </p:sp>
      <p:graphicFrame>
        <p:nvGraphicFramePr>
          <p:cNvPr id="7" name="Object 6">
            <a:extLst>
              <a:ext uri="{FF2B5EF4-FFF2-40B4-BE49-F238E27FC236}">
                <a16:creationId xmlns:a16="http://schemas.microsoft.com/office/drawing/2014/main" id="{35EA8085-3BE3-4BED-B0A4-50984CE076D6}"/>
              </a:ext>
            </a:extLst>
          </p:cNvPr>
          <p:cNvGraphicFramePr>
            <a:graphicFrameLocks noChangeAspect="1"/>
          </p:cNvGraphicFramePr>
          <p:nvPr>
            <p:extLst>
              <p:ext uri="{D42A27DB-BD31-4B8C-83A1-F6EECF244321}">
                <p14:modId xmlns:p14="http://schemas.microsoft.com/office/powerpoint/2010/main" val="1286646114"/>
              </p:ext>
            </p:extLst>
          </p:nvPr>
        </p:nvGraphicFramePr>
        <p:xfrm>
          <a:off x="709613" y="955675"/>
          <a:ext cx="10769600" cy="4279900"/>
        </p:xfrm>
        <a:graphic>
          <a:graphicData uri="http://schemas.openxmlformats.org/presentationml/2006/ole">
            <mc:AlternateContent xmlns:mc="http://schemas.openxmlformats.org/markup-compatibility/2006">
              <mc:Choice xmlns:v="urn:schemas-microsoft-com:vml" Requires="v">
                <p:oleObj name="Worksheet" r:id="rId3" imgW="8069686" imgH="3207838" progId="Excel.Sheet.12">
                  <p:embed/>
                </p:oleObj>
              </mc:Choice>
              <mc:Fallback>
                <p:oleObj name="Worksheet" r:id="rId3" imgW="8069686" imgH="3207838" progId="Excel.Sheet.12">
                  <p:embed/>
                  <p:pic>
                    <p:nvPicPr>
                      <p:cNvPr id="7" name="Object 6">
                        <a:extLst>
                          <a:ext uri="{FF2B5EF4-FFF2-40B4-BE49-F238E27FC236}">
                            <a16:creationId xmlns:a16="http://schemas.microsoft.com/office/drawing/2014/main" id="{35EA8085-3BE3-4BED-B0A4-50984CE076D6}"/>
                          </a:ext>
                        </a:extLst>
                      </p:cNvPr>
                      <p:cNvPicPr/>
                      <p:nvPr/>
                    </p:nvPicPr>
                    <p:blipFill>
                      <a:blip r:embed="rId4"/>
                      <a:stretch>
                        <a:fillRect/>
                      </a:stretch>
                    </p:blipFill>
                    <p:spPr>
                      <a:xfrm>
                        <a:off x="709613" y="955675"/>
                        <a:ext cx="10769600" cy="4279900"/>
                      </a:xfrm>
                      <a:prstGeom prst="rect">
                        <a:avLst/>
                      </a:prstGeom>
                    </p:spPr>
                  </p:pic>
                </p:oleObj>
              </mc:Fallback>
            </mc:AlternateContent>
          </a:graphicData>
        </a:graphic>
      </p:graphicFrame>
    </p:spTree>
    <p:extLst>
      <p:ext uri="{BB962C8B-B14F-4D97-AF65-F5344CB8AC3E}">
        <p14:creationId xmlns:p14="http://schemas.microsoft.com/office/powerpoint/2010/main" val="48594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1A8A4A-1325-4A1A-A8B2-930B22D139BE}"/>
              </a:ext>
            </a:extLst>
          </p:cNvPr>
          <p:cNvSpPr>
            <a:spLocks noGrp="1"/>
          </p:cNvSpPr>
          <p:nvPr>
            <p:ph type="sldNum" sz="quarter" idx="12"/>
          </p:nvPr>
        </p:nvSpPr>
        <p:spPr/>
        <p:txBody>
          <a:bodyPr/>
          <a:lstStyle/>
          <a:p>
            <a:fld id="{9CD8D479-8942-46E8-A226-A4E01F7A105C}" type="slidenum">
              <a:rPr lang="en-US" smtClean="0"/>
              <a:t>15</a:t>
            </a:fld>
            <a:endParaRPr lang="en-US"/>
          </a:p>
        </p:txBody>
      </p:sp>
      <p:sp>
        <p:nvSpPr>
          <p:cNvPr id="5" name="Footer Placeholder 4">
            <a:extLst>
              <a:ext uri="{FF2B5EF4-FFF2-40B4-BE49-F238E27FC236}">
                <a16:creationId xmlns:a16="http://schemas.microsoft.com/office/drawing/2014/main" id="{7CEA5484-6F7C-4D52-BE0A-278CE3713DB8}"/>
              </a:ext>
            </a:extLst>
          </p:cNvPr>
          <p:cNvSpPr>
            <a:spLocks noGrp="1"/>
          </p:cNvSpPr>
          <p:nvPr>
            <p:ph type="ftr" sz="quarter" idx="11"/>
          </p:nvPr>
        </p:nvSpPr>
        <p:spPr/>
        <p:txBody>
          <a:bodyPr/>
          <a:lstStyle/>
          <a:p>
            <a:r>
              <a:rPr lang="en-US" dirty="0"/>
              <a:t>Product Service System </a:t>
            </a:r>
          </a:p>
        </p:txBody>
      </p:sp>
      <p:pic>
        <p:nvPicPr>
          <p:cNvPr id="3" name="Picture 2">
            <a:extLst>
              <a:ext uri="{FF2B5EF4-FFF2-40B4-BE49-F238E27FC236}">
                <a16:creationId xmlns:a16="http://schemas.microsoft.com/office/drawing/2014/main" id="{E7ED2C7F-6D4A-441C-92EE-EDADAEC387EE}"/>
              </a:ext>
            </a:extLst>
          </p:cNvPr>
          <p:cNvPicPr>
            <a:picLocks noChangeAspect="1"/>
          </p:cNvPicPr>
          <p:nvPr/>
        </p:nvPicPr>
        <p:blipFill>
          <a:blip r:embed="rId3"/>
          <a:stretch>
            <a:fillRect/>
          </a:stretch>
        </p:blipFill>
        <p:spPr>
          <a:xfrm>
            <a:off x="7883810" y="1434254"/>
            <a:ext cx="4017839" cy="3416320"/>
          </a:xfrm>
          <a:prstGeom prst="rect">
            <a:avLst/>
          </a:prstGeom>
        </p:spPr>
      </p:pic>
      <p:pic>
        <p:nvPicPr>
          <p:cNvPr id="7" name="Picture 6">
            <a:extLst>
              <a:ext uri="{FF2B5EF4-FFF2-40B4-BE49-F238E27FC236}">
                <a16:creationId xmlns:a16="http://schemas.microsoft.com/office/drawing/2014/main" id="{0E60D3DF-D90D-4C75-A0EE-B67050F1E6A0}"/>
              </a:ext>
            </a:extLst>
          </p:cNvPr>
          <p:cNvPicPr>
            <a:picLocks noChangeAspect="1"/>
          </p:cNvPicPr>
          <p:nvPr/>
        </p:nvPicPr>
        <p:blipFill>
          <a:blip r:embed="rId4"/>
          <a:stretch>
            <a:fillRect/>
          </a:stretch>
        </p:blipFill>
        <p:spPr>
          <a:xfrm>
            <a:off x="6243782" y="1912328"/>
            <a:ext cx="1787810" cy="2739017"/>
          </a:xfrm>
          <a:prstGeom prst="rect">
            <a:avLst/>
          </a:prstGeom>
        </p:spPr>
      </p:pic>
      <p:sp>
        <p:nvSpPr>
          <p:cNvPr id="8" name="TextBox 7">
            <a:extLst>
              <a:ext uri="{FF2B5EF4-FFF2-40B4-BE49-F238E27FC236}">
                <a16:creationId xmlns:a16="http://schemas.microsoft.com/office/drawing/2014/main" id="{C6E75A9B-73DE-40E2-BCD5-D9B66E0CE089}"/>
              </a:ext>
            </a:extLst>
          </p:cNvPr>
          <p:cNvSpPr txBox="1"/>
          <p:nvPr/>
        </p:nvSpPr>
        <p:spPr>
          <a:xfrm>
            <a:off x="683581" y="612559"/>
            <a:ext cx="4234648" cy="584775"/>
          </a:xfrm>
          <a:prstGeom prst="rect">
            <a:avLst/>
          </a:prstGeom>
          <a:noFill/>
        </p:spPr>
        <p:txBody>
          <a:bodyPr wrap="square" rtlCol="0">
            <a:spAutoFit/>
          </a:bodyPr>
          <a:lstStyle/>
          <a:p>
            <a:r>
              <a:rPr lang="en-US" sz="3200" dirty="0">
                <a:solidFill>
                  <a:schemeClr val="accent2">
                    <a:lumMod val="50000"/>
                  </a:schemeClr>
                </a:solidFill>
              </a:rPr>
              <a:t>Competitors</a:t>
            </a:r>
            <a:r>
              <a:rPr lang="en-US" sz="2400" dirty="0"/>
              <a:t> </a:t>
            </a:r>
          </a:p>
        </p:txBody>
      </p:sp>
      <p:sp>
        <p:nvSpPr>
          <p:cNvPr id="10" name="TextBox 9">
            <a:extLst>
              <a:ext uri="{FF2B5EF4-FFF2-40B4-BE49-F238E27FC236}">
                <a16:creationId xmlns:a16="http://schemas.microsoft.com/office/drawing/2014/main" id="{6BD22797-12AC-45F3-9629-5F637BCE4B52}"/>
              </a:ext>
            </a:extLst>
          </p:cNvPr>
          <p:cNvSpPr txBox="1"/>
          <p:nvPr/>
        </p:nvSpPr>
        <p:spPr>
          <a:xfrm>
            <a:off x="683581" y="1462627"/>
            <a:ext cx="4885946" cy="3416320"/>
          </a:xfrm>
          <a:prstGeom prst="rect">
            <a:avLst/>
          </a:prstGeom>
          <a:noFill/>
        </p:spPr>
        <p:txBody>
          <a:bodyPr wrap="square">
            <a:spAutoFit/>
          </a:bodyPr>
          <a:lstStyle/>
          <a:p>
            <a:pPr marL="285750" indent="-285750">
              <a:buFont typeface="Arial" panose="020B0604020202020204" pitchFamily="34" charset="0"/>
              <a:buChar char="•"/>
            </a:pPr>
            <a:r>
              <a:rPr lang="en-US" dirty="0" err="1"/>
              <a:t>DaaS</a:t>
            </a:r>
            <a:r>
              <a:rPr lang="en-US" dirty="0"/>
              <a:t> is exploding in the market. </a:t>
            </a:r>
          </a:p>
          <a:p>
            <a:pPr marL="285750" indent="-285750">
              <a:buFont typeface="Arial" panose="020B0604020202020204" pitchFamily="34" charset="0"/>
              <a:buChar char="•"/>
            </a:pPr>
            <a:r>
              <a:rPr lang="en-US" dirty="0"/>
              <a:t>In PC Devices alone: in 2015, 0% of PC manufacturers offered </a:t>
            </a:r>
            <a:r>
              <a:rPr lang="en-US" dirty="0" err="1"/>
              <a:t>DaaS</a:t>
            </a:r>
            <a:r>
              <a:rPr lang="en-US" dirty="0"/>
              <a:t> as an option in the PC market. By 2019, </a:t>
            </a:r>
            <a:r>
              <a:rPr lang="en-US" dirty="0" err="1"/>
              <a:t>DaaS</a:t>
            </a:r>
            <a:r>
              <a:rPr lang="en-US" dirty="0"/>
              <a:t> as a product was offered by PC manufacturers with over 65% of market share.</a:t>
            </a:r>
          </a:p>
          <a:p>
            <a:pPr marL="285750" indent="-285750">
              <a:buFont typeface="Arial" panose="020B0604020202020204" pitchFamily="34" charset="0"/>
              <a:buChar char="•"/>
            </a:pPr>
            <a:r>
              <a:rPr lang="en-US" dirty="0"/>
              <a:t>Device as a Service (</a:t>
            </a:r>
            <a:r>
              <a:rPr lang="en-US" dirty="0" err="1"/>
              <a:t>DaaS</a:t>
            </a:r>
            <a:r>
              <a:rPr lang="en-US" dirty="0"/>
              <a:t>) Market to Surpass USD 190,163.86 Million by 2026 With Registering a CAGR of 55.8%. (CAGR-compound annual growth rate)</a:t>
            </a:r>
          </a:p>
          <a:p>
            <a:pPr marL="285750" indent="-285750">
              <a:buFont typeface="Arial" panose="020B0604020202020204" pitchFamily="34" charset="0"/>
              <a:buChar char="•"/>
            </a:pPr>
            <a:endParaRPr lang="en-US" dirty="0"/>
          </a:p>
          <a:p>
            <a:endParaRPr lang="en-US" dirty="0"/>
          </a:p>
        </p:txBody>
      </p:sp>
      <p:sp>
        <p:nvSpPr>
          <p:cNvPr id="13" name="TextBox 12">
            <a:extLst>
              <a:ext uri="{FF2B5EF4-FFF2-40B4-BE49-F238E27FC236}">
                <a16:creationId xmlns:a16="http://schemas.microsoft.com/office/drawing/2014/main" id="{3E3209E2-C816-449B-A856-1258E09B903E}"/>
              </a:ext>
            </a:extLst>
          </p:cNvPr>
          <p:cNvSpPr txBox="1"/>
          <p:nvPr/>
        </p:nvSpPr>
        <p:spPr>
          <a:xfrm>
            <a:off x="7043578" y="612559"/>
            <a:ext cx="4234648" cy="369332"/>
          </a:xfrm>
          <a:prstGeom prst="rect">
            <a:avLst/>
          </a:prstGeom>
          <a:noFill/>
        </p:spPr>
        <p:txBody>
          <a:bodyPr wrap="square" rtlCol="0">
            <a:spAutoFit/>
          </a:bodyPr>
          <a:lstStyle/>
          <a:p>
            <a:r>
              <a:rPr lang="en-US" dirty="0"/>
              <a:t> </a:t>
            </a:r>
          </a:p>
        </p:txBody>
      </p:sp>
      <p:sp>
        <p:nvSpPr>
          <p:cNvPr id="14" name="TextBox 13">
            <a:extLst>
              <a:ext uri="{FF2B5EF4-FFF2-40B4-BE49-F238E27FC236}">
                <a16:creationId xmlns:a16="http://schemas.microsoft.com/office/drawing/2014/main" id="{90E24C9C-556A-4322-9A91-63A85DDBF184}"/>
              </a:ext>
            </a:extLst>
          </p:cNvPr>
          <p:cNvSpPr txBox="1"/>
          <p:nvPr/>
        </p:nvSpPr>
        <p:spPr>
          <a:xfrm>
            <a:off x="4793673" y="6248400"/>
            <a:ext cx="5948218" cy="677108"/>
          </a:xfrm>
          <a:prstGeom prst="rect">
            <a:avLst/>
          </a:prstGeom>
          <a:noFill/>
        </p:spPr>
        <p:txBody>
          <a:bodyPr wrap="square" rtlCol="0">
            <a:spAutoFit/>
          </a:bodyPr>
          <a:lstStyle/>
          <a:p>
            <a:r>
              <a:rPr lang="en-US" sz="1000" dirty="0">
                <a:hlinkClick r:id="rId5"/>
              </a:rPr>
              <a:t>Ref: https://www.accenture.com/_acnmedia/PDF-128/Accenture-Device-As-A-Service-Business-Model.pdf#zoom=40</a:t>
            </a:r>
            <a:endParaRPr lang="en-US" sz="1000" dirty="0"/>
          </a:p>
          <a:p>
            <a:endParaRPr lang="en-US" dirty="0"/>
          </a:p>
        </p:txBody>
      </p:sp>
    </p:spTree>
    <p:extLst>
      <p:ext uri="{BB962C8B-B14F-4D97-AF65-F5344CB8AC3E}">
        <p14:creationId xmlns:p14="http://schemas.microsoft.com/office/powerpoint/2010/main" val="24087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F214A0-5F20-42E4-9E2F-FFFE298490B4}"/>
              </a:ext>
            </a:extLst>
          </p:cNvPr>
          <p:cNvSpPr>
            <a:spLocks noGrp="1"/>
          </p:cNvSpPr>
          <p:nvPr>
            <p:ph type="sldNum" sz="quarter" idx="12"/>
          </p:nvPr>
        </p:nvSpPr>
        <p:spPr/>
        <p:txBody>
          <a:bodyPr/>
          <a:lstStyle/>
          <a:p>
            <a:fld id="{9CD8D479-8942-46E8-A226-A4E01F7A105C}" type="slidenum">
              <a:rPr lang="en-US" smtClean="0"/>
              <a:t>16</a:t>
            </a:fld>
            <a:endParaRPr lang="en-US"/>
          </a:p>
        </p:txBody>
      </p:sp>
      <p:sp>
        <p:nvSpPr>
          <p:cNvPr id="5" name="Footer Placeholder 4">
            <a:extLst>
              <a:ext uri="{FF2B5EF4-FFF2-40B4-BE49-F238E27FC236}">
                <a16:creationId xmlns:a16="http://schemas.microsoft.com/office/drawing/2014/main" id="{1CA24C26-B776-4EBB-928C-CC79C41D1428}"/>
              </a:ext>
            </a:extLst>
          </p:cNvPr>
          <p:cNvSpPr>
            <a:spLocks noGrp="1"/>
          </p:cNvSpPr>
          <p:nvPr>
            <p:ph type="ftr" sz="quarter" idx="11"/>
          </p:nvPr>
        </p:nvSpPr>
        <p:spPr/>
        <p:txBody>
          <a:bodyPr/>
          <a:lstStyle/>
          <a:p>
            <a:r>
              <a:rPr lang="en-US"/>
              <a:t>Product Service System </a:t>
            </a:r>
            <a:endParaRPr lang="en-US" dirty="0"/>
          </a:p>
        </p:txBody>
      </p:sp>
      <p:sp>
        <p:nvSpPr>
          <p:cNvPr id="6" name="TextBox 5">
            <a:extLst>
              <a:ext uri="{FF2B5EF4-FFF2-40B4-BE49-F238E27FC236}">
                <a16:creationId xmlns:a16="http://schemas.microsoft.com/office/drawing/2014/main" id="{8D2E6EEB-32AE-4FF2-821A-FD24A9488B26}"/>
              </a:ext>
            </a:extLst>
          </p:cNvPr>
          <p:cNvSpPr txBox="1"/>
          <p:nvPr/>
        </p:nvSpPr>
        <p:spPr>
          <a:xfrm>
            <a:off x="913774" y="424934"/>
            <a:ext cx="3750906" cy="369332"/>
          </a:xfrm>
          <a:prstGeom prst="rect">
            <a:avLst/>
          </a:prstGeom>
          <a:noFill/>
        </p:spPr>
        <p:txBody>
          <a:bodyPr wrap="square" rtlCol="0">
            <a:spAutoFit/>
          </a:bodyPr>
          <a:lstStyle/>
          <a:p>
            <a:r>
              <a:rPr lang="en-US" dirty="0"/>
              <a:t>Reference </a:t>
            </a:r>
          </a:p>
        </p:txBody>
      </p:sp>
      <p:sp>
        <p:nvSpPr>
          <p:cNvPr id="7" name="TextBox 6">
            <a:extLst>
              <a:ext uri="{FF2B5EF4-FFF2-40B4-BE49-F238E27FC236}">
                <a16:creationId xmlns:a16="http://schemas.microsoft.com/office/drawing/2014/main" id="{865F55E7-B4FD-49BB-831F-ECF088E68751}"/>
              </a:ext>
            </a:extLst>
          </p:cNvPr>
          <p:cNvSpPr txBox="1"/>
          <p:nvPr/>
        </p:nvSpPr>
        <p:spPr>
          <a:xfrm>
            <a:off x="913774" y="1222310"/>
            <a:ext cx="9600237" cy="618630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2">
                  <a:extLst>
                    <a:ext uri="{A12FA001-AC4F-418D-AE19-62706E023703}">
                      <ahyp:hlinkClr xmlns:ahyp="http://schemas.microsoft.com/office/drawing/2018/hyperlinkcolor" val="tx"/>
                    </a:ext>
                  </a:extLst>
                </a:hlinkClick>
              </a:rPr>
              <a:t>https://www.lenovo.com/</a:t>
            </a:r>
            <a:endParaRPr lang="en-US" sz="1200" dirty="0"/>
          </a:p>
          <a:p>
            <a:endParaRPr lang="en-US" sz="1200" dirty="0"/>
          </a:p>
          <a:p>
            <a:pPr marL="285750" indent="-285750">
              <a:buFont typeface="Arial" panose="020B0604020202020204" pitchFamily="34" charset="0"/>
              <a:buChar char="•"/>
            </a:pPr>
            <a:r>
              <a:rPr lang="en-US" sz="1200" dirty="0">
                <a:hlinkClick r:id="rId3">
                  <a:extLst>
                    <a:ext uri="{A12FA001-AC4F-418D-AE19-62706E023703}">
                      <ahyp:hlinkClr xmlns:ahyp="http://schemas.microsoft.com/office/drawing/2018/hyperlinkcolor" val="tx"/>
                    </a:ext>
                  </a:extLst>
                </a:hlinkClick>
              </a:rPr>
              <a:t>https://www.lenovo.com/content/dam/lenovo/pcsd/north-america/en/solutions/services/flyers/lenovo-client-services-end-to-end-guide.pdf</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hlinkClick r:id="rId4">
                  <a:extLst>
                    <a:ext uri="{A12FA001-AC4F-418D-AE19-62706E023703}">
                      <ahyp:hlinkClr xmlns:ahyp="http://schemas.microsoft.com/office/drawing/2018/hyperlinkcolor" val="tx"/>
                    </a:ext>
                  </a:extLst>
                </a:hlinkClick>
              </a:rPr>
              <a:t>https://www.accenture.com/_acnmedia/PDF-128/Accenture-Device-As-A-Service-Business-Model.pdf#zoom=40</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hlinkClick r:id="rId5">
                  <a:extLst>
                    <a:ext uri="{A12FA001-AC4F-418D-AE19-62706E023703}">
                      <ahyp:hlinkClr xmlns:ahyp="http://schemas.microsoft.com/office/drawing/2018/hyperlinkcolor" val="tx"/>
                    </a:ext>
                  </a:extLst>
                </a:hlinkClick>
              </a:rPr>
              <a:t>https://www.logically.com/solutions/services/managed-services/device-as-a-service</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hlinkClick r:id="rId6">
                  <a:extLst>
                    <a:ext uri="{A12FA001-AC4F-418D-AE19-62706E023703}">
                      <ahyp:hlinkClr xmlns:ahyp="http://schemas.microsoft.com/office/drawing/2018/hyperlinkcolor" val="tx"/>
                    </a:ext>
                  </a:extLst>
                </a:hlinkClick>
              </a:rPr>
              <a:t>https://www.data3.com/knowledge-centre/ebooks/unpacking-device-as-a-service/</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hlinkClick r:id="rId7">
                  <a:extLst>
                    <a:ext uri="{A12FA001-AC4F-418D-AE19-62706E023703}">
                      <ahyp:hlinkClr xmlns:ahyp="http://schemas.microsoft.com/office/drawing/2018/hyperlinkcolor" val="tx"/>
                    </a:ext>
                  </a:extLst>
                </a:hlinkClick>
              </a:rPr>
              <a:t>https://www.lenovo.com/us/en/landingpage/lenovo-financial-services/</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hlinkClick r:id="rId8">
                  <a:extLst>
                    <a:ext uri="{A12FA001-AC4F-418D-AE19-62706E023703}">
                      <ahyp:hlinkClr xmlns:ahyp="http://schemas.microsoft.com/office/drawing/2018/hyperlinkcolor" val="tx"/>
                    </a:ext>
                  </a:extLst>
                </a:hlinkClick>
              </a:rPr>
              <a:t>http://www.globenewswire.com/en/news-release/2021/02/08/2171252/0/en/Device-as-a-Service-DaaS-Market-to-Surpass-USD-190-163-86-Million-by-2026-With-Registering-a-CAGR-of-55-8-Market-Research</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436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E9BA5EE7-442F-4E4B-B645-1F9F4B18FDEE}"/>
              </a:ext>
            </a:extLst>
          </p:cNvPr>
          <p:cNvSpPr txBox="1">
            <a:spLocks/>
          </p:cNvSpPr>
          <p:nvPr/>
        </p:nvSpPr>
        <p:spPr>
          <a:xfrm>
            <a:off x="550993" y="2415604"/>
            <a:ext cx="3517618" cy="315637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2600" b="1" dirty="0">
                <a:solidFill>
                  <a:schemeClr val="accent2">
                    <a:lumMod val="50000"/>
                  </a:schemeClr>
                </a:solidFill>
                <a:latin typeface="Arial" panose="020B0604020202020204" pitchFamily="34" charset="0"/>
                <a:cs typeface="Arial" panose="020B0604020202020204" pitchFamily="34" charset="0"/>
              </a:rPr>
              <a:t>MISSION</a:t>
            </a:r>
          </a:p>
          <a:p>
            <a:pPr algn="just"/>
            <a:r>
              <a:rPr lang="en-US" sz="1400" b="0" i="0" dirty="0">
                <a:solidFill>
                  <a:schemeClr val="tx1"/>
                </a:solidFill>
                <a:effectLst/>
                <a:latin typeface="lenovo-do-bold"/>
              </a:rPr>
              <a:t>Our culture defines us … it's our DNA. We call it the Lenovo Way and it's the values we share and the business practices we deploy. It's how we address our day-to-day commitments. The Lenovo Way is embodied in the statement: We do what we say and we own what we do.</a:t>
            </a:r>
            <a:endParaRPr lang="en-US" sz="2400" i="1" dirty="0">
              <a:ln w="0"/>
              <a:solidFill>
                <a:schemeClr val="tx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F37788A-AC15-4760-AC8E-5E6AB45331D2}"/>
              </a:ext>
            </a:extLst>
          </p:cNvPr>
          <p:cNvSpPr txBox="1"/>
          <p:nvPr/>
        </p:nvSpPr>
        <p:spPr>
          <a:xfrm>
            <a:off x="884671" y="390293"/>
            <a:ext cx="3862440" cy="1600438"/>
          </a:xfrm>
          <a:prstGeom prst="rect">
            <a:avLst/>
          </a:prstGeom>
          <a:noFill/>
        </p:spPr>
        <p:txBody>
          <a:bodyPr wrap="square" rtlCol="0">
            <a:spAutoFit/>
          </a:bodyPr>
          <a:lstStyle/>
          <a:p>
            <a:r>
              <a:rPr lang="en-IN" sz="2400" b="1" dirty="0">
                <a:solidFill>
                  <a:schemeClr val="accent2">
                    <a:lumMod val="50000"/>
                  </a:schemeClr>
                </a:solidFill>
                <a:latin typeface="Univers" panose="020B0604020202020204" pitchFamily="34" charset="0"/>
              </a:rPr>
              <a:t>Lenovo</a:t>
            </a:r>
          </a:p>
          <a:p>
            <a:r>
              <a:rPr lang="en-IN" sz="1400" dirty="0">
                <a:solidFill>
                  <a:schemeClr val="tx1">
                    <a:lumMod val="95000"/>
                    <a:lumOff val="5000"/>
                  </a:schemeClr>
                </a:solidFill>
                <a:latin typeface="Univers" panose="020B0604020202020204" pitchFamily="34" charset="0"/>
              </a:rPr>
              <a:t>Established in: </a:t>
            </a:r>
            <a:r>
              <a:rPr lang="en-US" sz="1400" b="0" i="0" dirty="0">
                <a:solidFill>
                  <a:srgbClr val="333333"/>
                </a:solidFill>
                <a:effectLst/>
                <a:latin typeface="HelveticaNeue"/>
              </a:rPr>
              <a:t>​</a:t>
            </a:r>
            <a:r>
              <a:rPr lang="en-US" sz="1400" i="0" dirty="0">
                <a:solidFill>
                  <a:srgbClr val="555555"/>
                </a:solidFill>
                <a:effectLst/>
                <a:latin typeface="Univers" panose="020B0503020202020204" pitchFamily="34" charset="0"/>
              </a:rPr>
              <a:t>1984</a:t>
            </a:r>
          </a:p>
          <a:p>
            <a:r>
              <a:rPr lang="en-IN" sz="1400" dirty="0">
                <a:solidFill>
                  <a:schemeClr val="tx1">
                    <a:lumMod val="95000"/>
                    <a:lumOff val="5000"/>
                  </a:schemeClr>
                </a:solidFill>
                <a:latin typeface="Univers" panose="020B0604020202020204" pitchFamily="34" charset="0"/>
              </a:rPr>
              <a:t>Website: </a:t>
            </a:r>
            <a:r>
              <a:rPr lang="en-IN" sz="1400" dirty="0">
                <a:latin typeface="Univers" panose="020B0604020202020204" pitchFamily="34" charset="0"/>
                <a:hlinkClick r:id="rId3">
                  <a:extLst>
                    <a:ext uri="{A12FA001-AC4F-418D-AE19-62706E023703}">
                      <ahyp:hlinkClr xmlns:ahyp="http://schemas.microsoft.com/office/drawing/2018/hyperlinkcolor" val="tx"/>
                    </a:ext>
                  </a:extLst>
                </a:hlinkClick>
              </a:rPr>
              <a:t>https://www.lenovo.com/</a:t>
            </a:r>
            <a:endParaRPr lang="en-IN" sz="1400" dirty="0">
              <a:latin typeface="Univers" panose="020B0604020202020204" pitchFamily="34" charset="0"/>
            </a:endParaRPr>
          </a:p>
          <a:p>
            <a:r>
              <a:rPr lang="en-IN" sz="1400" dirty="0">
                <a:solidFill>
                  <a:schemeClr val="tx1">
                    <a:lumMod val="95000"/>
                    <a:lumOff val="5000"/>
                  </a:schemeClr>
                </a:solidFill>
                <a:latin typeface="Univers" panose="020B0604020202020204" pitchFamily="34" charset="0"/>
              </a:rPr>
              <a:t>Headquarter: </a:t>
            </a:r>
            <a:r>
              <a:rPr lang="en-US" sz="1400" b="0" i="0" u="none" strike="noStrike" dirty="0">
                <a:solidFill>
                  <a:schemeClr val="accent3">
                    <a:lumMod val="50000"/>
                  </a:schemeClr>
                </a:solidFill>
                <a:effectLst/>
                <a:latin typeface="Univers" panose="020B0503020202020204" pitchFamily="34" charset="0"/>
                <a:hlinkClick r:id="rId4">
                  <a:extLst>
                    <a:ext uri="{A12FA001-AC4F-418D-AE19-62706E023703}">
                      <ahyp:hlinkClr xmlns:ahyp="http://schemas.microsoft.com/office/drawing/2018/hyperlinkcolor" val="tx"/>
                    </a:ext>
                  </a:extLst>
                </a:hlinkClick>
              </a:rPr>
              <a:t>Quarry Bay, Hong Kong</a:t>
            </a:r>
            <a:endParaRPr lang="en-IN" sz="1400" dirty="0">
              <a:solidFill>
                <a:schemeClr val="accent3">
                  <a:lumMod val="50000"/>
                </a:schemeClr>
              </a:solidFill>
              <a:latin typeface="Univers" panose="020B0503020202020204" pitchFamily="34" charset="0"/>
            </a:endParaRPr>
          </a:p>
          <a:p>
            <a:r>
              <a:rPr lang="en-IN" sz="1400" dirty="0">
                <a:solidFill>
                  <a:schemeClr val="tx1">
                    <a:lumMod val="95000"/>
                    <a:lumOff val="5000"/>
                  </a:schemeClr>
                </a:solidFill>
                <a:latin typeface="Univers" panose="020B0604020202020204" pitchFamily="34" charset="0"/>
              </a:rPr>
              <a:t>Industrial Sector: IT Solution</a:t>
            </a:r>
            <a:endParaRPr lang="en-IN" dirty="0">
              <a:latin typeface="Univers" panose="020B0604020202020204" pitchFamily="34" charset="0"/>
            </a:endParaRPr>
          </a:p>
          <a:p>
            <a:endParaRPr lang="en-IN" dirty="0">
              <a:latin typeface="Univers" panose="020B0604020202020204" pitchFamily="34" charset="0"/>
            </a:endParaRPr>
          </a:p>
        </p:txBody>
      </p:sp>
      <p:pic>
        <p:nvPicPr>
          <p:cNvPr id="2" name="Picture 2" descr="Lenovo Community">
            <a:extLst>
              <a:ext uri="{FF2B5EF4-FFF2-40B4-BE49-F238E27FC236}">
                <a16:creationId xmlns:a16="http://schemas.microsoft.com/office/drawing/2014/main" id="{0F6AB339-4B6C-4675-A8CC-4E6F3B24C2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483" y="363660"/>
            <a:ext cx="3218846" cy="156279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7FA2564F-5B2F-4ED5-B080-B00D7BF9A870}"/>
              </a:ext>
            </a:extLst>
          </p:cNvPr>
          <p:cNvSpPr txBox="1"/>
          <p:nvPr/>
        </p:nvSpPr>
        <p:spPr>
          <a:xfrm>
            <a:off x="4529084" y="2531912"/>
            <a:ext cx="6389702" cy="369332"/>
          </a:xfrm>
          <a:prstGeom prst="rect">
            <a:avLst/>
          </a:prstGeom>
          <a:noFill/>
        </p:spPr>
        <p:txBody>
          <a:bodyPr wrap="square">
            <a:spAutoFit/>
          </a:bodyPr>
          <a:lstStyle/>
          <a:p>
            <a:r>
              <a:rPr lang="en-US" dirty="0"/>
              <a:t>Quality | Reliability | Efficiency | Security | Support</a:t>
            </a:r>
          </a:p>
        </p:txBody>
      </p:sp>
      <p:sp>
        <p:nvSpPr>
          <p:cNvPr id="31" name="TextBox 30">
            <a:extLst>
              <a:ext uri="{FF2B5EF4-FFF2-40B4-BE49-F238E27FC236}">
                <a16:creationId xmlns:a16="http://schemas.microsoft.com/office/drawing/2014/main" id="{3F03C18B-1E85-41BF-A8C8-464B9481CFDF}"/>
              </a:ext>
            </a:extLst>
          </p:cNvPr>
          <p:cNvSpPr txBox="1"/>
          <p:nvPr/>
        </p:nvSpPr>
        <p:spPr>
          <a:xfrm>
            <a:off x="4443693" y="2973901"/>
            <a:ext cx="6094520" cy="2308324"/>
          </a:xfrm>
          <a:prstGeom prst="rect">
            <a:avLst/>
          </a:prstGeom>
          <a:noFill/>
        </p:spPr>
        <p:txBody>
          <a:bodyPr wrap="square">
            <a:spAutoFit/>
          </a:bodyPr>
          <a:lstStyle/>
          <a:p>
            <a:r>
              <a:rPr lang="en-US" dirty="0"/>
              <a:t>Lenovo is the only global technology provider offering wrist-to-cloud solutions, including mobile phones, tablets, PCs, and data centers. Because we own our manufacturing facilities around the world, we have greater control over both product quality and supply chain operations. Our scale and manufacturing efficiency enable us to drive the best quality, supply chain security, and manufacturing costs in the industry, which we pass on to the customer</a:t>
            </a:r>
          </a:p>
        </p:txBody>
      </p:sp>
      <p:sp>
        <p:nvSpPr>
          <p:cNvPr id="34" name="TextBox 33">
            <a:extLst>
              <a:ext uri="{FF2B5EF4-FFF2-40B4-BE49-F238E27FC236}">
                <a16:creationId xmlns:a16="http://schemas.microsoft.com/office/drawing/2014/main" id="{06B2B0F3-6FED-4C65-9868-FFFE0E4FD725}"/>
              </a:ext>
            </a:extLst>
          </p:cNvPr>
          <p:cNvSpPr txBox="1"/>
          <p:nvPr/>
        </p:nvSpPr>
        <p:spPr>
          <a:xfrm>
            <a:off x="1361359" y="5335453"/>
            <a:ext cx="2015231" cy="923330"/>
          </a:xfrm>
          <a:prstGeom prst="rect">
            <a:avLst/>
          </a:prstGeom>
          <a:noFill/>
        </p:spPr>
        <p:txBody>
          <a:bodyPr wrap="square" rtlCol="0">
            <a:spAutoFit/>
          </a:bodyPr>
          <a:lstStyle/>
          <a:p>
            <a:r>
              <a:rPr lang="en-US" dirty="0"/>
              <a:t>	$43B</a:t>
            </a:r>
          </a:p>
          <a:p>
            <a:r>
              <a:rPr lang="en-US" dirty="0"/>
              <a:t>Global technology </a:t>
            </a:r>
          </a:p>
          <a:p>
            <a:r>
              <a:rPr lang="en-US" dirty="0"/>
              <a:t>company	</a:t>
            </a:r>
          </a:p>
        </p:txBody>
      </p:sp>
      <p:sp>
        <p:nvSpPr>
          <p:cNvPr id="35" name="TextBox 34">
            <a:extLst>
              <a:ext uri="{FF2B5EF4-FFF2-40B4-BE49-F238E27FC236}">
                <a16:creationId xmlns:a16="http://schemas.microsoft.com/office/drawing/2014/main" id="{D93DFE0F-A5B3-45D1-9746-814061B8F5F6}"/>
              </a:ext>
            </a:extLst>
          </p:cNvPr>
          <p:cNvSpPr txBox="1"/>
          <p:nvPr/>
        </p:nvSpPr>
        <p:spPr>
          <a:xfrm>
            <a:off x="3609192" y="5411010"/>
            <a:ext cx="1669002" cy="646331"/>
          </a:xfrm>
          <a:prstGeom prst="rect">
            <a:avLst/>
          </a:prstGeom>
          <a:noFill/>
        </p:spPr>
        <p:txBody>
          <a:bodyPr wrap="square" rtlCol="0">
            <a:spAutoFit/>
          </a:bodyPr>
          <a:lstStyle/>
          <a:p>
            <a:r>
              <a:rPr lang="en-US" dirty="0"/>
              <a:t>	52K</a:t>
            </a:r>
          </a:p>
          <a:p>
            <a:r>
              <a:rPr lang="en-US" dirty="0"/>
              <a:t>employees</a:t>
            </a:r>
          </a:p>
        </p:txBody>
      </p:sp>
      <p:sp>
        <p:nvSpPr>
          <p:cNvPr id="36" name="TextBox 35">
            <a:extLst>
              <a:ext uri="{FF2B5EF4-FFF2-40B4-BE49-F238E27FC236}">
                <a16:creationId xmlns:a16="http://schemas.microsoft.com/office/drawing/2014/main" id="{95A6DAEE-3051-4865-BDB9-59C4379BEF3D}"/>
              </a:ext>
            </a:extLst>
          </p:cNvPr>
          <p:cNvSpPr txBox="1"/>
          <p:nvPr/>
        </p:nvSpPr>
        <p:spPr>
          <a:xfrm>
            <a:off x="5653276" y="5272510"/>
            <a:ext cx="1837677" cy="923330"/>
          </a:xfrm>
          <a:prstGeom prst="rect">
            <a:avLst/>
          </a:prstGeom>
          <a:noFill/>
        </p:spPr>
        <p:txBody>
          <a:bodyPr wrap="square" rtlCol="0">
            <a:spAutoFit/>
          </a:bodyPr>
          <a:lstStyle/>
          <a:p>
            <a:r>
              <a:rPr lang="en-US" dirty="0"/>
              <a:t>Customers in</a:t>
            </a:r>
          </a:p>
          <a:p>
            <a:r>
              <a:rPr lang="en-US" dirty="0"/>
              <a:t>160+</a:t>
            </a:r>
          </a:p>
          <a:p>
            <a:r>
              <a:rPr lang="en-US" dirty="0"/>
              <a:t>countries</a:t>
            </a:r>
          </a:p>
        </p:txBody>
      </p:sp>
      <p:sp>
        <p:nvSpPr>
          <p:cNvPr id="37" name="TextBox 36">
            <a:extLst>
              <a:ext uri="{FF2B5EF4-FFF2-40B4-BE49-F238E27FC236}">
                <a16:creationId xmlns:a16="http://schemas.microsoft.com/office/drawing/2014/main" id="{15A1437C-895E-4718-B62C-0031957ECB0A}"/>
              </a:ext>
            </a:extLst>
          </p:cNvPr>
          <p:cNvSpPr txBox="1"/>
          <p:nvPr/>
        </p:nvSpPr>
        <p:spPr>
          <a:xfrm>
            <a:off x="8033600" y="5282225"/>
            <a:ext cx="1961965" cy="923330"/>
          </a:xfrm>
          <a:prstGeom prst="rect">
            <a:avLst/>
          </a:prstGeom>
          <a:noFill/>
        </p:spPr>
        <p:txBody>
          <a:bodyPr wrap="square" rtlCol="0">
            <a:spAutoFit/>
          </a:bodyPr>
          <a:lstStyle/>
          <a:p>
            <a:r>
              <a:rPr lang="en-US" dirty="0"/>
              <a:t>	226</a:t>
            </a:r>
          </a:p>
          <a:p>
            <a:r>
              <a:rPr lang="en-US" dirty="0"/>
              <a:t>On the global Fortune 500 list</a:t>
            </a:r>
          </a:p>
        </p:txBody>
      </p:sp>
      <p:sp>
        <p:nvSpPr>
          <p:cNvPr id="3" name="TextBox 2">
            <a:extLst>
              <a:ext uri="{FF2B5EF4-FFF2-40B4-BE49-F238E27FC236}">
                <a16:creationId xmlns:a16="http://schemas.microsoft.com/office/drawing/2014/main" id="{4334B0A5-6157-4C5B-B048-A7DB48790A47}"/>
              </a:ext>
            </a:extLst>
          </p:cNvPr>
          <p:cNvSpPr txBox="1"/>
          <p:nvPr/>
        </p:nvSpPr>
        <p:spPr>
          <a:xfrm>
            <a:off x="5002823" y="6409592"/>
            <a:ext cx="6389702" cy="677108"/>
          </a:xfrm>
          <a:prstGeom prst="rect">
            <a:avLst/>
          </a:prstGeom>
          <a:noFill/>
        </p:spPr>
        <p:txBody>
          <a:bodyPr wrap="square" rtlCol="0">
            <a:spAutoFit/>
          </a:bodyPr>
          <a:lstStyle/>
          <a:p>
            <a:r>
              <a:rPr lang="en-US" sz="1000" dirty="0"/>
              <a:t>Ref: https://www.lenovo.com/content/dam/lenovo/pcsd/north-america/en/solutions/services/flyers/lenovo-client-services-end-to-end-guide.pdf</a:t>
            </a:r>
          </a:p>
          <a:p>
            <a:endParaRPr lang="en-US" dirty="0"/>
          </a:p>
        </p:txBody>
      </p:sp>
    </p:spTree>
    <p:extLst>
      <p:ext uri="{BB962C8B-B14F-4D97-AF65-F5344CB8AC3E}">
        <p14:creationId xmlns:p14="http://schemas.microsoft.com/office/powerpoint/2010/main" val="190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EF54EE-8CB7-4FF2-98DD-52B369C74EF9}"/>
              </a:ext>
            </a:extLst>
          </p:cNvPr>
          <p:cNvSpPr>
            <a:spLocks noGrp="1"/>
          </p:cNvSpPr>
          <p:nvPr>
            <p:ph type="ftr" sz="quarter" idx="11"/>
          </p:nvPr>
        </p:nvSpPr>
        <p:spPr/>
        <p:txBody>
          <a:bodyPr/>
          <a:lstStyle/>
          <a:p>
            <a:r>
              <a:rPr lang="en-US"/>
              <a:t>Product Service System </a:t>
            </a:r>
            <a:endParaRPr lang="en-US" dirty="0"/>
          </a:p>
        </p:txBody>
      </p:sp>
      <p:sp>
        <p:nvSpPr>
          <p:cNvPr id="5" name="Slide Number Placeholder 4">
            <a:extLst>
              <a:ext uri="{FF2B5EF4-FFF2-40B4-BE49-F238E27FC236}">
                <a16:creationId xmlns:a16="http://schemas.microsoft.com/office/drawing/2014/main" id="{22E51BA3-1FB9-4760-84EB-0994A7297B94}"/>
              </a:ext>
            </a:extLst>
          </p:cNvPr>
          <p:cNvSpPr>
            <a:spLocks noGrp="1"/>
          </p:cNvSpPr>
          <p:nvPr>
            <p:ph type="sldNum" sz="quarter" idx="12"/>
          </p:nvPr>
        </p:nvSpPr>
        <p:spPr/>
        <p:txBody>
          <a:bodyPr/>
          <a:lstStyle/>
          <a:p>
            <a:fld id="{9CD8D479-8942-46E8-A226-A4E01F7A105C}" type="slidenum">
              <a:rPr lang="en-US" smtClean="0"/>
              <a:pPr/>
              <a:t>3</a:t>
            </a:fld>
            <a:endParaRPr lang="en-US" dirty="0"/>
          </a:p>
        </p:txBody>
      </p:sp>
      <p:sp>
        <p:nvSpPr>
          <p:cNvPr id="7" name="TextBox 6">
            <a:extLst>
              <a:ext uri="{FF2B5EF4-FFF2-40B4-BE49-F238E27FC236}">
                <a16:creationId xmlns:a16="http://schemas.microsoft.com/office/drawing/2014/main" id="{85D8DB40-8473-4165-8A86-BF27ECE785B5}"/>
              </a:ext>
            </a:extLst>
          </p:cNvPr>
          <p:cNvSpPr txBox="1"/>
          <p:nvPr/>
        </p:nvSpPr>
        <p:spPr>
          <a:xfrm>
            <a:off x="3048740" y="522193"/>
            <a:ext cx="6094520" cy="523220"/>
          </a:xfrm>
          <a:prstGeom prst="rect">
            <a:avLst/>
          </a:prstGeom>
          <a:noFill/>
        </p:spPr>
        <p:txBody>
          <a:bodyPr wrap="square">
            <a:spAutoFit/>
          </a:bodyPr>
          <a:lstStyle/>
          <a:p>
            <a:pPr algn="ctr"/>
            <a:r>
              <a:rPr lang="en-US" sz="2800" dirty="0"/>
              <a:t>The </a:t>
            </a:r>
            <a:r>
              <a:rPr lang="en-US" sz="2800" dirty="0" err="1"/>
              <a:t>DaaS</a:t>
            </a:r>
            <a:r>
              <a:rPr lang="en-US" sz="2800" dirty="0"/>
              <a:t> Model</a:t>
            </a:r>
          </a:p>
        </p:txBody>
      </p:sp>
      <p:sp>
        <p:nvSpPr>
          <p:cNvPr id="8" name="TextBox 7">
            <a:extLst>
              <a:ext uri="{FF2B5EF4-FFF2-40B4-BE49-F238E27FC236}">
                <a16:creationId xmlns:a16="http://schemas.microsoft.com/office/drawing/2014/main" id="{40EBE72E-BAA0-476D-BA22-2277793E7A5B}"/>
              </a:ext>
            </a:extLst>
          </p:cNvPr>
          <p:cNvSpPr txBox="1"/>
          <p:nvPr/>
        </p:nvSpPr>
        <p:spPr>
          <a:xfrm>
            <a:off x="6906827" y="1686757"/>
            <a:ext cx="3607184" cy="923330"/>
          </a:xfrm>
          <a:prstGeom prst="rect">
            <a:avLst/>
          </a:prstGeom>
          <a:noFill/>
        </p:spPr>
        <p:txBody>
          <a:bodyPr wrap="square" rtlCol="0">
            <a:spAutoFit/>
          </a:bodyPr>
          <a:lstStyle/>
          <a:p>
            <a:r>
              <a:rPr lang="en-US" dirty="0"/>
              <a:t>Includes all enterprise-facing services under one contract, with a single point of accountability</a:t>
            </a:r>
          </a:p>
        </p:txBody>
      </p:sp>
      <p:sp>
        <p:nvSpPr>
          <p:cNvPr id="10" name="TextBox 9">
            <a:extLst>
              <a:ext uri="{FF2B5EF4-FFF2-40B4-BE49-F238E27FC236}">
                <a16:creationId xmlns:a16="http://schemas.microsoft.com/office/drawing/2014/main" id="{5571D70B-C921-4B85-AA02-A9B7C999C651}"/>
              </a:ext>
            </a:extLst>
          </p:cNvPr>
          <p:cNvSpPr txBox="1"/>
          <p:nvPr/>
        </p:nvSpPr>
        <p:spPr>
          <a:xfrm>
            <a:off x="6906827" y="3105834"/>
            <a:ext cx="4454370" cy="646331"/>
          </a:xfrm>
          <a:prstGeom prst="rect">
            <a:avLst/>
          </a:prstGeom>
          <a:noFill/>
        </p:spPr>
        <p:txBody>
          <a:bodyPr wrap="square">
            <a:spAutoFit/>
          </a:bodyPr>
          <a:lstStyle/>
          <a:p>
            <a:r>
              <a:rPr lang="en-US" dirty="0"/>
              <a:t>Hardware, software, and services are all one monthly price without any up-front investment</a:t>
            </a:r>
          </a:p>
        </p:txBody>
      </p:sp>
      <p:sp>
        <p:nvSpPr>
          <p:cNvPr id="12" name="TextBox 11">
            <a:extLst>
              <a:ext uri="{FF2B5EF4-FFF2-40B4-BE49-F238E27FC236}">
                <a16:creationId xmlns:a16="http://schemas.microsoft.com/office/drawing/2014/main" id="{48BCF0DF-5935-44C0-ADEA-4802C7F5D852}"/>
              </a:ext>
            </a:extLst>
          </p:cNvPr>
          <p:cNvSpPr txBox="1"/>
          <p:nvPr/>
        </p:nvSpPr>
        <p:spPr>
          <a:xfrm>
            <a:off x="6950288" y="4413415"/>
            <a:ext cx="6094520" cy="369332"/>
          </a:xfrm>
          <a:prstGeom prst="rect">
            <a:avLst/>
          </a:prstGeom>
          <a:noFill/>
        </p:spPr>
        <p:txBody>
          <a:bodyPr wrap="square">
            <a:spAutoFit/>
          </a:bodyPr>
          <a:lstStyle/>
          <a:p>
            <a:r>
              <a:rPr lang="en-US" dirty="0"/>
              <a:t>No significant setup fees up front</a:t>
            </a:r>
          </a:p>
        </p:txBody>
      </p:sp>
      <p:sp>
        <p:nvSpPr>
          <p:cNvPr id="14" name="TextBox 13">
            <a:extLst>
              <a:ext uri="{FF2B5EF4-FFF2-40B4-BE49-F238E27FC236}">
                <a16:creationId xmlns:a16="http://schemas.microsoft.com/office/drawing/2014/main" id="{C8CC33C9-A0CE-4512-9F2B-5DD6DC247DDB}"/>
              </a:ext>
            </a:extLst>
          </p:cNvPr>
          <p:cNvSpPr txBox="1"/>
          <p:nvPr/>
        </p:nvSpPr>
        <p:spPr>
          <a:xfrm>
            <a:off x="709426" y="4432578"/>
            <a:ext cx="6498454" cy="369332"/>
          </a:xfrm>
          <a:prstGeom prst="rect">
            <a:avLst/>
          </a:prstGeom>
          <a:noFill/>
        </p:spPr>
        <p:txBody>
          <a:bodyPr wrap="square">
            <a:spAutoFit/>
          </a:bodyPr>
          <a:lstStyle/>
          <a:p>
            <a:r>
              <a:rPr lang="en-US" dirty="0"/>
              <a:t>Customers can flex up or down based on their device fleet</a:t>
            </a:r>
          </a:p>
        </p:txBody>
      </p:sp>
      <p:sp>
        <p:nvSpPr>
          <p:cNvPr id="16" name="TextBox 15">
            <a:extLst>
              <a:ext uri="{FF2B5EF4-FFF2-40B4-BE49-F238E27FC236}">
                <a16:creationId xmlns:a16="http://schemas.microsoft.com/office/drawing/2014/main" id="{4CD28ADD-5E6E-4682-B704-905AF0BDBFC9}"/>
              </a:ext>
            </a:extLst>
          </p:cNvPr>
          <p:cNvSpPr txBox="1"/>
          <p:nvPr/>
        </p:nvSpPr>
        <p:spPr>
          <a:xfrm>
            <a:off x="692458" y="3105833"/>
            <a:ext cx="6498454" cy="646331"/>
          </a:xfrm>
          <a:prstGeom prst="rect">
            <a:avLst/>
          </a:prstGeom>
          <a:noFill/>
        </p:spPr>
        <p:txBody>
          <a:bodyPr wrap="square">
            <a:spAutoFit/>
          </a:bodyPr>
          <a:lstStyle/>
          <a:p>
            <a:r>
              <a:rPr lang="en-US" dirty="0"/>
              <a:t>Has a set refresh cycle that includes imaging and taking the equipment back while securely destroying it</a:t>
            </a:r>
          </a:p>
        </p:txBody>
      </p:sp>
      <p:sp>
        <p:nvSpPr>
          <p:cNvPr id="18" name="TextBox 17">
            <a:extLst>
              <a:ext uri="{FF2B5EF4-FFF2-40B4-BE49-F238E27FC236}">
                <a16:creationId xmlns:a16="http://schemas.microsoft.com/office/drawing/2014/main" id="{C653D975-CF61-4C9C-8D86-249EBF55416D}"/>
              </a:ext>
            </a:extLst>
          </p:cNvPr>
          <p:cNvSpPr txBox="1"/>
          <p:nvPr/>
        </p:nvSpPr>
        <p:spPr>
          <a:xfrm>
            <a:off x="692458" y="1686757"/>
            <a:ext cx="5726097" cy="923330"/>
          </a:xfrm>
          <a:prstGeom prst="rect">
            <a:avLst/>
          </a:prstGeom>
          <a:noFill/>
        </p:spPr>
        <p:txBody>
          <a:bodyPr wrap="square">
            <a:spAutoFit/>
          </a:bodyPr>
          <a:lstStyle/>
          <a:p>
            <a:r>
              <a:rPr lang="en-US" dirty="0"/>
              <a:t>Hardware is owned by Lenovo Financial Services and refreshed on an industry best-practices schedule (3–4 years, depending on the equipment model)</a:t>
            </a:r>
          </a:p>
        </p:txBody>
      </p:sp>
      <p:pic>
        <p:nvPicPr>
          <p:cNvPr id="20" name="Picture 19">
            <a:extLst>
              <a:ext uri="{FF2B5EF4-FFF2-40B4-BE49-F238E27FC236}">
                <a16:creationId xmlns:a16="http://schemas.microsoft.com/office/drawing/2014/main" id="{B63F4A68-A564-4648-A920-D2EED86B8D39}"/>
              </a:ext>
            </a:extLst>
          </p:cNvPr>
          <p:cNvPicPr>
            <a:picLocks noChangeAspect="1"/>
          </p:cNvPicPr>
          <p:nvPr/>
        </p:nvPicPr>
        <p:blipFill>
          <a:blip r:embed="rId3"/>
          <a:stretch>
            <a:fillRect/>
          </a:stretch>
        </p:blipFill>
        <p:spPr>
          <a:xfrm>
            <a:off x="6996111" y="1105347"/>
            <a:ext cx="590550" cy="533400"/>
          </a:xfrm>
          <a:prstGeom prst="rect">
            <a:avLst/>
          </a:prstGeom>
        </p:spPr>
      </p:pic>
      <p:pic>
        <p:nvPicPr>
          <p:cNvPr id="22" name="Picture 21">
            <a:extLst>
              <a:ext uri="{FF2B5EF4-FFF2-40B4-BE49-F238E27FC236}">
                <a16:creationId xmlns:a16="http://schemas.microsoft.com/office/drawing/2014/main" id="{FD1A21CC-3851-4EC8-BA77-97682B261EAD}"/>
              </a:ext>
            </a:extLst>
          </p:cNvPr>
          <p:cNvPicPr>
            <a:picLocks noChangeAspect="1"/>
          </p:cNvPicPr>
          <p:nvPr/>
        </p:nvPicPr>
        <p:blipFill>
          <a:blip r:embed="rId4"/>
          <a:stretch>
            <a:fillRect/>
          </a:stretch>
        </p:blipFill>
        <p:spPr>
          <a:xfrm>
            <a:off x="6986586" y="2635418"/>
            <a:ext cx="600075" cy="571500"/>
          </a:xfrm>
          <a:prstGeom prst="rect">
            <a:avLst/>
          </a:prstGeom>
        </p:spPr>
      </p:pic>
      <p:pic>
        <p:nvPicPr>
          <p:cNvPr id="24" name="Picture 23">
            <a:extLst>
              <a:ext uri="{FF2B5EF4-FFF2-40B4-BE49-F238E27FC236}">
                <a16:creationId xmlns:a16="http://schemas.microsoft.com/office/drawing/2014/main" id="{EA4DF1BF-FFFD-4039-B41C-73A04A1B396A}"/>
              </a:ext>
            </a:extLst>
          </p:cNvPr>
          <p:cNvPicPr>
            <a:picLocks noChangeAspect="1"/>
          </p:cNvPicPr>
          <p:nvPr/>
        </p:nvPicPr>
        <p:blipFill>
          <a:blip r:embed="rId5"/>
          <a:stretch>
            <a:fillRect/>
          </a:stretch>
        </p:blipFill>
        <p:spPr>
          <a:xfrm>
            <a:off x="6976921" y="3745583"/>
            <a:ext cx="609600" cy="628650"/>
          </a:xfrm>
          <a:prstGeom prst="rect">
            <a:avLst/>
          </a:prstGeom>
        </p:spPr>
      </p:pic>
      <p:pic>
        <p:nvPicPr>
          <p:cNvPr id="26" name="Picture 25">
            <a:extLst>
              <a:ext uri="{FF2B5EF4-FFF2-40B4-BE49-F238E27FC236}">
                <a16:creationId xmlns:a16="http://schemas.microsoft.com/office/drawing/2014/main" id="{B3B7B541-75DB-4ABE-A494-D3B47835F54D}"/>
              </a:ext>
            </a:extLst>
          </p:cNvPr>
          <p:cNvPicPr>
            <a:picLocks noChangeAspect="1"/>
          </p:cNvPicPr>
          <p:nvPr/>
        </p:nvPicPr>
        <p:blipFill>
          <a:blip r:embed="rId6"/>
          <a:stretch>
            <a:fillRect/>
          </a:stretch>
        </p:blipFill>
        <p:spPr>
          <a:xfrm>
            <a:off x="784747" y="3784877"/>
            <a:ext cx="657225" cy="647700"/>
          </a:xfrm>
          <a:prstGeom prst="rect">
            <a:avLst/>
          </a:prstGeom>
        </p:spPr>
      </p:pic>
      <p:pic>
        <p:nvPicPr>
          <p:cNvPr id="28" name="Picture 27">
            <a:extLst>
              <a:ext uri="{FF2B5EF4-FFF2-40B4-BE49-F238E27FC236}">
                <a16:creationId xmlns:a16="http://schemas.microsoft.com/office/drawing/2014/main" id="{2FC88C7A-5B6B-49C4-8FDA-CB1A4F52D14A}"/>
              </a:ext>
            </a:extLst>
          </p:cNvPr>
          <p:cNvPicPr>
            <a:picLocks noChangeAspect="1"/>
          </p:cNvPicPr>
          <p:nvPr/>
        </p:nvPicPr>
        <p:blipFill>
          <a:blip r:embed="rId7"/>
          <a:stretch>
            <a:fillRect/>
          </a:stretch>
        </p:blipFill>
        <p:spPr>
          <a:xfrm>
            <a:off x="784747" y="2538873"/>
            <a:ext cx="609600" cy="638175"/>
          </a:xfrm>
          <a:prstGeom prst="rect">
            <a:avLst/>
          </a:prstGeom>
        </p:spPr>
      </p:pic>
      <p:pic>
        <p:nvPicPr>
          <p:cNvPr id="30" name="Picture 29">
            <a:extLst>
              <a:ext uri="{FF2B5EF4-FFF2-40B4-BE49-F238E27FC236}">
                <a16:creationId xmlns:a16="http://schemas.microsoft.com/office/drawing/2014/main" id="{06C448D5-45BD-45F3-B539-358A0C54AB20}"/>
              </a:ext>
            </a:extLst>
          </p:cNvPr>
          <p:cNvPicPr>
            <a:picLocks noChangeAspect="1"/>
          </p:cNvPicPr>
          <p:nvPr/>
        </p:nvPicPr>
        <p:blipFill>
          <a:blip r:embed="rId8"/>
          <a:stretch>
            <a:fillRect/>
          </a:stretch>
        </p:blipFill>
        <p:spPr>
          <a:xfrm>
            <a:off x="848990" y="1086681"/>
            <a:ext cx="581025" cy="600075"/>
          </a:xfrm>
          <a:prstGeom prst="rect">
            <a:avLst/>
          </a:prstGeom>
        </p:spPr>
      </p:pic>
      <p:sp>
        <p:nvSpPr>
          <p:cNvPr id="2" name="TextBox 1">
            <a:extLst>
              <a:ext uri="{FF2B5EF4-FFF2-40B4-BE49-F238E27FC236}">
                <a16:creationId xmlns:a16="http://schemas.microsoft.com/office/drawing/2014/main" id="{3B348BA5-496F-46C5-9B40-719E5F9E9AEA}"/>
              </a:ext>
            </a:extLst>
          </p:cNvPr>
          <p:cNvSpPr txBox="1"/>
          <p:nvPr/>
        </p:nvSpPr>
        <p:spPr>
          <a:xfrm>
            <a:off x="5682343" y="6335807"/>
            <a:ext cx="6279502" cy="430887"/>
          </a:xfrm>
          <a:prstGeom prst="rect">
            <a:avLst/>
          </a:prstGeom>
          <a:noFill/>
        </p:spPr>
        <p:txBody>
          <a:bodyPr wrap="square" rtlCol="0">
            <a:spAutoFit/>
          </a:bodyPr>
          <a:lstStyle/>
          <a:p>
            <a:r>
              <a:rPr lang="en-US" sz="1100" dirty="0">
                <a:hlinkClick r:id="rId9"/>
              </a:rPr>
              <a:t>Ref: https://www.logically.com/solutions/services/managed-services/device-as-a-service</a:t>
            </a:r>
            <a:endParaRPr lang="en-US" sz="1100" dirty="0"/>
          </a:p>
          <a:p>
            <a:endParaRPr lang="en-US" sz="1100" dirty="0"/>
          </a:p>
        </p:txBody>
      </p:sp>
    </p:spTree>
    <p:extLst>
      <p:ext uri="{BB962C8B-B14F-4D97-AF65-F5344CB8AC3E}">
        <p14:creationId xmlns:p14="http://schemas.microsoft.com/office/powerpoint/2010/main" val="238198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9A15EDE-5CE2-4BF7-9E2E-A67042B6D6C1}"/>
              </a:ext>
            </a:extLst>
          </p:cNvPr>
          <p:cNvGraphicFramePr>
            <a:graphicFrameLocks noGrp="1"/>
          </p:cNvGraphicFramePr>
          <p:nvPr>
            <p:extLst>
              <p:ext uri="{D42A27DB-BD31-4B8C-83A1-F6EECF244321}">
                <p14:modId xmlns:p14="http://schemas.microsoft.com/office/powerpoint/2010/main" val="190802577"/>
              </p:ext>
            </p:extLst>
          </p:nvPr>
        </p:nvGraphicFramePr>
        <p:xfrm>
          <a:off x="0" y="466314"/>
          <a:ext cx="12053455" cy="6100945"/>
        </p:xfrm>
        <a:graphic>
          <a:graphicData uri="http://schemas.openxmlformats.org/drawingml/2006/table">
            <a:tbl>
              <a:tblPr firstRow="1" bandRow="1">
                <a:tableStyleId>{5C22544A-7EE6-4342-B048-85BDC9FD1C3A}</a:tableStyleId>
              </a:tblPr>
              <a:tblGrid>
                <a:gridCol w="2479431">
                  <a:extLst>
                    <a:ext uri="{9D8B030D-6E8A-4147-A177-3AD203B41FA5}">
                      <a16:colId xmlns:a16="http://schemas.microsoft.com/office/drawing/2014/main" val="3222447686"/>
                    </a:ext>
                  </a:extLst>
                </a:gridCol>
                <a:gridCol w="2358988">
                  <a:extLst>
                    <a:ext uri="{9D8B030D-6E8A-4147-A177-3AD203B41FA5}">
                      <a16:colId xmlns:a16="http://schemas.microsoft.com/office/drawing/2014/main" val="46676301"/>
                    </a:ext>
                  </a:extLst>
                </a:gridCol>
                <a:gridCol w="2405012">
                  <a:extLst>
                    <a:ext uri="{9D8B030D-6E8A-4147-A177-3AD203B41FA5}">
                      <a16:colId xmlns:a16="http://schemas.microsoft.com/office/drawing/2014/main" val="636415008"/>
                    </a:ext>
                  </a:extLst>
                </a:gridCol>
                <a:gridCol w="2405012">
                  <a:extLst>
                    <a:ext uri="{9D8B030D-6E8A-4147-A177-3AD203B41FA5}">
                      <a16:colId xmlns:a16="http://schemas.microsoft.com/office/drawing/2014/main" val="1103302047"/>
                    </a:ext>
                  </a:extLst>
                </a:gridCol>
                <a:gridCol w="2405012">
                  <a:extLst>
                    <a:ext uri="{9D8B030D-6E8A-4147-A177-3AD203B41FA5}">
                      <a16:colId xmlns:a16="http://schemas.microsoft.com/office/drawing/2014/main" val="423428648"/>
                    </a:ext>
                  </a:extLst>
                </a:gridCol>
              </a:tblGrid>
              <a:tr h="329944">
                <a:tc rowSpan="2">
                  <a:txBody>
                    <a:bodyPr/>
                    <a:lstStyle/>
                    <a:p>
                      <a:endParaRPr lang="en-US" sz="1200" dirty="0">
                        <a:latin typeface="+mn-lt"/>
                      </a:endParaRPr>
                    </a:p>
                  </a:txBody>
                  <a:tcPr>
                    <a:solidFill>
                      <a:schemeClr val="accent1"/>
                    </a:solidFill>
                  </a:tcPr>
                </a:tc>
                <a:tc gridSpan="2">
                  <a:txBody>
                    <a:bodyPr/>
                    <a:lstStyle/>
                    <a:p>
                      <a:pPr algn="ctr"/>
                      <a:r>
                        <a:rPr lang="en-US" sz="1600" dirty="0">
                          <a:latin typeface="+mn-lt"/>
                        </a:rPr>
                        <a:t>Current situation</a:t>
                      </a:r>
                    </a:p>
                  </a:txBody>
                  <a:tcPr>
                    <a:solidFill>
                      <a:schemeClr val="accent1"/>
                    </a:solidFill>
                  </a:tcPr>
                </a:tc>
                <a:tc hMerge="1">
                  <a:txBody>
                    <a:bodyPr/>
                    <a:lstStyle/>
                    <a:p>
                      <a:endParaRPr lang="en-US" dirty="0"/>
                    </a:p>
                  </a:txBody>
                  <a:tcPr/>
                </a:tc>
                <a:tc gridSpan="2">
                  <a:txBody>
                    <a:bodyPr/>
                    <a:lstStyle/>
                    <a:p>
                      <a:pPr algn="ctr"/>
                      <a:r>
                        <a:rPr lang="en-US" sz="1600" dirty="0">
                          <a:latin typeface="+mn-lt"/>
                        </a:rPr>
                        <a:t>Future situation</a:t>
                      </a:r>
                    </a:p>
                  </a:txBody>
                  <a:tcPr>
                    <a:solidFill>
                      <a:schemeClr val="accent1"/>
                    </a:solidFill>
                  </a:tcPr>
                </a:tc>
                <a:tc hMerge="1">
                  <a:txBody>
                    <a:bodyPr/>
                    <a:lstStyle/>
                    <a:p>
                      <a:endParaRPr lang="en-US" dirty="0"/>
                    </a:p>
                  </a:txBody>
                  <a:tcPr/>
                </a:tc>
                <a:extLst>
                  <a:ext uri="{0D108BD9-81ED-4DB2-BD59-A6C34878D82A}">
                    <a16:rowId xmlns:a16="http://schemas.microsoft.com/office/drawing/2014/main" val="2290989065"/>
                  </a:ext>
                </a:extLst>
              </a:tr>
              <a:tr h="438479">
                <a:tc vMerge="1">
                  <a:txBody>
                    <a:bodyPr/>
                    <a:lstStyle/>
                    <a:p>
                      <a:endParaRPr lang="en-US"/>
                    </a:p>
                  </a:txBody>
                  <a:tcPr/>
                </a:tc>
                <a:tc>
                  <a:txBody>
                    <a:bodyPr/>
                    <a:lstStyle/>
                    <a:p>
                      <a:pPr algn="ctr"/>
                      <a:r>
                        <a:rPr lang="en-US" sz="1600" dirty="0">
                          <a:latin typeface="+mn-lt"/>
                        </a:rPr>
                        <a:t>Strengths</a:t>
                      </a:r>
                    </a:p>
                  </a:txBody>
                  <a:tcPr>
                    <a:solidFill>
                      <a:schemeClr val="accent1"/>
                    </a:solidFill>
                  </a:tcPr>
                </a:tc>
                <a:tc>
                  <a:txBody>
                    <a:bodyPr/>
                    <a:lstStyle/>
                    <a:p>
                      <a:pPr algn="ctr"/>
                      <a:r>
                        <a:rPr lang="en-US" sz="1600" dirty="0">
                          <a:latin typeface="+mn-lt"/>
                        </a:rPr>
                        <a:t>Weakness</a:t>
                      </a:r>
                    </a:p>
                  </a:txBody>
                  <a:tcPr>
                    <a:solidFill>
                      <a:schemeClr val="accent1"/>
                    </a:solidFill>
                  </a:tcPr>
                </a:tc>
                <a:tc>
                  <a:txBody>
                    <a:bodyPr/>
                    <a:lstStyle/>
                    <a:p>
                      <a:pPr algn="ctr"/>
                      <a:r>
                        <a:rPr lang="en-US" sz="1600" dirty="0">
                          <a:latin typeface="+mn-lt"/>
                        </a:rPr>
                        <a:t>Opportunities</a:t>
                      </a:r>
                    </a:p>
                  </a:txBody>
                  <a:tcPr>
                    <a:solidFill>
                      <a:schemeClr val="accent1"/>
                    </a:solidFill>
                  </a:tcPr>
                </a:tc>
                <a:tc>
                  <a:txBody>
                    <a:bodyPr/>
                    <a:lstStyle/>
                    <a:p>
                      <a:pPr algn="ctr"/>
                      <a:r>
                        <a:rPr lang="en-US" sz="1600" dirty="0">
                          <a:latin typeface="+mn-lt"/>
                        </a:rPr>
                        <a:t>Threats</a:t>
                      </a:r>
                    </a:p>
                  </a:txBody>
                  <a:tcPr>
                    <a:solidFill>
                      <a:schemeClr val="accent1"/>
                    </a:solidFill>
                  </a:tcPr>
                </a:tc>
                <a:extLst>
                  <a:ext uri="{0D108BD9-81ED-4DB2-BD59-A6C34878D82A}">
                    <a16:rowId xmlns:a16="http://schemas.microsoft.com/office/drawing/2014/main" val="3657029617"/>
                  </a:ext>
                </a:extLst>
              </a:tr>
              <a:tr h="799742">
                <a:tc>
                  <a:txBody>
                    <a:bodyPr/>
                    <a:lstStyle/>
                    <a:p>
                      <a:r>
                        <a:rPr lang="en-US" sz="1600" dirty="0">
                          <a:latin typeface="+mn-lt"/>
                        </a:rPr>
                        <a:t>A. Environmental dimension</a:t>
                      </a:r>
                    </a:p>
                  </a:txBody>
                  <a:tcPr/>
                </a:tc>
                <a:tc>
                  <a:txBody>
                    <a:bodyPr/>
                    <a:lstStyle/>
                    <a:p>
                      <a:r>
                        <a:rPr lang="en-US" sz="1200" dirty="0">
                          <a:latin typeface="+mn-lt"/>
                          <a:cs typeface="Times New Roman" panose="02020603050405020304" pitchFamily="18" charset="0"/>
                        </a:rPr>
                        <a:t>-parts harvesting &amp; reutilization</a:t>
                      </a:r>
                    </a:p>
                    <a:p>
                      <a:endParaRPr lang="en-US" sz="1200" dirty="0">
                        <a:latin typeface="+mn-lt"/>
                        <a:cs typeface="Times New Roman" panose="02020603050405020304" pitchFamily="18" charset="0"/>
                      </a:endParaRPr>
                    </a:p>
                  </a:txBody>
                  <a:tcPr/>
                </a:tc>
                <a:tc>
                  <a:txBody>
                    <a:bodyPr/>
                    <a:lstStyle/>
                    <a:p>
                      <a:r>
                        <a:rPr lang="en-US" sz="1200" dirty="0">
                          <a:latin typeface="+mn-lt"/>
                        </a:rPr>
                        <a:t>-Non recycled Electronic waste</a:t>
                      </a:r>
                    </a:p>
                  </a:txBody>
                  <a:tcPr/>
                </a:tc>
                <a:tc>
                  <a:txBody>
                    <a:bodyPr/>
                    <a:lstStyle/>
                    <a:p>
                      <a:r>
                        <a:rPr lang="en-US" sz="1200" dirty="0">
                          <a:latin typeface="+mn-lt"/>
                        </a:rPr>
                        <a:t>-Manufacture energy efficient products</a:t>
                      </a:r>
                    </a:p>
                    <a:p>
                      <a:r>
                        <a:rPr lang="en-US" sz="1200" dirty="0">
                          <a:latin typeface="+mn-lt"/>
                        </a:rPr>
                        <a:t>-Reduce usage of non recyclable plastic</a:t>
                      </a:r>
                    </a:p>
                  </a:txBody>
                  <a:tcPr/>
                </a:tc>
                <a:tc>
                  <a:txBody>
                    <a:bodyPr/>
                    <a:lstStyle/>
                    <a:p>
                      <a:r>
                        <a:rPr lang="en-US" sz="1200" dirty="0">
                          <a:latin typeface="+mn-lt"/>
                        </a:rPr>
                        <a:t>-Less motivation in consumers to upgrade</a:t>
                      </a:r>
                    </a:p>
                    <a:p>
                      <a:endParaRPr lang="en-US" sz="1200" dirty="0">
                        <a:latin typeface="+mn-lt"/>
                      </a:endParaRPr>
                    </a:p>
                  </a:txBody>
                  <a:tcPr/>
                </a:tc>
                <a:extLst>
                  <a:ext uri="{0D108BD9-81ED-4DB2-BD59-A6C34878D82A}">
                    <a16:rowId xmlns:a16="http://schemas.microsoft.com/office/drawing/2014/main" val="4171678573"/>
                  </a:ext>
                </a:extLst>
              </a:tr>
              <a:tr h="1169801">
                <a:tc>
                  <a:txBody>
                    <a:bodyPr/>
                    <a:lstStyle/>
                    <a:p>
                      <a:r>
                        <a:rPr lang="en-US" sz="1600" dirty="0">
                          <a:latin typeface="+mn-lt"/>
                        </a:rPr>
                        <a:t>B.   Socio-cultural dimension</a:t>
                      </a:r>
                    </a:p>
                    <a:p>
                      <a:endParaRPr lang="en-US" sz="1600" dirty="0">
                        <a:latin typeface="+mn-lt"/>
                      </a:endParaRPr>
                    </a:p>
                  </a:txBody>
                  <a:tcPr/>
                </a:tc>
                <a:tc>
                  <a:txBody>
                    <a:bodyPr/>
                    <a:lstStyle/>
                    <a:p>
                      <a:r>
                        <a:rPr lang="en-US" sz="1200" dirty="0">
                          <a:latin typeface="+mn-lt"/>
                        </a:rPr>
                        <a:t>-Good public relationship &amp; sponsorship</a:t>
                      </a:r>
                    </a:p>
                    <a:p>
                      <a:r>
                        <a:rPr lang="en-US" sz="1200" dirty="0">
                          <a:latin typeface="+mn-lt"/>
                        </a:rPr>
                        <a:t>-employment growth</a:t>
                      </a:r>
                    </a:p>
                    <a:p>
                      <a:r>
                        <a:rPr lang="en-US" sz="1200" dirty="0">
                          <a:latin typeface="+mn-lt"/>
                        </a:rPr>
                        <a:t>-Well established brand name</a:t>
                      </a:r>
                    </a:p>
                  </a:txBody>
                  <a:tcPr/>
                </a:tc>
                <a:tc>
                  <a:txBody>
                    <a:bodyPr/>
                    <a:lstStyle/>
                    <a:p>
                      <a:r>
                        <a:rPr lang="en-US" sz="1200" dirty="0">
                          <a:latin typeface="+mn-lt"/>
                        </a:rPr>
                        <a:t>-Product are fewer to choose</a:t>
                      </a:r>
                    </a:p>
                    <a:p>
                      <a:r>
                        <a:rPr lang="en-US" sz="1200" dirty="0">
                          <a:latin typeface="+mn-lt"/>
                        </a:rPr>
                        <a:t>-Less product diversity</a:t>
                      </a:r>
                    </a:p>
                    <a:p>
                      <a:r>
                        <a:rPr lang="en-US" sz="1200" dirty="0">
                          <a:latin typeface="+mn-lt"/>
                        </a:rPr>
                        <a:t>-Maintaining  good relations with suppliers</a:t>
                      </a:r>
                    </a:p>
                  </a:txBody>
                  <a:tcPr/>
                </a:tc>
                <a:tc>
                  <a:txBody>
                    <a:bodyPr/>
                    <a:lstStyle/>
                    <a:p>
                      <a:r>
                        <a:rPr lang="en-US" sz="1200" dirty="0">
                          <a:latin typeface="+mn-lt"/>
                        </a:rPr>
                        <a:t>-Increase brand awareness to attract new consumer &amp; continue engage with old client</a:t>
                      </a:r>
                    </a:p>
                    <a:p>
                      <a:r>
                        <a:rPr lang="en-US" sz="1200" dirty="0">
                          <a:latin typeface="+mn-lt"/>
                        </a:rPr>
                        <a:t>-Diversity product range</a:t>
                      </a:r>
                    </a:p>
                    <a:p>
                      <a:r>
                        <a:rPr lang="en-US" sz="1200" dirty="0">
                          <a:latin typeface="+mn-lt"/>
                        </a:rPr>
                        <a:t>-Provide consumer configured hardware option</a:t>
                      </a:r>
                    </a:p>
                  </a:txBody>
                  <a:tcPr/>
                </a:tc>
                <a:tc>
                  <a:txBody>
                    <a:bodyPr/>
                    <a:lstStyle/>
                    <a:p>
                      <a:r>
                        <a:rPr lang="en-US" sz="1200" dirty="0">
                          <a:latin typeface="+mn-lt"/>
                        </a:rPr>
                        <a:t>-Device malfunctioning before expected time period in the product life</a:t>
                      </a:r>
                    </a:p>
                    <a:p>
                      <a:r>
                        <a:rPr lang="en-US" sz="1200" dirty="0">
                          <a:latin typeface="+mn-lt"/>
                        </a:rPr>
                        <a:t>-Increased promotions by competitors</a:t>
                      </a:r>
                    </a:p>
                  </a:txBody>
                  <a:tcPr/>
                </a:tc>
                <a:extLst>
                  <a:ext uri="{0D108BD9-81ED-4DB2-BD59-A6C34878D82A}">
                    <a16:rowId xmlns:a16="http://schemas.microsoft.com/office/drawing/2014/main" val="747804882"/>
                  </a:ext>
                </a:extLst>
              </a:tr>
              <a:tr h="1169801">
                <a:tc>
                  <a:txBody>
                    <a:bodyPr/>
                    <a:lstStyle/>
                    <a:p>
                      <a:r>
                        <a:rPr lang="en-US" sz="1600" dirty="0">
                          <a:latin typeface="+mn-lt"/>
                        </a:rPr>
                        <a:t>C. Economic dimension</a:t>
                      </a:r>
                    </a:p>
                    <a:p>
                      <a:endParaRPr lang="en-US" sz="1600" dirty="0">
                        <a:latin typeface="+mn-lt"/>
                      </a:endParaRPr>
                    </a:p>
                  </a:txBody>
                  <a:tcPr/>
                </a:tc>
                <a:tc>
                  <a:txBody>
                    <a:bodyPr/>
                    <a:lstStyle/>
                    <a:p>
                      <a:r>
                        <a:rPr lang="en-US" sz="1200" dirty="0">
                          <a:latin typeface="+mn-lt"/>
                        </a:rPr>
                        <a:t>-Less responsibility</a:t>
                      </a:r>
                    </a:p>
                    <a:p>
                      <a:r>
                        <a:rPr lang="en-US" sz="1200" dirty="0">
                          <a:latin typeface="+mn-lt"/>
                        </a:rPr>
                        <a:t>-less maintenance cost</a:t>
                      </a:r>
                    </a:p>
                    <a:p>
                      <a:r>
                        <a:rPr lang="en-US" sz="1200" dirty="0">
                          <a:latin typeface="+mn-lt"/>
                        </a:rPr>
                        <a:t>-Good quality product</a:t>
                      </a:r>
                    </a:p>
                    <a:p>
                      <a:endParaRPr lang="en-US" sz="1200" dirty="0">
                        <a:latin typeface="+mn-lt"/>
                      </a:endParaRPr>
                    </a:p>
                  </a:txBody>
                  <a:tcPr/>
                </a:tc>
                <a:tc>
                  <a:txBody>
                    <a:bodyPr/>
                    <a:lstStyle/>
                    <a:p>
                      <a:r>
                        <a:rPr lang="en-US" sz="1200" dirty="0">
                          <a:latin typeface="+mn-lt"/>
                        </a:rPr>
                        <a:t>-Too expensive  devices</a:t>
                      </a:r>
                    </a:p>
                    <a:p>
                      <a:r>
                        <a:rPr lang="en-US" sz="1200" dirty="0">
                          <a:latin typeface="+mn-lt"/>
                        </a:rPr>
                        <a:t>-Consumer facing problem in after sales services </a:t>
                      </a:r>
                    </a:p>
                  </a:txBody>
                  <a:tcPr/>
                </a:tc>
                <a:tc>
                  <a:txBody>
                    <a:bodyPr/>
                    <a:lstStyle/>
                    <a:p>
                      <a:r>
                        <a:rPr lang="en-US" sz="1200" dirty="0">
                          <a:latin typeface="+mn-lt"/>
                        </a:rPr>
                        <a:t>-Provide economic solutions for repair &amp; service</a:t>
                      </a:r>
                    </a:p>
                    <a:p>
                      <a:r>
                        <a:rPr lang="en-US" sz="1200" dirty="0">
                          <a:latin typeface="+mn-lt"/>
                        </a:rPr>
                        <a:t>-Reselling after use can help in harvesting</a:t>
                      </a:r>
                    </a:p>
                  </a:txBody>
                  <a:tcPr/>
                </a:tc>
                <a:tc>
                  <a:txBody>
                    <a:bodyPr/>
                    <a:lstStyle/>
                    <a:p>
                      <a:r>
                        <a:rPr lang="en-US" sz="1200" dirty="0">
                          <a:latin typeface="+mn-lt"/>
                        </a:rPr>
                        <a:t>-Constant technological development required trained workforce accordingly</a:t>
                      </a:r>
                    </a:p>
                    <a:p>
                      <a:r>
                        <a:rPr lang="en-US" sz="1200" dirty="0">
                          <a:latin typeface="+mn-lt"/>
                        </a:rPr>
                        <a:t>-labor cost increased</a:t>
                      </a:r>
                    </a:p>
                    <a:p>
                      <a:r>
                        <a:rPr lang="en-US" sz="1200" dirty="0">
                          <a:latin typeface="+mn-lt"/>
                        </a:rPr>
                        <a:t>- </a:t>
                      </a:r>
                      <a:r>
                        <a:rPr lang="en-US" sz="1200" dirty="0" err="1">
                          <a:latin typeface="+mn-lt"/>
                        </a:rPr>
                        <a:t>Avaibility</a:t>
                      </a:r>
                      <a:r>
                        <a:rPr lang="en-US" sz="1200" dirty="0">
                          <a:latin typeface="+mn-lt"/>
                        </a:rPr>
                        <a:t> of same technology with less price </a:t>
                      </a:r>
                    </a:p>
                  </a:txBody>
                  <a:tcPr/>
                </a:tc>
                <a:extLst>
                  <a:ext uri="{0D108BD9-81ED-4DB2-BD59-A6C34878D82A}">
                    <a16:rowId xmlns:a16="http://schemas.microsoft.com/office/drawing/2014/main" val="493549804"/>
                  </a:ext>
                </a:extLst>
              </a:tr>
              <a:tr h="1249829">
                <a:tc>
                  <a:txBody>
                    <a:bodyPr/>
                    <a:lstStyle/>
                    <a:p>
                      <a:r>
                        <a:rPr lang="en-US" sz="1600" dirty="0">
                          <a:latin typeface="+mn-lt"/>
                        </a:rPr>
                        <a:t>D. technology, Feasibility</a:t>
                      </a:r>
                    </a:p>
                  </a:txBody>
                  <a:tcPr/>
                </a:tc>
                <a:tc>
                  <a:txBody>
                    <a:bodyPr/>
                    <a:lstStyle/>
                    <a:p>
                      <a:r>
                        <a:rPr lang="en-US" sz="1200" dirty="0">
                          <a:latin typeface="+mn-lt"/>
                        </a:rPr>
                        <a:t>-online &amp; offline marketplace for purchasing</a:t>
                      </a:r>
                    </a:p>
                    <a:p>
                      <a:r>
                        <a:rPr lang="en-US" sz="1200" dirty="0">
                          <a:latin typeface="+mn-lt"/>
                        </a:rPr>
                        <a:t>-free to do experimentations in design &amp; technology</a:t>
                      </a:r>
                    </a:p>
                    <a:p>
                      <a:r>
                        <a:rPr lang="en-US" sz="1200" dirty="0">
                          <a:latin typeface="+mn-lt"/>
                        </a:rPr>
                        <a:t>-not consumer bounded</a:t>
                      </a:r>
                    </a:p>
                  </a:txBody>
                  <a:tcPr/>
                </a:tc>
                <a:tc>
                  <a:txBody>
                    <a:bodyPr/>
                    <a:lstStyle/>
                    <a:p>
                      <a:r>
                        <a:rPr lang="en-US" sz="1200" dirty="0">
                          <a:latin typeface="+mn-lt"/>
                        </a:rPr>
                        <a:t>-Hardware technology is not feasible every time.</a:t>
                      </a:r>
                    </a:p>
                    <a:p>
                      <a:r>
                        <a:rPr lang="en-US" sz="1200" dirty="0">
                          <a:latin typeface="+mn-lt"/>
                        </a:rPr>
                        <a:t>-Limited Resources of Feedback </a:t>
                      </a:r>
                    </a:p>
                    <a:p>
                      <a:r>
                        <a:rPr lang="en-US" sz="1200" dirty="0">
                          <a:latin typeface="+mn-lt"/>
                        </a:rPr>
                        <a:t>For improvement</a:t>
                      </a:r>
                    </a:p>
                  </a:txBody>
                  <a:tcPr/>
                </a:tc>
                <a:tc>
                  <a:txBody>
                    <a:bodyPr/>
                    <a:lstStyle/>
                    <a:p>
                      <a:r>
                        <a:rPr lang="en-US" sz="1200" dirty="0">
                          <a:latin typeface="+mn-lt"/>
                        </a:rPr>
                        <a:t>-Focus more in research and development</a:t>
                      </a:r>
                    </a:p>
                    <a:p>
                      <a:r>
                        <a:rPr lang="en-US" sz="1200" dirty="0">
                          <a:latin typeface="+mn-lt"/>
                        </a:rPr>
                        <a:t>-Adoption of future needs of consumer</a:t>
                      </a:r>
                    </a:p>
                    <a:p>
                      <a:r>
                        <a:rPr lang="en-US" sz="1200" dirty="0">
                          <a:latin typeface="+mn-lt"/>
                        </a:rPr>
                        <a:t>-Collaborating with suppliers in R &amp; D</a:t>
                      </a:r>
                    </a:p>
                  </a:txBody>
                  <a:tcPr/>
                </a:tc>
                <a:tc>
                  <a:txBody>
                    <a:bodyPr/>
                    <a:lstStyle/>
                    <a:p>
                      <a:r>
                        <a:rPr lang="en-US" sz="1200" dirty="0">
                          <a:latin typeface="+mn-lt"/>
                        </a:rPr>
                        <a:t>-New technological competitors</a:t>
                      </a:r>
                    </a:p>
                  </a:txBody>
                  <a:tcPr/>
                </a:tc>
                <a:extLst>
                  <a:ext uri="{0D108BD9-81ED-4DB2-BD59-A6C34878D82A}">
                    <a16:rowId xmlns:a16="http://schemas.microsoft.com/office/drawing/2014/main" val="762021123"/>
                  </a:ext>
                </a:extLst>
              </a:tr>
              <a:tr h="876957">
                <a:tc>
                  <a:txBody>
                    <a:bodyPr/>
                    <a:lstStyle/>
                    <a:p>
                      <a:r>
                        <a:rPr lang="en-US" sz="1600" dirty="0">
                          <a:latin typeface="+mn-lt"/>
                        </a:rPr>
                        <a:t>E .Legislation, Regulation,</a:t>
                      </a:r>
                    </a:p>
                    <a:p>
                      <a:r>
                        <a:rPr lang="en-US" sz="1600" dirty="0">
                          <a:latin typeface="+mn-lt"/>
                        </a:rPr>
                        <a:t>Public Infrastructure</a:t>
                      </a:r>
                    </a:p>
                  </a:txBody>
                  <a:tcPr/>
                </a:tc>
                <a:tc>
                  <a:txBody>
                    <a:bodyPr/>
                    <a:lstStyle/>
                    <a:p>
                      <a:r>
                        <a:rPr lang="en-US" sz="1200" dirty="0">
                          <a:latin typeface="+mn-lt"/>
                        </a:rPr>
                        <a:t>-Term &amp; condition for selling of product</a:t>
                      </a:r>
                    </a:p>
                    <a:p>
                      <a:r>
                        <a:rPr lang="en-US" sz="1200" dirty="0">
                          <a:latin typeface="+mn-lt"/>
                        </a:rPr>
                        <a:t>-price are regulated by vendor</a:t>
                      </a:r>
                    </a:p>
                  </a:txBody>
                  <a:tcPr/>
                </a:tc>
                <a:tc>
                  <a:txBody>
                    <a:bodyPr/>
                    <a:lstStyle/>
                    <a:p>
                      <a:r>
                        <a:rPr lang="en-US" sz="1200" dirty="0">
                          <a:latin typeface="+mn-lt"/>
                        </a:rPr>
                        <a:t>-Regulation of pirated software cannot be controlled</a:t>
                      </a:r>
                    </a:p>
                  </a:txBody>
                  <a:tcPr/>
                </a:tc>
                <a:tc>
                  <a:txBody>
                    <a:bodyPr/>
                    <a:lstStyle/>
                    <a:p>
                      <a:r>
                        <a:rPr lang="en-US" sz="1200" dirty="0">
                          <a:latin typeface="+mn-lt"/>
                        </a:rPr>
                        <a:t>-To provide sales and services under the relevant market regularization.</a:t>
                      </a:r>
                    </a:p>
                  </a:txBody>
                  <a:tcPr/>
                </a:tc>
                <a:tc>
                  <a:txBody>
                    <a:bodyPr/>
                    <a:lstStyle/>
                    <a:p>
                      <a:r>
                        <a:rPr lang="en-US" sz="1200" dirty="0">
                          <a:latin typeface="+mn-lt"/>
                        </a:rPr>
                        <a:t>-Regulation on international trade keep changing </a:t>
                      </a:r>
                    </a:p>
                  </a:txBody>
                  <a:tcPr/>
                </a:tc>
                <a:extLst>
                  <a:ext uri="{0D108BD9-81ED-4DB2-BD59-A6C34878D82A}">
                    <a16:rowId xmlns:a16="http://schemas.microsoft.com/office/drawing/2014/main" val="2962241297"/>
                  </a:ext>
                </a:extLst>
              </a:tr>
            </a:tbl>
          </a:graphicData>
        </a:graphic>
      </p:graphicFrame>
      <p:sp>
        <p:nvSpPr>
          <p:cNvPr id="5" name="TextBox 4">
            <a:extLst>
              <a:ext uri="{FF2B5EF4-FFF2-40B4-BE49-F238E27FC236}">
                <a16:creationId xmlns:a16="http://schemas.microsoft.com/office/drawing/2014/main" id="{01F53CB7-F353-462C-BBC6-92FFFC7BDE87}"/>
              </a:ext>
            </a:extLst>
          </p:cNvPr>
          <p:cNvSpPr txBox="1"/>
          <p:nvPr/>
        </p:nvSpPr>
        <p:spPr>
          <a:xfrm>
            <a:off x="0" y="26866"/>
            <a:ext cx="2826328" cy="400110"/>
          </a:xfrm>
          <a:prstGeom prst="rect">
            <a:avLst/>
          </a:prstGeom>
          <a:noFill/>
        </p:spPr>
        <p:txBody>
          <a:bodyPr wrap="square" rtlCol="0">
            <a:spAutoFit/>
          </a:bodyPr>
          <a:lstStyle/>
          <a:p>
            <a:r>
              <a:rPr lang="en-US" sz="2000" b="1" u="sng" dirty="0">
                <a:latin typeface="Arial Black" panose="020B0A04020102020204" pitchFamily="34" charset="0"/>
              </a:rPr>
              <a:t>SWOT Analysis</a:t>
            </a:r>
          </a:p>
        </p:txBody>
      </p:sp>
      <p:sp>
        <p:nvSpPr>
          <p:cNvPr id="6" name="TextBox 5">
            <a:extLst>
              <a:ext uri="{FF2B5EF4-FFF2-40B4-BE49-F238E27FC236}">
                <a16:creationId xmlns:a16="http://schemas.microsoft.com/office/drawing/2014/main" id="{72E086EB-165E-439C-B279-B66C5A48ABAC}"/>
              </a:ext>
            </a:extLst>
          </p:cNvPr>
          <p:cNvSpPr txBox="1"/>
          <p:nvPr/>
        </p:nvSpPr>
        <p:spPr>
          <a:xfrm>
            <a:off x="4502727" y="137288"/>
            <a:ext cx="1593273" cy="369332"/>
          </a:xfrm>
          <a:prstGeom prst="rect">
            <a:avLst/>
          </a:prstGeom>
          <a:noFill/>
        </p:spPr>
        <p:txBody>
          <a:bodyPr wrap="square" rtlCol="0">
            <a:spAutoFit/>
          </a:bodyPr>
          <a:lstStyle/>
          <a:p>
            <a:r>
              <a:rPr lang="en-US" dirty="0"/>
              <a:t>Traditional</a:t>
            </a:r>
          </a:p>
        </p:txBody>
      </p:sp>
      <p:sp>
        <p:nvSpPr>
          <p:cNvPr id="7" name="TextBox 6">
            <a:extLst>
              <a:ext uri="{FF2B5EF4-FFF2-40B4-BE49-F238E27FC236}">
                <a16:creationId xmlns:a16="http://schemas.microsoft.com/office/drawing/2014/main" id="{7C46649A-B145-4DEA-9888-5E06FDD7EE26}"/>
              </a:ext>
            </a:extLst>
          </p:cNvPr>
          <p:cNvSpPr txBox="1"/>
          <p:nvPr/>
        </p:nvSpPr>
        <p:spPr>
          <a:xfrm>
            <a:off x="8936181" y="152400"/>
            <a:ext cx="1427019" cy="369332"/>
          </a:xfrm>
          <a:prstGeom prst="rect">
            <a:avLst/>
          </a:prstGeom>
          <a:noFill/>
        </p:spPr>
        <p:txBody>
          <a:bodyPr wrap="square" rtlCol="0">
            <a:spAutoFit/>
          </a:bodyPr>
          <a:lstStyle/>
          <a:p>
            <a:r>
              <a:rPr lang="en-US" dirty="0"/>
              <a:t>PSS</a:t>
            </a:r>
          </a:p>
        </p:txBody>
      </p:sp>
    </p:spTree>
    <p:extLst>
      <p:ext uri="{BB962C8B-B14F-4D97-AF65-F5344CB8AC3E}">
        <p14:creationId xmlns:p14="http://schemas.microsoft.com/office/powerpoint/2010/main" val="376524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9D8260-77F5-415A-BC06-06A44FBE50EC}"/>
              </a:ext>
            </a:extLst>
          </p:cNvPr>
          <p:cNvSpPr>
            <a:spLocks noGrp="1"/>
          </p:cNvSpPr>
          <p:nvPr>
            <p:ph type="sldNum" sz="quarter" idx="12"/>
          </p:nvPr>
        </p:nvSpPr>
        <p:spPr/>
        <p:txBody>
          <a:bodyPr/>
          <a:lstStyle/>
          <a:p>
            <a:fld id="{9CD8D479-8942-46E8-A226-A4E01F7A105C}" type="slidenum">
              <a:rPr lang="en-IN" smtClean="0"/>
              <a:t>5</a:t>
            </a:fld>
            <a:endParaRPr lang="en-IN"/>
          </a:p>
        </p:txBody>
      </p:sp>
      <p:sp>
        <p:nvSpPr>
          <p:cNvPr id="6" name="Footer Placeholder 5">
            <a:extLst>
              <a:ext uri="{FF2B5EF4-FFF2-40B4-BE49-F238E27FC236}">
                <a16:creationId xmlns:a16="http://schemas.microsoft.com/office/drawing/2014/main" id="{1A495DE8-8388-4D8D-BD9E-7BAD54593C7D}"/>
              </a:ext>
            </a:extLst>
          </p:cNvPr>
          <p:cNvSpPr>
            <a:spLocks noGrp="1"/>
          </p:cNvSpPr>
          <p:nvPr>
            <p:ph type="ftr" sz="quarter" idx="11"/>
          </p:nvPr>
        </p:nvSpPr>
        <p:spPr/>
        <p:txBody>
          <a:bodyPr/>
          <a:lstStyle/>
          <a:p>
            <a:r>
              <a:rPr lang="en-IN" sz="1100">
                <a:solidFill>
                  <a:schemeClr val="tx1"/>
                </a:solidFill>
              </a:rPr>
              <a:t>Product Service System </a:t>
            </a:r>
            <a:endParaRPr lang="en-IN" sz="1100" dirty="0">
              <a:solidFill>
                <a:schemeClr val="tx1"/>
              </a:solidFill>
            </a:endParaRPr>
          </a:p>
        </p:txBody>
      </p:sp>
      <p:sp>
        <p:nvSpPr>
          <p:cNvPr id="10" name="TextBox 9">
            <a:extLst>
              <a:ext uri="{FF2B5EF4-FFF2-40B4-BE49-F238E27FC236}">
                <a16:creationId xmlns:a16="http://schemas.microsoft.com/office/drawing/2014/main" id="{7B0C01BE-FAB1-4091-8948-8E331DB0A164}"/>
              </a:ext>
            </a:extLst>
          </p:cNvPr>
          <p:cNvSpPr txBox="1"/>
          <p:nvPr/>
        </p:nvSpPr>
        <p:spPr>
          <a:xfrm>
            <a:off x="787430" y="309416"/>
            <a:ext cx="5308570" cy="461665"/>
          </a:xfrm>
          <a:prstGeom prst="rect">
            <a:avLst/>
          </a:prstGeom>
          <a:gradFill>
            <a:gsLst>
              <a:gs pos="0">
                <a:schemeClr val="accent2">
                  <a:lumMod val="5000"/>
                  <a:lumOff val="95000"/>
                </a:schemeClr>
              </a:gs>
              <a:gs pos="100000">
                <a:schemeClr val="accent2">
                  <a:lumMod val="30000"/>
                  <a:lumOff val="70000"/>
                </a:schemeClr>
              </a:gs>
            </a:gsLst>
            <a:lin ang="16200000" scaled="1"/>
          </a:gradFill>
        </p:spPr>
        <p:txBody>
          <a:bodyPr wrap="square" rtlCol="0">
            <a:spAutoFit/>
          </a:bodyPr>
          <a:lstStyle/>
          <a:p>
            <a:r>
              <a:rPr lang="en-IN" sz="2400" b="1" dirty="0">
                <a:solidFill>
                  <a:schemeClr val="accent2">
                    <a:lumMod val="50000"/>
                  </a:schemeClr>
                </a:solidFill>
              </a:rPr>
              <a:t>Traditional System map</a:t>
            </a:r>
          </a:p>
        </p:txBody>
      </p:sp>
      <p:graphicFrame>
        <p:nvGraphicFramePr>
          <p:cNvPr id="14" name="Chart 13">
            <a:extLst>
              <a:ext uri="{FF2B5EF4-FFF2-40B4-BE49-F238E27FC236}">
                <a16:creationId xmlns:a16="http://schemas.microsoft.com/office/drawing/2014/main" id="{D65658FB-7C37-4294-939A-97EF9370D49E}"/>
              </a:ext>
            </a:extLst>
          </p:cNvPr>
          <p:cNvGraphicFramePr/>
          <p:nvPr>
            <p:extLst>
              <p:ext uri="{D42A27DB-BD31-4B8C-83A1-F6EECF244321}">
                <p14:modId xmlns:p14="http://schemas.microsoft.com/office/powerpoint/2010/main" val="3569989031"/>
              </p:ext>
            </p:extLst>
          </p:nvPr>
        </p:nvGraphicFramePr>
        <p:xfrm>
          <a:off x="6350696" y="3870541"/>
          <a:ext cx="5173249" cy="2596019"/>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A367B870-626E-498E-B754-F4C9D1A81D46}"/>
              </a:ext>
            </a:extLst>
          </p:cNvPr>
          <p:cNvPicPr>
            <a:picLocks noChangeAspect="1"/>
          </p:cNvPicPr>
          <p:nvPr/>
        </p:nvPicPr>
        <p:blipFill>
          <a:blip r:embed="rId4"/>
          <a:stretch>
            <a:fillRect/>
          </a:stretch>
        </p:blipFill>
        <p:spPr>
          <a:xfrm>
            <a:off x="1989272" y="863594"/>
            <a:ext cx="7755091" cy="5052927"/>
          </a:xfrm>
          <a:prstGeom prst="rect">
            <a:avLst/>
          </a:prstGeom>
        </p:spPr>
      </p:pic>
    </p:spTree>
    <p:extLst>
      <p:ext uri="{BB962C8B-B14F-4D97-AF65-F5344CB8AC3E}">
        <p14:creationId xmlns:p14="http://schemas.microsoft.com/office/powerpoint/2010/main" val="275119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682E8B-4D4D-4B65-96C7-64C145353424}"/>
              </a:ext>
            </a:extLst>
          </p:cNvPr>
          <p:cNvSpPr>
            <a:spLocks noGrp="1"/>
          </p:cNvSpPr>
          <p:nvPr>
            <p:ph type="sldNum" sz="quarter" idx="12"/>
          </p:nvPr>
        </p:nvSpPr>
        <p:spPr/>
        <p:txBody>
          <a:bodyPr/>
          <a:lstStyle/>
          <a:p>
            <a:fld id="{9CD8D479-8942-46E8-A226-A4E01F7A105C}" type="slidenum">
              <a:rPr lang="en-US" smtClean="0"/>
              <a:t>6</a:t>
            </a:fld>
            <a:endParaRPr lang="en-US"/>
          </a:p>
        </p:txBody>
      </p:sp>
      <p:sp>
        <p:nvSpPr>
          <p:cNvPr id="5" name="Footer Placeholder 4">
            <a:extLst>
              <a:ext uri="{FF2B5EF4-FFF2-40B4-BE49-F238E27FC236}">
                <a16:creationId xmlns:a16="http://schemas.microsoft.com/office/drawing/2014/main" id="{A8C04CD9-A935-49B5-99F5-919E01E99373}"/>
              </a:ext>
            </a:extLst>
          </p:cNvPr>
          <p:cNvSpPr>
            <a:spLocks noGrp="1"/>
          </p:cNvSpPr>
          <p:nvPr>
            <p:ph type="ftr" sz="quarter" idx="11"/>
          </p:nvPr>
        </p:nvSpPr>
        <p:spPr/>
        <p:txBody>
          <a:bodyPr/>
          <a:lstStyle/>
          <a:p>
            <a:r>
              <a:rPr lang="en-US" dirty="0"/>
              <a:t>Product Service System </a:t>
            </a:r>
          </a:p>
        </p:txBody>
      </p:sp>
      <p:sp>
        <p:nvSpPr>
          <p:cNvPr id="6" name="TextBox 5">
            <a:extLst>
              <a:ext uri="{FF2B5EF4-FFF2-40B4-BE49-F238E27FC236}">
                <a16:creationId xmlns:a16="http://schemas.microsoft.com/office/drawing/2014/main" id="{B2EF9F28-A5E6-4A75-9FD1-9435203BDFC9}"/>
              </a:ext>
            </a:extLst>
          </p:cNvPr>
          <p:cNvSpPr txBox="1"/>
          <p:nvPr/>
        </p:nvSpPr>
        <p:spPr>
          <a:xfrm>
            <a:off x="1299548" y="404028"/>
            <a:ext cx="5592932" cy="523220"/>
          </a:xfrm>
          <a:prstGeom prst="rect">
            <a:avLst/>
          </a:prstGeom>
          <a:noFill/>
        </p:spPr>
        <p:txBody>
          <a:bodyPr wrap="square" rtlCol="0">
            <a:spAutoFit/>
          </a:bodyPr>
          <a:lstStyle/>
          <a:p>
            <a:r>
              <a:rPr lang="en-US" sz="2800" dirty="0"/>
              <a:t>Classification of the PSS</a:t>
            </a:r>
          </a:p>
        </p:txBody>
      </p:sp>
      <p:sp>
        <p:nvSpPr>
          <p:cNvPr id="12" name="Rectangle 11">
            <a:extLst>
              <a:ext uri="{FF2B5EF4-FFF2-40B4-BE49-F238E27FC236}">
                <a16:creationId xmlns:a16="http://schemas.microsoft.com/office/drawing/2014/main" id="{2609D1A1-AED7-4DEF-BD5E-22590D2103DE}"/>
              </a:ext>
            </a:extLst>
          </p:cNvPr>
          <p:cNvSpPr/>
          <p:nvPr/>
        </p:nvSpPr>
        <p:spPr>
          <a:xfrm>
            <a:off x="1374783" y="1669002"/>
            <a:ext cx="1057069" cy="142042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2E82AC6-FEFF-41BA-936C-BFA10A6B671B}"/>
              </a:ext>
            </a:extLst>
          </p:cNvPr>
          <p:cNvSpPr txBox="1"/>
          <p:nvPr/>
        </p:nvSpPr>
        <p:spPr>
          <a:xfrm>
            <a:off x="1393165" y="1725383"/>
            <a:ext cx="1057069" cy="1200329"/>
          </a:xfrm>
          <a:prstGeom prst="rect">
            <a:avLst/>
          </a:prstGeom>
          <a:noFill/>
        </p:spPr>
        <p:txBody>
          <a:bodyPr wrap="square" rtlCol="0">
            <a:spAutoFit/>
          </a:bodyPr>
          <a:lstStyle/>
          <a:p>
            <a:r>
              <a:rPr lang="en-US" dirty="0"/>
              <a:t>Value mainly in product content</a:t>
            </a:r>
          </a:p>
        </p:txBody>
      </p:sp>
      <p:sp>
        <p:nvSpPr>
          <p:cNvPr id="13" name="Rectangle 12">
            <a:extLst>
              <a:ext uri="{FF2B5EF4-FFF2-40B4-BE49-F238E27FC236}">
                <a16:creationId xmlns:a16="http://schemas.microsoft.com/office/drawing/2014/main" id="{787DA1FA-D12A-4D90-83A3-9FC44001E710}"/>
              </a:ext>
            </a:extLst>
          </p:cNvPr>
          <p:cNvSpPr/>
          <p:nvPr/>
        </p:nvSpPr>
        <p:spPr>
          <a:xfrm>
            <a:off x="2610034" y="1669002"/>
            <a:ext cx="3417903" cy="54153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20DE8E4-418A-44E0-A7ED-24A5098F7B29}"/>
              </a:ext>
            </a:extLst>
          </p:cNvPr>
          <p:cNvSpPr txBox="1"/>
          <p:nvPr/>
        </p:nvSpPr>
        <p:spPr>
          <a:xfrm>
            <a:off x="2610034" y="1748900"/>
            <a:ext cx="3586579" cy="372862"/>
          </a:xfrm>
          <a:prstGeom prst="rect">
            <a:avLst/>
          </a:prstGeom>
          <a:noFill/>
        </p:spPr>
        <p:txBody>
          <a:bodyPr wrap="square" rtlCol="0">
            <a:spAutoFit/>
          </a:bodyPr>
          <a:lstStyle/>
          <a:p>
            <a:pPr algn="ctr"/>
            <a:r>
              <a:rPr lang="en-US" dirty="0"/>
              <a:t>Product Service System</a:t>
            </a:r>
          </a:p>
        </p:txBody>
      </p:sp>
      <p:sp>
        <p:nvSpPr>
          <p:cNvPr id="15" name="Rectangle 14">
            <a:extLst>
              <a:ext uri="{FF2B5EF4-FFF2-40B4-BE49-F238E27FC236}">
                <a16:creationId xmlns:a16="http://schemas.microsoft.com/office/drawing/2014/main" id="{FBBB3610-80A9-4BCA-AF20-C27D0A00AB8A}"/>
              </a:ext>
            </a:extLst>
          </p:cNvPr>
          <p:cNvSpPr/>
          <p:nvPr/>
        </p:nvSpPr>
        <p:spPr>
          <a:xfrm>
            <a:off x="2610035" y="2349064"/>
            <a:ext cx="3417902" cy="60016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C8BA14-C9BC-4133-B886-81A35A8EE7E8}"/>
              </a:ext>
            </a:extLst>
          </p:cNvPr>
          <p:cNvSpPr/>
          <p:nvPr/>
        </p:nvSpPr>
        <p:spPr>
          <a:xfrm>
            <a:off x="6206119" y="1667680"/>
            <a:ext cx="1057069" cy="128022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A8EA47F-6863-496C-8F2E-AC28E06058F7}"/>
              </a:ext>
            </a:extLst>
          </p:cNvPr>
          <p:cNvSpPr/>
          <p:nvPr/>
        </p:nvSpPr>
        <p:spPr>
          <a:xfrm>
            <a:off x="1384917" y="3212392"/>
            <a:ext cx="1057069" cy="6338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Pure Product</a:t>
            </a:r>
          </a:p>
        </p:txBody>
      </p:sp>
      <p:sp>
        <p:nvSpPr>
          <p:cNvPr id="20" name="Rectangle 19">
            <a:extLst>
              <a:ext uri="{FF2B5EF4-FFF2-40B4-BE49-F238E27FC236}">
                <a16:creationId xmlns:a16="http://schemas.microsoft.com/office/drawing/2014/main" id="{A7BF0F04-7FE5-4360-BF17-672112FBE80D}"/>
              </a:ext>
            </a:extLst>
          </p:cNvPr>
          <p:cNvSpPr/>
          <p:nvPr/>
        </p:nvSpPr>
        <p:spPr>
          <a:xfrm>
            <a:off x="2610035" y="3195961"/>
            <a:ext cx="1057069" cy="666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8FB0D4-927B-43A6-AF54-6FD7E0952DE5}"/>
              </a:ext>
            </a:extLst>
          </p:cNvPr>
          <p:cNvSpPr/>
          <p:nvPr/>
        </p:nvSpPr>
        <p:spPr>
          <a:xfrm>
            <a:off x="3790765" y="3195960"/>
            <a:ext cx="1057069" cy="66671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5E00CED-C4B8-4478-9B00-370F18EC17A9}"/>
              </a:ext>
            </a:extLst>
          </p:cNvPr>
          <p:cNvSpPr txBox="1"/>
          <p:nvPr/>
        </p:nvSpPr>
        <p:spPr>
          <a:xfrm>
            <a:off x="2610035" y="3258105"/>
            <a:ext cx="1057069" cy="523220"/>
          </a:xfrm>
          <a:prstGeom prst="rect">
            <a:avLst/>
          </a:prstGeom>
          <a:noFill/>
        </p:spPr>
        <p:txBody>
          <a:bodyPr wrap="square" rtlCol="0">
            <a:spAutoFit/>
          </a:bodyPr>
          <a:lstStyle/>
          <a:p>
            <a:pPr algn="ctr"/>
            <a:r>
              <a:rPr lang="en-US" sz="1400" b="1" dirty="0"/>
              <a:t>A: Product Oriented</a:t>
            </a:r>
          </a:p>
        </p:txBody>
      </p:sp>
      <p:sp>
        <p:nvSpPr>
          <p:cNvPr id="22" name="TextBox 21">
            <a:extLst>
              <a:ext uri="{FF2B5EF4-FFF2-40B4-BE49-F238E27FC236}">
                <a16:creationId xmlns:a16="http://schemas.microsoft.com/office/drawing/2014/main" id="{17FE17B8-E920-4C61-997F-7AC2BAD611F7}"/>
              </a:ext>
            </a:extLst>
          </p:cNvPr>
          <p:cNvSpPr txBox="1"/>
          <p:nvPr/>
        </p:nvSpPr>
        <p:spPr>
          <a:xfrm>
            <a:off x="3790765" y="3195960"/>
            <a:ext cx="1057069" cy="615553"/>
          </a:xfrm>
          <a:prstGeom prst="rect">
            <a:avLst/>
          </a:prstGeom>
          <a:noFill/>
        </p:spPr>
        <p:txBody>
          <a:bodyPr wrap="square" rtlCol="0">
            <a:spAutoFit/>
          </a:bodyPr>
          <a:lstStyle/>
          <a:p>
            <a:pPr algn="ctr"/>
            <a:r>
              <a:rPr lang="en-US" b="1" dirty="0"/>
              <a:t>B: Use </a:t>
            </a:r>
            <a:r>
              <a:rPr lang="en-US" sz="1600" b="1" dirty="0"/>
              <a:t>Oriented</a:t>
            </a:r>
            <a:endParaRPr lang="en-US" b="1" dirty="0"/>
          </a:p>
        </p:txBody>
      </p:sp>
      <p:sp>
        <p:nvSpPr>
          <p:cNvPr id="23" name="Rectangle 22">
            <a:extLst>
              <a:ext uri="{FF2B5EF4-FFF2-40B4-BE49-F238E27FC236}">
                <a16:creationId xmlns:a16="http://schemas.microsoft.com/office/drawing/2014/main" id="{6838607F-A6B5-4F52-8450-103BE7366D68}"/>
              </a:ext>
            </a:extLst>
          </p:cNvPr>
          <p:cNvSpPr/>
          <p:nvPr/>
        </p:nvSpPr>
        <p:spPr>
          <a:xfrm>
            <a:off x="5015883" y="3195960"/>
            <a:ext cx="1012054" cy="63384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B9D4B9D-0D56-472B-8E68-C80664604DB0}"/>
              </a:ext>
            </a:extLst>
          </p:cNvPr>
          <p:cNvSpPr txBox="1"/>
          <p:nvPr/>
        </p:nvSpPr>
        <p:spPr>
          <a:xfrm>
            <a:off x="5015883" y="3195961"/>
            <a:ext cx="1012054" cy="615553"/>
          </a:xfrm>
          <a:prstGeom prst="rect">
            <a:avLst/>
          </a:prstGeom>
          <a:noFill/>
        </p:spPr>
        <p:txBody>
          <a:bodyPr wrap="square" rtlCol="0">
            <a:spAutoFit/>
          </a:bodyPr>
          <a:lstStyle/>
          <a:p>
            <a:r>
              <a:rPr lang="en-US" b="1" dirty="0"/>
              <a:t>C: </a:t>
            </a:r>
            <a:r>
              <a:rPr lang="en-US" sz="1600" b="1" dirty="0"/>
              <a:t>Result</a:t>
            </a:r>
            <a:r>
              <a:rPr lang="en-US" b="1" dirty="0"/>
              <a:t> </a:t>
            </a:r>
            <a:r>
              <a:rPr lang="en-US" sz="1600" b="1" dirty="0"/>
              <a:t>Oriented</a:t>
            </a:r>
            <a:endParaRPr lang="en-US" b="1" dirty="0"/>
          </a:p>
        </p:txBody>
      </p:sp>
      <p:sp>
        <p:nvSpPr>
          <p:cNvPr id="25" name="Rectangle 24">
            <a:extLst>
              <a:ext uri="{FF2B5EF4-FFF2-40B4-BE49-F238E27FC236}">
                <a16:creationId xmlns:a16="http://schemas.microsoft.com/office/drawing/2014/main" id="{55631616-03C6-47C3-8A0E-7D14305F326C}"/>
              </a:ext>
            </a:extLst>
          </p:cNvPr>
          <p:cNvSpPr/>
          <p:nvPr/>
        </p:nvSpPr>
        <p:spPr>
          <a:xfrm>
            <a:off x="6195986" y="3203514"/>
            <a:ext cx="1057069" cy="63384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Pure </a:t>
            </a:r>
            <a:r>
              <a:rPr lang="en-US" sz="1600" b="1" dirty="0">
                <a:solidFill>
                  <a:schemeClr val="tx1"/>
                </a:solidFill>
              </a:rPr>
              <a:t>service</a:t>
            </a:r>
            <a:endParaRPr lang="en-US" b="1" dirty="0">
              <a:solidFill>
                <a:schemeClr val="tx1"/>
              </a:solidFill>
            </a:endParaRPr>
          </a:p>
        </p:txBody>
      </p:sp>
      <p:sp>
        <p:nvSpPr>
          <p:cNvPr id="26" name="TextBox 25">
            <a:extLst>
              <a:ext uri="{FF2B5EF4-FFF2-40B4-BE49-F238E27FC236}">
                <a16:creationId xmlns:a16="http://schemas.microsoft.com/office/drawing/2014/main" id="{00AA5B10-7D20-4167-BB52-C4AEE1C5449D}"/>
              </a:ext>
            </a:extLst>
          </p:cNvPr>
          <p:cNvSpPr txBox="1"/>
          <p:nvPr/>
        </p:nvSpPr>
        <p:spPr>
          <a:xfrm>
            <a:off x="6187737" y="1669002"/>
            <a:ext cx="1057069" cy="1200329"/>
          </a:xfrm>
          <a:prstGeom prst="rect">
            <a:avLst/>
          </a:prstGeom>
          <a:noFill/>
        </p:spPr>
        <p:txBody>
          <a:bodyPr wrap="square" rtlCol="0">
            <a:spAutoFit/>
          </a:bodyPr>
          <a:lstStyle/>
          <a:p>
            <a:r>
              <a:rPr lang="en-US" dirty="0"/>
              <a:t>Value mainly in service content</a:t>
            </a:r>
          </a:p>
        </p:txBody>
      </p:sp>
      <p:cxnSp>
        <p:nvCxnSpPr>
          <p:cNvPr id="28" name="Straight Connector 27">
            <a:extLst>
              <a:ext uri="{FF2B5EF4-FFF2-40B4-BE49-F238E27FC236}">
                <a16:creationId xmlns:a16="http://schemas.microsoft.com/office/drawing/2014/main" id="{BDCDE62C-ECB5-4DFB-BE85-C9CFB3872523}"/>
              </a:ext>
            </a:extLst>
          </p:cNvPr>
          <p:cNvCxnSpPr/>
          <p:nvPr/>
        </p:nvCxnSpPr>
        <p:spPr>
          <a:xfrm flipH="1" flipV="1">
            <a:off x="2610034" y="2349064"/>
            <a:ext cx="3417903" cy="600165"/>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1CED3B3E-B2FD-4E4D-A303-32F81F861447}"/>
              </a:ext>
            </a:extLst>
          </p:cNvPr>
          <p:cNvSpPr txBox="1"/>
          <p:nvPr/>
        </p:nvSpPr>
        <p:spPr>
          <a:xfrm>
            <a:off x="2610033" y="2528344"/>
            <a:ext cx="1180731" cy="430887"/>
          </a:xfrm>
          <a:prstGeom prst="rect">
            <a:avLst/>
          </a:prstGeom>
          <a:noFill/>
        </p:spPr>
        <p:txBody>
          <a:bodyPr wrap="square" rtlCol="0">
            <a:spAutoFit/>
          </a:bodyPr>
          <a:lstStyle/>
          <a:p>
            <a:pPr algn="ctr"/>
            <a:r>
              <a:rPr lang="en-US" sz="1100" b="1" dirty="0"/>
              <a:t>Product Content (tangible)</a:t>
            </a:r>
          </a:p>
        </p:txBody>
      </p:sp>
      <p:sp>
        <p:nvSpPr>
          <p:cNvPr id="30" name="TextBox 29">
            <a:extLst>
              <a:ext uri="{FF2B5EF4-FFF2-40B4-BE49-F238E27FC236}">
                <a16:creationId xmlns:a16="http://schemas.microsoft.com/office/drawing/2014/main" id="{C5644D0B-266B-4A4E-8BC6-8035DBF01DE4}"/>
              </a:ext>
            </a:extLst>
          </p:cNvPr>
          <p:cNvSpPr txBox="1"/>
          <p:nvPr/>
        </p:nvSpPr>
        <p:spPr>
          <a:xfrm>
            <a:off x="4847834" y="2308284"/>
            <a:ext cx="1180103" cy="461665"/>
          </a:xfrm>
          <a:prstGeom prst="rect">
            <a:avLst/>
          </a:prstGeom>
          <a:noFill/>
        </p:spPr>
        <p:txBody>
          <a:bodyPr wrap="square" rtlCol="0">
            <a:spAutoFit/>
          </a:bodyPr>
          <a:lstStyle/>
          <a:p>
            <a:pPr algn="ctr"/>
            <a:r>
              <a:rPr lang="en-US" sz="1200" b="1" dirty="0"/>
              <a:t>Service Content (intangible)</a:t>
            </a:r>
          </a:p>
        </p:txBody>
      </p:sp>
      <p:sp>
        <p:nvSpPr>
          <p:cNvPr id="31" name="Rectangle 30">
            <a:extLst>
              <a:ext uri="{FF2B5EF4-FFF2-40B4-BE49-F238E27FC236}">
                <a16:creationId xmlns:a16="http://schemas.microsoft.com/office/drawing/2014/main" id="{5287E551-F3F3-4904-9D4A-FAF81BC64416}"/>
              </a:ext>
            </a:extLst>
          </p:cNvPr>
          <p:cNvSpPr/>
          <p:nvPr/>
        </p:nvSpPr>
        <p:spPr>
          <a:xfrm>
            <a:off x="2610033" y="4048217"/>
            <a:ext cx="1057069" cy="147914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842549A-04C3-442F-A101-A8FE3DC5650F}"/>
              </a:ext>
            </a:extLst>
          </p:cNvPr>
          <p:cNvSpPr txBox="1"/>
          <p:nvPr/>
        </p:nvSpPr>
        <p:spPr>
          <a:xfrm>
            <a:off x="2610033" y="4253661"/>
            <a:ext cx="1057069" cy="830997"/>
          </a:xfrm>
          <a:prstGeom prst="rect">
            <a:avLst/>
          </a:prstGeom>
          <a:noFill/>
        </p:spPr>
        <p:txBody>
          <a:bodyPr wrap="square" rtlCol="0">
            <a:spAutoFit/>
          </a:bodyPr>
          <a:lstStyle/>
          <a:p>
            <a:pPr algn="ctr"/>
            <a:r>
              <a:rPr lang="en-US" sz="1200" dirty="0"/>
              <a:t>1. Product related</a:t>
            </a:r>
          </a:p>
          <a:p>
            <a:pPr algn="ctr"/>
            <a:r>
              <a:rPr lang="en-US" sz="1200" dirty="0"/>
              <a:t>2. Advice and consultancy</a:t>
            </a:r>
          </a:p>
        </p:txBody>
      </p:sp>
      <p:sp>
        <p:nvSpPr>
          <p:cNvPr id="33" name="Rectangle 32">
            <a:extLst>
              <a:ext uri="{FF2B5EF4-FFF2-40B4-BE49-F238E27FC236}">
                <a16:creationId xmlns:a16="http://schemas.microsoft.com/office/drawing/2014/main" id="{B522B2E1-2D65-4818-BC5D-73B190DCC7FD}"/>
              </a:ext>
            </a:extLst>
          </p:cNvPr>
          <p:cNvSpPr/>
          <p:nvPr/>
        </p:nvSpPr>
        <p:spPr>
          <a:xfrm>
            <a:off x="3790449" y="4067852"/>
            <a:ext cx="1057069" cy="14562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4" name="TextBox 33">
            <a:extLst>
              <a:ext uri="{FF2B5EF4-FFF2-40B4-BE49-F238E27FC236}">
                <a16:creationId xmlns:a16="http://schemas.microsoft.com/office/drawing/2014/main" id="{1D9D09B6-0B88-495C-9C1D-B0E1961DA039}"/>
              </a:ext>
            </a:extLst>
          </p:cNvPr>
          <p:cNvSpPr txBox="1"/>
          <p:nvPr/>
        </p:nvSpPr>
        <p:spPr>
          <a:xfrm>
            <a:off x="3790450" y="4139131"/>
            <a:ext cx="1057069" cy="1384995"/>
          </a:xfrm>
          <a:prstGeom prst="rect">
            <a:avLst/>
          </a:prstGeom>
          <a:noFill/>
        </p:spPr>
        <p:txBody>
          <a:bodyPr wrap="square" rtlCol="0">
            <a:spAutoFit/>
          </a:bodyPr>
          <a:lstStyle/>
          <a:p>
            <a:r>
              <a:rPr lang="en-US" sz="1200" b="1" dirty="0">
                <a:highlight>
                  <a:srgbClr val="FFFF00"/>
                </a:highlight>
              </a:rPr>
              <a:t>3. Product lease</a:t>
            </a:r>
          </a:p>
          <a:p>
            <a:r>
              <a:rPr lang="en-US" sz="1200" b="1" dirty="0">
                <a:highlight>
                  <a:srgbClr val="FFFF00"/>
                </a:highlight>
              </a:rPr>
              <a:t>4.Product </a:t>
            </a:r>
          </a:p>
          <a:p>
            <a:r>
              <a:rPr lang="en-US" sz="1200" b="1" dirty="0">
                <a:highlight>
                  <a:srgbClr val="FFFF00"/>
                </a:highlight>
              </a:rPr>
              <a:t>renting/</a:t>
            </a:r>
          </a:p>
          <a:p>
            <a:r>
              <a:rPr lang="en-US" sz="1200" b="1" dirty="0">
                <a:highlight>
                  <a:srgbClr val="FFFF00"/>
                </a:highlight>
              </a:rPr>
              <a:t>Sharing</a:t>
            </a:r>
          </a:p>
          <a:p>
            <a:r>
              <a:rPr lang="en-US" sz="1200" dirty="0"/>
              <a:t>5.Product pooling</a:t>
            </a:r>
          </a:p>
        </p:txBody>
      </p:sp>
      <p:sp>
        <p:nvSpPr>
          <p:cNvPr id="35" name="Rectangle 34">
            <a:extLst>
              <a:ext uri="{FF2B5EF4-FFF2-40B4-BE49-F238E27FC236}">
                <a16:creationId xmlns:a16="http://schemas.microsoft.com/office/drawing/2014/main" id="{77A1672A-FF2F-44E3-B0BB-BFAEFCA947C6}"/>
              </a:ext>
            </a:extLst>
          </p:cNvPr>
          <p:cNvSpPr/>
          <p:nvPr/>
        </p:nvSpPr>
        <p:spPr>
          <a:xfrm>
            <a:off x="5015883" y="4048217"/>
            <a:ext cx="1012054" cy="147590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0136DAF-A1EF-454E-A58F-0CD304239B9B}"/>
              </a:ext>
            </a:extLst>
          </p:cNvPr>
          <p:cNvSpPr txBox="1"/>
          <p:nvPr/>
        </p:nvSpPr>
        <p:spPr>
          <a:xfrm>
            <a:off x="5015883" y="4112343"/>
            <a:ext cx="1012054" cy="1200329"/>
          </a:xfrm>
          <a:prstGeom prst="rect">
            <a:avLst/>
          </a:prstGeom>
          <a:noFill/>
        </p:spPr>
        <p:txBody>
          <a:bodyPr wrap="square" rtlCol="0">
            <a:spAutoFit/>
          </a:bodyPr>
          <a:lstStyle/>
          <a:p>
            <a:r>
              <a:rPr lang="en-US" sz="1200" dirty="0"/>
              <a:t>6.Activity </a:t>
            </a:r>
          </a:p>
          <a:p>
            <a:r>
              <a:rPr lang="en-US" sz="1200" dirty="0"/>
              <a:t>Management</a:t>
            </a:r>
          </a:p>
          <a:p>
            <a:r>
              <a:rPr lang="en-US" sz="1200" b="1" dirty="0">
                <a:highlight>
                  <a:srgbClr val="FFFF00"/>
                </a:highlight>
              </a:rPr>
              <a:t>7.Pay per </a:t>
            </a:r>
          </a:p>
          <a:p>
            <a:r>
              <a:rPr lang="en-US" sz="1200" b="1" dirty="0">
                <a:highlight>
                  <a:srgbClr val="FFFF00"/>
                </a:highlight>
              </a:rPr>
              <a:t>Service unit</a:t>
            </a:r>
          </a:p>
          <a:p>
            <a:r>
              <a:rPr lang="en-US" sz="1200" dirty="0"/>
              <a:t>8.Functional </a:t>
            </a:r>
          </a:p>
          <a:p>
            <a:r>
              <a:rPr lang="en-US" sz="1200" dirty="0"/>
              <a:t>result</a:t>
            </a:r>
          </a:p>
        </p:txBody>
      </p:sp>
      <p:sp>
        <p:nvSpPr>
          <p:cNvPr id="2" name="TextBox 1">
            <a:extLst>
              <a:ext uri="{FF2B5EF4-FFF2-40B4-BE49-F238E27FC236}">
                <a16:creationId xmlns:a16="http://schemas.microsoft.com/office/drawing/2014/main" id="{999E7471-635A-4CD7-A62C-601549434B21}"/>
              </a:ext>
            </a:extLst>
          </p:cNvPr>
          <p:cNvSpPr txBox="1"/>
          <p:nvPr/>
        </p:nvSpPr>
        <p:spPr>
          <a:xfrm>
            <a:off x="7775843" y="1166842"/>
            <a:ext cx="361224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Device-as-a-Service provided by Lenovo is a subscription based business model where there are no upfront cost for the end user to pay.</a:t>
            </a:r>
          </a:p>
          <a:p>
            <a:pPr marL="285750" indent="-285750">
              <a:buFont typeface="Arial" panose="020B0604020202020204" pitchFamily="34" charset="0"/>
              <a:buChar char="•"/>
            </a:pPr>
            <a:r>
              <a:rPr lang="en-US" dirty="0"/>
              <a:t>In this model the devices are owned by Lenovo and the consumer pays a monthly fees for the service based on its capacity.</a:t>
            </a:r>
          </a:p>
          <a:p>
            <a:pPr marL="285750" indent="-285750">
              <a:buFont typeface="Arial" panose="020B0604020202020204" pitchFamily="34" charset="0"/>
              <a:buChar char="•"/>
            </a:pPr>
            <a:r>
              <a:rPr lang="en-US" dirty="0"/>
              <a:t>Lenovo also provides leasing option for large enterprises while it is subscription based for SME’s.</a:t>
            </a:r>
          </a:p>
          <a:p>
            <a:pPr marL="285750" indent="-285750">
              <a:buFont typeface="Arial" panose="020B0604020202020204" pitchFamily="34" charset="0"/>
              <a:buChar char="•"/>
            </a:pPr>
            <a:r>
              <a:rPr lang="en-US" dirty="0"/>
              <a:t>In recent years Lenovo pitched a new term of business called ‘pay per seat’ for it’s desktop PC’s.</a:t>
            </a:r>
          </a:p>
          <a:p>
            <a:pPr marL="285750" indent="-285750">
              <a:buFont typeface="Arial" panose="020B0604020202020204" pitchFamily="34" charset="0"/>
              <a:buChar char="•"/>
            </a:pPr>
            <a:endParaRPr lang="en-US" dirty="0"/>
          </a:p>
        </p:txBody>
      </p:sp>
      <p:sp>
        <p:nvSpPr>
          <p:cNvPr id="37" name="TextBox 36">
            <a:extLst>
              <a:ext uri="{FF2B5EF4-FFF2-40B4-BE49-F238E27FC236}">
                <a16:creationId xmlns:a16="http://schemas.microsoft.com/office/drawing/2014/main" id="{6E057A36-BE33-41D8-BD1D-7478E0FF237B}"/>
              </a:ext>
            </a:extLst>
          </p:cNvPr>
          <p:cNvSpPr txBox="1"/>
          <p:nvPr/>
        </p:nvSpPr>
        <p:spPr>
          <a:xfrm>
            <a:off x="4664364" y="5966691"/>
            <a:ext cx="5927855" cy="430887"/>
          </a:xfrm>
          <a:prstGeom prst="rect">
            <a:avLst/>
          </a:prstGeom>
          <a:noFill/>
        </p:spPr>
        <p:txBody>
          <a:bodyPr wrap="square" rtlCol="0">
            <a:spAutoFit/>
          </a:bodyPr>
          <a:lstStyle/>
          <a:p>
            <a:r>
              <a:rPr lang="en-US" sz="1100" dirty="0">
                <a:hlinkClick r:id="rId2"/>
              </a:rPr>
              <a:t>Ref: https://www.lenovo.com/us/en/landingpage/lenovo-financial-services/</a:t>
            </a:r>
            <a:endParaRPr lang="en-US" sz="1100" dirty="0"/>
          </a:p>
          <a:p>
            <a:endParaRPr lang="en-US" sz="1100" dirty="0"/>
          </a:p>
        </p:txBody>
      </p:sp>
    </p:spTree>
    <p:extLst>
      <p:ext uri="{BB962C8B-B14F-4D97-AF65-F5344CB8AC3E}">
        <p14:creationId xmlns:p14="http://schemas.microsoft.com/office/powerpoint/2010/main" val="41796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8DFD0D-D264-4039-AF7A-200C25BF3AED}"/>
              </a:ext>
            </a:extLst>
          </p:cNvPr>
          <p:cNvSpPr>
            <a:spLocks noGrp="1"/>
          </p:cNvSpPr>
          <p:nvPr>
            <p:ph type="sldNum" sz="quarter" idx="12"/>
          </p:nvPr>
        </p:nvSpPr>
        <p:spPr/>
        <p:txBody>
          <a:bodyPr/>
          <a:lstStyle/>
          <a:p>
            <a:fld id="{9CD8D479-8942-46E8-A226-A4E01F7A105C}" type="slidenum">
              <a:rPr lang="en-US" smtClean="0"/>
              <a:t>7</a:t>
            </a:fld>
            <a:endParaRPr lang="en-US"/>
          </a:p>
        </p:txBody>
      </p:sp>
      <p:sp>
        <p:nvSpPr>
          <p:cNvPr id="5" name="Footer Placeholder 4">
            <a:extLst>
              <a:ext uri="{FF2B5EF4-FFF2-40B4-BE49-F238E27FC236}">
                <a16:creationId xmlns:a16="http://schemas.microsoft.com/office/drawing/2014/main" id="{B9AB6FB4-4AAF-4D00-B20A-752B3953E582}"/>
              </a:ext>
            </a:extLst>
          </p:cNvPr>
          <p:cNvSpPr>
            <a:spLocks noGrp="1"/>
          </p:cNvSpPr>
          <p:nvPr>
            <p:ph type="ftr" sz="quarter" idx="11"/>
          </p:nvPr>
        </p:nvSpPr>
        <p:spPr/>
        <p:txBody>
          <a:bodyPr/>
          <a:lstStyle/>
          <a:p>
            <a:r>
              <a:rPr lang="en-US"/>
              <a:t>Product Service System </a:t>
            </a:r>
            <a:endParaRPr lang="en-US" dirty="0"/>
          </a:p>
        </p:txBody>
      </p:sp>
      <p:sp>
        <p:nvSpPr>
          <p:cNvPr id="6" name="TextBox 5">
            <a:extLst>
              <a:ext uri="{FF2B5EF4-FFF2-40B4-BE49-F238E27FC236}">
                <a16:creationId xmlns:a16="http://schemas.microsoft.com/office/drawing/2014/main" id="{62310F3E-4626-4399-9F31-19CBBCF5B3C0}"/>
              </a:ext>
            </a:extLst>
          </p:cNvPr>
          <p:cNvSpPr txBox="1"/>
          <p:nvPr/>
        </p:nvSpPr>
        <p:spPr>
          <a:xfrm>
            <a:off x="1890657" y="521554"/>
            <a:ext cx="4202975" cy="461665"/>
          </a:xfrm>
          <a:prstGeom prst="rect">
            <a:avLst/>
          </a:prstGeom>
          <a:noFill/>
        </p:spPr>
        <p:txBody>
          <a:bodyPr wrap="square" rtlCol="0">
            <a:spAutoFit/>
          </a:bodyPr>
          <a:lstStyle/>
          <a:p>
            <a:r>
              <a:rPr lang="en-US" sz="2400" dirty="0"/>
              <a:t>Description of the PSS</a:t>
            </a:r>
          </a:p>
        </p:txBody>
      </p:sp>
      <p:sp>
        <p:nvSpPr>
          <p:cNvPr id="2" name="Rectangle 1">
            <a:extLst>
              <a:ext uri="{FF2B5EF4-FFF2-40B4-BE49-F238E27FC236}">
                <a16:creationId xmlns:a16="http://schemas.microsoft.com/office/drawing/2014/main" id="{DF89C06A-7789-4608-A90B-F3E304FBB3EC}"/>
              </a:ext>
            </a:extLst>
          </p:cNvPr>
          <p:cNvSpPr/>
          <p:nvPr/>
        </p:nvSpPr>
        <p:spPr>
          <a:xfrm>
            <a:off x="1890657" y="1296499"/>
            <a:ext cx="8701562" cy="38118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aphicFrame>
        <p:nvGraphicFramePr>
          <p:cNvPr id="9" name="Object 8">
            <a:extLst>
              <a:ext uri="{FF2B5EF4-FFF2-40B4-BE49-F238E27FC236}">
                <a16:creationId xmlns:a16="http://schemas.microsoft.com/office/drawing/2014/main" id="{C0929236-7443-488A-BAF2-255B53426CCB}"/>
              </a:ext>
            </a:extLst>
          </p:cNvPr>
          <p:cNvGraphicFramePr>
            <a:graphicFrameLocks noChangeAspect="1"/>
          </p:cNvGraphicFramePr>
          <p:nvPr>
            <p:extLst>
              <p:ext uri="{D42A27DB-BD31-4B8C-83A1-F6EECF244321}">
                <p14:modId xmlns:p14="http://schemas.microsoft.com/office/powerpoint/2010/main" val="911449204"/>
              </p:ext>
            </p:extLst>
          </p:nvPr>
        </p:nvGraphicFramePr>
        <p:xfrm>
          <a:off x="1890657" y="1296499"/>
          <a:ext cx="8701562" cy="3811831"/>
        </p:xfrm>
        <a:graphic>
          <a:graphicData uri="http://schemas.openxmlformats.org/presentationml/2006/ole">
            <mc:AlternateContent xmlns:mc="http://schemas.openxmlformats.org/markup-compatibility/2006">
              <mc:Choice xmlns:v="urn:schemas-microsoft-com:vml" Requires="v">
                <p:oleObj name="Worksheet" r:id="rId3" imgW="6522862" imgH="2857334" progId="Excel.Sheet.12">
                  <p:embed/>
                </p:oleObj>
              </mc:Choice>
              <mc:Fallback>
                <p:oleObj name="Worksheet" r:id="rId3" imgW="6522862" imgH="2857334" progId="Excel.Sheet.12">
                  <p:embed/>
                  <p:pic>
                    <p:nvPicPr>
                      <p:cNvPr id="9" name="Object 8">
                        <a:extLst>
                          <a:ext uri="{FF2B5EF4-FFF2-40B4-BE49-F238E27FC236}">
                            <a16:creationId xmlns:a16="http://schemas.microsoft.com/office/drawing/2014/main" id="{C0929236-7443-488A-BAF2-255B53426CCB}"/>
                          </a:ext>
                        </a:extLst>
                      </p:cNvPr>
                      <p:cNvPicPr/>
                      <p:nvPr/>
                    </p:nvPicPr>
                    <p:blipFill>
                      <a:blip r:embed="rId4"/>
                      <a:stretch>
                        <a:fillRect/>
                      </a:stretch>
                    </p:blipFill>
                    <p:spPr>
                      <a:xfrm>
                        <a:off x="1890657" y="1296499"/>
                        <a:ext cx="8701562" cy="3811831"/>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85F9E34C-1E41-4BB3-94F4-40B63072688F}"/>
              </a:ext>
            </a:extLst>
          </p:cNvPr>
          <p:cNvSpPr txBox="1"/>
          <p:nvPr/>
        </p:nvSpPr>
        <p:spPr>
          <a:xfrm>
            <a:off x="4664364" y="5966691"/>
            <a:ext cx="5927855" cy="430887"/>
          </a:xfrm>
          <a:prstGeom prst="rect">
            <a:avLst/>
          </a:prstGeom>
          <a:noFill/>
        </p:spPr>
        <p:txBody>
          <a:bodyPr wrap="square" rtlCol="0">
            <a:spAutoFit/>
          </a:bodyPr>
          <a:lstStyle/>
          <a:p>
            <a:r>
              <a:rPr lang="en-US" sz="1100" dirty="0">
                <a:hlinkClick r:id="rId5"/>
              </a:rPr>
              <a:t>Ref: https://www.lenovo.com/us/en/landingpage/lenovo-financial-services/</a:t>
            </a:r>
            <a:endParaRPr lang="en-US" sz="1100" dirty="0"/>
          </a:p>
          <a:p>
            <a:endParaRPr lang="en-US" sz="1100" dirty="0"/>
          </a:p>
        </p:txBody>
      </p:sp>
    </p:spTree>
    <p:extLst>
      <p:ext uri="{BB962C8B-B14F-4D97-AF65-F5344CB8AC3E}">
        <p14:creationId xmlns:p14="http://schemas.microsoft.com/office/powerpoint/2010/main" val="270812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E754DC-BEB7-4A2D-8D19-5CF062ACD64D}"/>
              </a:ext>
            </a:extLst>
          </p:cNvPr>
          <p:cNvSpPr>
            <a:spLocks noGrp="1"/>
          </p:cNvSpPr>
          <p:nvPr>
            <p:ph type="sldNum" sz="quarter" idx="12"/>
          </p:nvPr>
        </p:nvSpPr>
        <p:spPr/>
        <p:txBody>
          <a:bodyPr/>
          <a:lstStyle/>
          <a:p>
            <a:fld id="{9CD8D479-8942-46E8-A226-A4E01F7A105C}" type="slidenum">
              <a:rPr lang="en-US" smtClean="0"/>
              <a:t>8</a:t>
            </a:fld>
            <a:endParaRPr lang="en-US"/>
          </a:p>
        </p:txBody>
      </p:sp>
      <p:sp>
        <p:nvSpPr>
          <p:cNvPr id="5" name="Footer Placeholder 4">
            <a:extLst>
              <a:ext uri="{FF2B5EF4-FFF2-40B4-BE49-F238E27FC236}">
                <a16:creationId xmlns:a16="http://schemas.microsoft.com/office/drawing/2014/main" id="{BF0BCB74-E2AD-4A73-B9F8-947B65E39D94}"/>
              </a:ext>
            </a:extLst>
          </p:cNvPr>
          <p:cNvSpPr>
            <a:spLocks noGrp="1"/>
          </p:cNvSpPr>
          <p:nvPr>
            <p:ph type="ftr" sz="quarter" idx="11"/>
          </p:nvPr>
        </p:nvSpPr>
        <p:spPr/>
        <p:txBody>
          <a:bodyPr/>
          <a:lstStyle/>
          <a:p>
            <a:r>
              <a:rPr lang="en-US"/>
              <a:t>Product Service System </a:t>
            </a:r>
            <a:endParaRPr lang="en-US" dirty="0"/>
          </a:p>
        </p:txBody>
      </p:sp>
      <p:sp>
        <p:nvSpPr>
          <p:cNvPr id="6" name="TextBox 5">
            <a:extLst>
              <a:ext uri="{FF2B5EF4-FFF2-40B4-BE49-F238E27FC236}">
                <a16:creationId xmlns:a16="http://schemas.microsoft.com/office/drawing/2014/main" id="{81C71939-4A5F-466D-897D-32F8060E3A88}"/>
              </a:ext>
            </a:extLst>
          </p:cNvPr>
          <p:cNvSpPr txBox="1"/>
          <p:nvPr/>
        </p:nvSpPr>
        <p:spPr>
          <a:xfrm>
            <a:off x="2038956" y="422172"/>
            <a:ext cx="2666005" cy="461665"/>
          </a:xfrm>
          <a:prstGeom prst="rect">
            <a:avLst/>
          </a:prstGeom>
          <a:noFill/>
        </p:spPr>
        <p:txBody>
          <a:bodyPr wrap="square" rtlCol="0">
            <a:spAutoFit/>
          </a:bodyPr>
          <a:lstStyle/>
          <a:p>
            <a:r>
              <a:rPr lang="en-US" sz="2400" dirty="0"/>
              <a:t>PSS System Map</a:t>
            </a:r>
          </a:p>
        </p:txBody>
      </p:sp>
      <p:pic>
        <p:nvPicPr>
          <p:cNvPr id="3" name="Picture 2">
            <a:extLst>
              <a:ext uri="{FF2B5EF4-FFF2-40B4-BE49-F238E27FC236}">
                <a16:creationId xmlns:a16="http://schemas.microsoft.com/office/drawing/2014/main" id="{060744B0-3FCA-4E46-9AAE-6C8B0EDDE4B1}"/>
              </a:ext>
            </a:extLst>
          </p:cNvPr>
          <p:cNvPicPr>
            <a:picLocks noChangeAspect="1"/>
          </p:cNvPicPr>
          <p:nvPr/>
        </p:nvPicPr>
        <p:blipFill>
          <a:blip r:embed="rId3"/>
          <a:stretch>
            <a:fillRect/>
          </a:stretch>
        </p:blipFill>
        <p:spPr>
          <a:xfrm>
            <a:off x="2038956" y="1050268"/>
            <a:ext cx="8475055" cy="4939368"/>
          </a:xfrm>
          <a:prstGeom prst="rect">
            <a:avLst/>
          </a:prstGeom>
        </p:spPr>
      </p:pic>
    </p:spTree>
    <p:extLst>
      <p:ext uri="{BB962C8B-B14F-4D97-AF65-F5344CB8AC3E}">
        <p14:creationId xmlns:p14="http://schemas.microsoft.com/office/powerpoint/2010/main" val="95690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EEC592-5314-4D70-AABF-2282C4D6CD78}"/>
              </a:ext>
            </a:extLst>
          </p:cNvPr>
          <p:cNvSpPr>
            <a:spLocks noGrp="1"/>
          </p:cNvSpPr>
          <p:nvPr>
            <p:ph type="sldNum" sz="quarter" idx="12"/>
          </p:nvPr>
        </p:nvSpPr>
        <p:spPr/>
        <p:txBody>
          <a:bodyPr/>
          <a:lstStyle/>
          <a:p>
            <a:fld id="{9CD8D479-8942-46E8-A226-A4E01F7A105C}" type="slidenum">
              <a:rPr lang="en-US" smtClean="0"/>
              <a:t>9</a:t>
            </a:fld>
            <a:endParaRPr lang="en-US"/>
          </a:p>
        </p:txBody>
      </p:sp>
      <p:sp>
        <p:nvSpPr>
          <p:cNvPr id="5" name="Footer Placeholder 4">
            <a:extLst>
              <a:ext uri="{FF2B5EF4-FFF2-40B4-BE49-F238E27FC236}">
                <a16:creationId xmlns:a16="http://schemas.microsoft.com/office/drawing/2014/main" id="{B028CAEA-BCB8-4BDB-A8C9-D50769BA033B}"/>
              </a:ext>
            </a:extLst>
          </p:cNvPr>
          <p:cNvSpPr>
            <a:spLocks noGrp="1"/>
          </p:cNvSpPr>
          <p:nvPr>
            <p:ph type="ftr" sz="quarter" idx="11"/>
          </p:nvPr>
        </p:nvSpPr>
        <p:spPr/>
        <p:txBody>
          <a:bodyPr/>
          <a:lstStyle/>
          <a:p>
            <a:r>
              <a:rPr lang="en-US"/>
              <a:t>Product Service System </a:t>
            </a:r>
            <a:endParaRPr lang="en-US" dirty="0"/>
          </a:p>
        </p:txBody>
      </p:sp>
      <p:sp>
        <p:nvSpPr>
          <p:cNvPr id="6" name="TextBox 5">
            <a:extLst>
              <a:ext uri="{FF2B5EF4-FFF2-40B4-BE49-F238E27FC236}">
                <a16:creationId xmlns:a16="http://schemas.microsoft.com/office/drawing/2014/main" id="{EBFD07AC-C727-4244-89F1-828670C21760}"/>
              </a:ext>
            </a:extLst>
          </p:cNvPr>
          <p:cNvSpPr txBox="1"/>
          <p:nvPr/>
        </p:nvSpPr>
        <p:spPr>
          <a:xfrm>
            <a:off x="1060314" y="484558"/>
            <a:ext cx="5035686" cy="461665"/>
          </a:xfrm>
          <a:prstGeom prst="rect">
            <a:avLst/>
          </a:prstGeom>
          <a:noFill/>
        </p:spPr>
        <p:txBody>
          <a:bodyPr wrap="square" rtlCol="0">
            <a:spAutoFit/>
          </a:bodyPr>
          <a:lstStyle/>
          <a:p>
            <a:r>
              <a:rPr lang="en-US" sz="2400" dirty="0"/>
              <a:t>Screening : Environmental Criteria</a:t>
            </a:r>
          </a:p>
        </p:txBody>
      </p:sp>
      <p:pic>
        <p:nvPicPr>
          <p:cNvPr id="3" name="Picture 2">
            <a:extLst>
              <a:ext uri="{FF2B5EF4-FFF2-40B4-BE49-F238E27FC236}">
                <a16:creationId xmlns:a16="http://schemas.microsoft.com/office/drawing/2014/main" id="{A7712009-7821-4C88-ACF8-AD7A85B930CC}"/>
              </a:ext>
            </a:extLst>
          </p:cNvPr>
          <p:cNvPicPr>
            <a:picLocks noChangeAspect="1"/>
          </p:cNvPicPr>
          <p:nvPr/>
        </p:nvPicPr>
        <p:blipFill>
          <a:blip r:embed="rId3"/>
          <a:stretch>
            <a:fillRect/>
          </a:stretch>
        </p:blipFill>
        <p:spPr>
          <a:xfrm>
            <a:off x="3156625" y="1173045"/>
            <a:ext cx="5881867" cy="4648317"/>
          </a:xfrm>
          <a:prstGeom prst="rect">
            <a:avLst/>
          </a:prstGeom>
        </p:spPr>
      </p:pic>
      <p:sp>
        <p:nvSpPr>
          <p:cNvPr id="17" name="Freeform: Shape 16">
            <a:extLst>
              <a:ext uri="{FF2B5EF4-FFF2-40B4-BE49-F238E27FC236}">
                <a16:creationId xmlns:a16="http://schemas.microsoft.com/office/drawing/2014/main" id="{32E1E78D-EA38-4A04-B394-A5AD90D48F50}"/>
              </a:ext>
            </a:extLst>
          </p:cNvPr>
          <p:cNvSpPr/>
          <p:nvPr/>
        </p:nvSpPr>
        <p:spPr>
          <a:xfrm>
            <a:off x="4615962" y="2039815"/>
            <a:ext cx="2488223" cy="3235570"/>
          </a:xfrm>
          <a:custGeom>
            <a:avLst/>
            <a:gdLst>
              <a:gd name="connsiteX0" fmla="*/ 1397976 w 2488223"/>
              <a:gd name="connsiteY0" fmla="*/ 0 h 3235570"/>
              <a:gd name="connsiteX1" fmla="*/ 2488223 w 2488223"/>
              <a:gd name="connsiteY1" fmla="*/ 993531 h 3235570"/>
              <a:gd name="connsiteX2" fmla="*/ 2488223 w 2488223"/>
              <a:gd name="connsiteY2" fmla="*/ 2233247 h 3235570"/>
              <a:gd name="connsiteX3" fmla="*/ 1415561 w 2488223"/>
              <a:gd name="connsiteY3" fmla="*/ 3235570 h 3235570"/>
              <a:gd name="connsiteX4" fmla="*/ 764930 w 2488223"/>
              <a:gd name="connsiteY4" fmla="*/ 2022231 h 3235570"/>
              <a:gd name="connsiteX5" fmla="*/ 0 w 2488223"/>
              <a:gd name="connsiteY5" fmla="*/ 808893 h 3235570"/>
              <a:gd name="connsiteX6" fmla="*/ 1397976 w 2488223"/>
              <a:gd name="connsiteY6" fmla="*/ 0 h 3235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8223" h="3235570">
                <a:moveTo>
                  <a:pt x="1397976" y="0"/>
                </a:moveTo>
                <a:lnTo>
                  <a:pt x="2488223" y="993531"/>
                </a:lnTo>
                <a:lnTo>
                  <a:pt x="2488223" y="2233247"/>
                </a:lnTo>
                <a:lnTo>
                  <a:pt x="1415561" y="3235570"/>
                </a:lnTo>
                <a:lnTo>
                  <a:pt x="764930" y="2022231"/>
                </a:lnTo>
                <a:lnTo>
                  <a:pt x="0" y="808893"/>
                </a:lnTo>
                <a:lnTo>
                  <a:pt x="1397976"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D6B9939-DEAB-439C-8113-FEC7BF0D5BAB}"/>
              </a:ext>
            </a:extLst>
          </p:cNvPr>
          <p:cNvCxnSpPr/>
          <p:nvPr/>
        </p:nvCxnSpPr>
        <p:spPr>
          <a:xfrm>
            <a:off x="3156625" y="5821362"/>
            <a:ext cx="588186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694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6E54A23D115C47800155C02DCC034C" ma:contentTypeVersion="2" ma:contentTypeDescription="Create a new document." ma:contentTypeScope="" ma:versionID="d3b3716d675fbde0ec9aee81bc90c949">
  <xsd:schema xmlns:xsd="http://www.w3.org/2001/XMLSchema" xmlns:xs="http://www.w3.org/2001/XMLSchema" xmlns:p="http://schemas.microsoft.com/office/2006/metadata/properties" xmlns:ns3="21b95a00-aaf2-48bc-aa4b-e56ad06bad64" targetNamespace="http://schemas.microsoft.com/office/2006/metadata/properties" ma:root="true" ma:fieldsID="4c6c7c144420acd488684900c2acdb91" ns3:_="">
    <xsd:import namespace="21b95a00-aaf2-48bc-aa4b-e56ad06bad6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b95a00-aaf2-48bc-aa4b-e56ad06ba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D78BA4-9A4F-4EBA-9EC4-D80867839A12}">
  <ds:schemaRefs>
    <ds:schemaRef ds:uri="http://schemas.microsoft.com/office/2006/documentManagement/types"/>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purl.org/dc/dcmitype/"/>
    <ds:schemaRef ds:uri="http://schemas.openxmlformats.org/package/2006/metadata/core-properties"/>
    <ds:schemaRef ds:uri="21b95a00-aaf2-48bc-aa4b-e56ad06bad64"/>
  </ds:schemaRefs>
</ds:datastoreItem>
</file>

<file path=customXml/itemProps2.xml><?xml version="1.0" encoding="utf-8"?>
<ds:datastoreItem xmlns:ds="http://schemas.openxmlformats.org/officeDocument/2006/customXml" ds:itemID="{B95E420C-540D-442A-868B-E561853CC6A9}">
  <ds:schemaRefs>
    <ds:schemaRef ds:uri="http://schemas.microsoft.com/sharepoint/v3/contenttype/forms"/>
  </ds:schemaRefs>
</ds:datastoreItem>
</file>

<file path=customXml/itemProps3.xml><?xml version="1.0" encoding="utf-8"?>
<ds:datastoreItem xmlns:ds="http://schemas.openxmlformats.org/officeDocument/2006/customXml" ds:itemID="{EE47731A-ECD9-404D-B634-525B83585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b95a00-aaf2-48bc-aa4b-e56ad06ba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TM03457485[[fn=Mesh]]</Template>
  <TotalTime>6394</TotalTime>
  <Words>2064</Words>
  <Application>Microsoft Office PowerPoint</Application>
  <PresentationFormat>Widescreen</PresentationFormat>
  <Paragraphs>232</Paragraphs>
  <Slides>16</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Arial Black</vt:lpstr>
      <vt:lpstr>Corbel</vt:lpstr>
      <vt:lpstr>HelveticaNeue</vt:lpstr>
      <vt:lpstr>lenovo-do-bold</vt:lpstr>
      <vt:lpstr>Tw Cen MT</vt:lpstr>
      <vt:lpstr>Univers</vt:lpstr>
      <vt:lpstr>Droplet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ASSIGNMENT-1</dc:title>
  <dc:creator>Varun</dc:creator>
  <cp:lastModifiedBy>VARUN RASALKAR</cp:lastModifiedBy>
  <cp:revision>271</cp:revision>
  <dcterms:created xsi:type="dcterms:W3CDTF">2021-03-24T16:08:35Z</dcterms:created>
  <dcterms:modified xsi:type="dcterms:W3CDTF">2022-07-20T10:38:16Z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0x010100E76E54A23D115C47800155C02DCC034C</vt:lpwstr>
  </property>
</Properties>
</file>