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856B41-88D1-48D0-9656-5BA913C2A5A0}"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56B41-88D1-48D0-9656-5BA913C2A5A0}"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56B41-88D1-48D0-9656-5BA913C2A5A0}"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856B41-88D1-48D0-9656-5BA913C2A5A0}"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856B41-88D1-48D0-9656-5BA913C2A5A0}"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856B41-88D1-48D0-9656-5BA913C2A5A0}"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856B41-88D1-48D0-9656-5BA913C2A5A0}"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856B41-88D1-48D0-9656-5BA913C2A5A0}"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56B41-88D1-48D0-9656-5BA913C2A5A0}"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56B41-88D1-48D0-9656-5BA913C2A5A0}"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56B41-88D1-48D0-9656-5BA913C2A5A0}"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9541-46AD-4E09-8C58-3DDD2ED3FD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56B41-88D1-48D0-9656-5BA913C2A5A0}" type="datetimeFigureOut">
              <a:rPr lang="en-US" smtClean="0"/>
              <a:t>12/19/2019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19541-46AD-4E09-8C58-3DDD2ED3FD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Prediction of Optimal Location for setting up a Coaching Institute</a:t>
            </a: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a:t>Varun </a:t>
            </a:r>
            <a:r>
              <a:rPr lang="en-US" b="1" dirty="0" err="1"/>
              <a:t>Deshpande</a:t>
            </a:r>
            <a:r>
              <a:rPr lang="en-US" b="1" dirty="0"/>
              <a:t>.</a:t>
            </a:r>
            <a:endParaRPr lang="en-US" dirty="0"/>
          </a:p>
          <a:p>
            <a:r>
              <a:rPr lang="en-US" b="1" dirty="0"/>
              <a:t>Dec. 19 2019.</a:t>
            </a:r>
            <a:endParaRPr lang="en-US" dirty="0"/>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Pune, the second most biggest city in the State of Maharashtra, India is well known for its reputed colleges and universities which include colleges like Fergusson College, </a:t>
            </a:r>
            <a:r>
              <a:rPr lang="en-US" dirty="0" err="1"/>
              <a:t>Savtribai</a:t>
            </a:r>
            <a:r>
              <a:rPr lang="en-US" dirty="0"/>
              <a:t> </a:t>
            </a:r>
            <a:r>
              <a:rPr lang="en-US" dirty="0" err="1"/>
              <a:t>Phule</a:t>
            </a:r>
            <a:r>
              <a:rPr lang="en-US" dirty="0"/>
              <a:t> Pune University, Symbiosis College, etc. And with so many institutes scattered almost in all parts of city it is evident that whole city has huge scope for private coaching institutes to set up.</a:t>
            </a:r>
          </a:p>
          <a:p>
            <a:endParaRPr lang="en-US" dirty="0"/>
          </a:p>
        </p:txBody>
      </p:sp>
      <p:sp>
        <p:nvSpPr>
          <p:cNvPr id="1025" name="Rectangle 1"/>
          <p:cNvSpPr>
            <a:spLocks noGrp="1" noChangeArrowheads="1"/>
          </p:cNvSpPr>
          <p:nvPr>
            <p:ph type="title"/>
          </p:nvPr>
        </p:nvSpPr>
        <p:spPr bwMode="auto">
          <a:xfrm>
            <a:off x="457200" y="274638"/>
            <a:ext cx="825820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ea typeface="Calibri" pitchFamily="34" charset="0"/>
                <a:cs typeface="Times New Roman" pitchFamily="18" charset="0"/>
              </a:rPr>
              <a:t>Background:</a:t>
            </a:r>
            <a:endParaRPr kumimoji="0" lang="en-US" sz="4000" b="0" i="0" u="none" strike="noStrike" cap="none" normalizeH="0" baseline="0" dirty="0" smtClean="0">
              <a:ln>
                <a:noFill/>
              </a:ln>
              <a:solidFill>
                <a:schemeClr val="tx1"/>
              </a:solidFill>
              <a:effectLst/>
              <a:cs typeface="Arial"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a:t>There are various coaching that establish every year not that all run successfully. If a student needs to attend a coaching institute he or she will look into two things,</a:t>
            </a:r>
          </a:p>
          <a:p>
            <a:pPr>
              <a:buNone/>
            </a:pPr>
            <a:r>
              <a:rPr lang="en-US" dirty="0" smtClean="0"/>
              <a:t>		1</a:t>
            </a:r>
            <a:r>
              <a:rPr lang="en-US" dirty="0"/>
              <a:t>. The Quality of Coaching in a institute.</a:t>
            </a:r>
          </a:p>
          <a:p>
            <a:pPr>
              <a:buNone/>
            </a:pPr>
            <a:r>
              <a:rPr lang="en-US" dirty="0" smtClean="0"/>
              <a:t>		2</a:t>
            </a:r>
            <a:r>
              <a:rPr lang="en-US" dirty="0"/>
              <a:t>. The location of that institute.</a:t>
            </a:r>
          </a:p>
          <a:p>
            <a:pPr>
              <a:buNone/>
            </a:pPr>
            <a:r>
              <a:rPr lang="en-US" dirty="0" smtClean="0"/>
              <a:t>	The </a:t>
            </a:r>
            <a:r>
              <a:rPr lang="en-US" dirty="0"/>
              <a:t>first problem can be easily solved by recruiting the best tutors but the second problem is something that always proves to be a hurdle. All good coaching institutes choose the best location to start their classes and it is usually near colleges and universities. But in case of Pune, where there are many colleges( More than 100), one needs to be sure of the location and it must be convenient for students of various colleges and universities to attend the classes. In  this project we try to find a solution to this problem for the potential Coaching Institutes and same algorithm can be used for many other cities.</a:t>
            </a:r>
          </a:p>
          <a:p>
            <a:pPr>
              <a:buNone/>
            </a:pPr>
            <a:endParaRPr lang="en-US" dirty="0"/>
          </a:p>
        </p:txBody>
      </p:sp>
      <p:sp>
        <p:nvSpPr>
          <p:cNvPr id="6145" name="Rectangle 1"/>
          <p:cNvSpPr>
            <a:spLocks noGrp="1" noChangeArrowheads="1"/>
          </p:cNvSpPr>
          <p:nvPr>
            <p:ph type="title"/>
          </p:nvPr>
        </p:nvSpPr>
        <p:spPr bwMode="auto">
          <a:xfrm>
            <a:off x="457200" y="274638"/>
            <a:ext cx="832964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ea typeface="Calibri" pitchFamily="34" charset="0"/>
                <a:cs typeface="Times New Roman" pitchFamily="18" charset="0"/>
              </a:rPr>
              <a:t>Problem:</a:t>
            </a:r>
            <a:endParaRPr kumimoji="0" lang="en-US" sz="4000" b="0" i="0" u="none" strike="noStrike" cap="none" normalizeH="0" baseline="0" dirty="0" smtClean="0">
              <a:ln>
                <a:noFill/>
              </a:ln>
              <a:solidFill>
                <a:schemeClr val="tx1"/>
              </a:solidFill>
              <a:effectLst/>
              <a:cs typeface="Arial"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information: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To </a:t>
            </a:r>
            <a:r>
              <a:rPr lang="en-US" dirty="0"/>
              <a:t>find a solution to this problem we will using the foursquare location data using the foursquare API. We will be using the location coordinates i.e. the Longitude and Latitude data available in the data to solve the problem. We will be extracting information about colleges in and around Pune. Pune has 2 major parts.</a:t>
            </a:r>
          </a:p>
          <a:p>
            <a:pPr>
              <a:buNone/>
            </a:pPr>
            <a:r>
              <a:rPr lang="en-US" dirty="0" smtClean="0"/>
              <a:t>		1</a:t>
            </a:r>
            <a:r>
              <a:rPr lang="en-US" dirty="0"/>
              <a:t>. The Pune City</a:t>
            </a:r>
          </a:p>
          <a:p>
            <a:pPr>
              <a:buNone/>
            </a:pPr>
            <a:r>
              <a:rPr lang="en-US" dirty="0" smtClean="0"/>
              <a:t>		2</a:t>
            </a:r>
            <a:r>
              <a:rPr lang="en-US" dirty="0"/>
              <a:t>. The </a:t>
            </a:r>
            <a:r>
              <a:rPr lang="en-US" dirty="0" err="1"/>
              <a:t>Pimpri</a:t>
            </a:r>
            <a:r>
              <a:rPr lang="en-US" dirty="0"/>
              <a:t> </a:t>
            </a:r>
            <a:r>
              <a:rPr lang="en-US" dirty="0" err="1"/>
              <a:t>Chinchwad</a:t>
            </a:r>
            <a:r>
              <a:rPr lang="en-US" dirty="0"/>
              <a:t> Area.</a:t>
            </a:r>
          </a:p>
          <a:p>
            <a:pPr>
              <a:buNone/>
            </a:pPr>
            <a:r>
              <a:rPr lang="en-US" dirty="0" smtClean="0"/>
              <a:t>	Mostly </a:t>
            </a:r>
            <a:r>
              <a:rPr lang="en-US" dirty="0"/>
              <a:t>all the colleges are scattered in these two areas. We will extract the details about the colleges in these areas and get the location coordinates to further solve the problem.</a:t>
            </a:r>
          </a:p>
          <a:p>
            <a:pPr>
              <a:buNone/>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We use the technique of clustering specifically K means clustering method which will give us points where we can open the coaching centers as it will be the </a:t>
            </a:r>
            <a:r>
              <a:rPr lang="en-US" dirty="0" err="1"/>
              <a:t>centroid</a:t>
            </a:r>
            <a:r>
              <a:rPr lang="en-US" dirty="0"/>
              <a:t> of clusters formed by location coordinates of various colleges. But we don't yet know how many Coaching Centers we should open. </a:t>
            </a:r>
            <a:r>
              <a:rPr lang="en-US" dirty="0" smtClean="0"/>
              <a:t>We </a:t>
            </a:r>
            <a:r>
              <a:rPr lang="en-US" dirty="0"/>
              <a:t>will use the knee bend method to choose the appropriate No. of Clusters.</a:t>
            </a:r>
          </a:p>
          <a:p>
            <a:r>
              <a:rPr lang="en-US" dirty="0"/>
              <a:t>SSE is the average square of distance between a cluster centre and the elements in that cluster. More the distance, bad is the clustering. We plot No. of clusters Vs SSE for each No. of cluster. We then use folium graph to indicate the locations where the </a:t>
            </a:r>
            <a:r>
              <a:rPr lang="en-US" dirty="0" err="1"/>
              <a:t>centroid</a:t>
            </a:r>
            <a:r>
              <a:rPr lang="en-US" dirty="0"/>
              <a:t> lies and take decision accordingly.</a:t>
            </a:r>
          </a:p>
          <a:p>
            <a:endParaRPr lang="en-US" dirty="0"/>
          </a:p>
        </p:txBody>
      </p:sp>
      <p:sp>
        <p:nvSpPr>
          <p:cNvPr id="7169" name="Rectangle 1"/>
          <p:cNvSpPr>
            <a:spLocks noGrp="1" noChangeArrowheads="1"/>
          </p:cNvSpPr>
          <p:nvPr>
            <p:ph type="title"/>
          </p:nvPr>
        </p:nvSpPr>
        <p:spPr bwMode="auto">
          <a:xfrm>
            <a:off x="457200" y="274638"/>
            <a:ext cx="818676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Methodology: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457200" y="274638"/>
            <a:ext cx="825820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Results:</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Content Placeholder 4"/>
          <p:cNvSpPr>
            <a:spLocks noGrp="1"/>
          </p:cNvSpPr>
          <p:nvPr>
            <p:ph idx="1"/>
          </p:nvPr>
        </p:nvSpPr>
        <p:spPr>
          <a:xfrm>
            <a:off x="428596" y="1285860"/>
            <a:ext cx="8229600" cy="5357850"/>
          </a:xfrm>
        </p:spPr>
        <p:txBody>
          <a:bodyPr>
            <a:normAutofit/>
          </a:bodyPr>
          <a:lstStyle/>
          <a:p>
            <a:pPr marL="0" indent="0"/>
            <a:r>
              <a:rPr lang="en-US" sz="2000" dirty="0" smtClean="0"/>
              <a:t>     We </a:t>
            </a:r>
            <a:r>
              <a:rPr lang="en-US" sz="2000" dirty="0"/>
              <a:t>plot SSE Vs No. of clusters. </a:t>
            </a:r>
            <a:r>
              <a:rPr lang="en-US" sz="2000" dirty="0" smtClean="0"/>
              <a:t>                            The result is shown below</a:t>
            </a:r>
          </a:p>
          <a:p>
            <a:pPr marL="0" indent="0">
              <a:buNone/>
            </a:pPr>
            <a:r>
              <a:rPr lang="en-US" sz="2000" dirty="0" smtClean="0"/>
              <a:t>From </a:t>
            </a:r>
            <a:r>
              <a:rPr lang="en-US" sz="2000" dirty="0"/>
              <a:t>the above diagram we see that </a:t>
            </a:r>
            <a:r>
              <a:rPr lang="en-US" sz="2000" dirty="0" smtClean="0"/>
              <a:t>the</a:t>
            </a:r>
          </a:p>
          <a:p>
            <a:pPr marL="0" indent="0">
              <a:buNone/>
            </a:pPr>
            <a:r>
              <a:rPr lang="en-US" sz="2000" dirty="0" smtClean="0"/>
              <a:t> </a:t>
            </a:r>
            <a:r>
              <a:rPr lang="en-US" sz="2000" dirty="0"/>
              <a:t>number of SSE reduces drastically at 2 </a:t>
            </a:r>
            <a:endParaRPr lang="en-US" sz="2000" dirty="0" smtClean="0"/>
          </a:p>
          <a:p>
            <a:pPr marL="0" indent="0">
              <a:buNone/>
            </a:pPr>
            <a:r>
              <a:rPr lang="en-US" sz="2000" dirty="0" smtClean="0"/>
              <a:t>but </a:t>
            </a:r>
            <a:r>
              <a:rPr lang="en-US" sz="2000" dirty="0"/>
              <a:t>remains almost same after words. </a:t>
            </a:r>
            <a:endParaRPr lang="en-US" sz="2000" dirty="0" smtClean="0"/>
          </a:p>
          <a:p>
            <a:pPr marL="0" indent="0">
              <a:buNone/>
            </a:pPr>
            <a:r>
              <a:rPr lang="en-US" sz="2000" dirty="0" smtClean="0"/>
              <a:t>The </a:t>
            </a:r>
            <a:r>
              <a:rPr lang="en-US" sz="2000" dirty="0"/>
              <a:t>Point where such a sharp difference </a:t>
            </a:r>
            <a:endParaRPr lang="en-US" sz="2000" dirty="0" smtClean="0"/>
          </a:p>
          <a:p>
            <a:pPr marL="0" indent="0">
              <a:buNone/>
            </a:pPr>
            <a:r>
              <a:rPr lang="en-US" sz="2000" dirty="0" smtClean="0"/>
              <a:t>is </a:t>
            </a:r>
            <a:r>
              <a:rPr lang="en-US" sz="2000" dirty="0"/>
              <a:t>observed is called knee bend and </a:t>
            </a:r>
            <a:r>
              <a:rPr lang="en-US" sz="2000" dirty="0" smtClean="0"/>
              <a:t>we</a:t>
            </a:r>
          </a:p>
          <a:p>
            <a:pPr marL="0" indent="0">
              <a:buNone/>
            </a:pPr>
            <a:r>
              <a:rPr lang="en-US" sz="2000" dirty="0" smtClean="0"/>
              <a:t> </a:t>
            </a:r>
            <a:r>
              <a:rPr lang="en-US" sz="2000" dirty="0"/>
              <a:t>choose appropriate No. of clusters </a:t>
            </a:r>
            <a:r>
              <a:rPr lang="en-US" sz="2000" dirty="0" smtClean="0"/>
              <a:t>to</a:t>
            </a:r>
          </a:p>
          <a:p>
            <a:pPr marL="0" indent="0">
              <a:buNone/>
            </a:pPr>
            <a:r>
              <a:rPr lang="en-US" sz="2000" dirty="0" smtClean="0"/>
              <a:t> </a:t>
            </a:r>
            <a:r>
              <a:rPr lang="en-US" sz="2000" dirty="0"/>
              <a:t>be formed = the knee bend</a:t>
            </a:r>
            <a:r>
              <a:rPr lang="en-US" sz="2000" dirty="0" smtClean="0"/>
              <a:t>.</a:t>
            </a:r>
            <a:endParaRPr lang="en-US" sz="2000" dirty="0"/>
          </a:p>
          <a:p>
            <a:pPr>
              <a:buNone/>
            </a:pPr>
            <a:r>
              <a:rPr lang="en-US" sz="2000" dirty="0"/>
              <a:t>Hence, we will make 2 clusters</a:t>
            </a:r>
            <a:r>
              <a:rPr lang="en-US" sz="2000" dirty="0" smtClean="0"/>
              <a:t>.</a:t>
            </a:r>
          </a:p>
          <a:p>
            <a:pPr>
              <a:buNone/>
            </a:pPr>
            <a:endParaRPr lang="en-US" sz="2000" dirty="0" smtClean="0"/>
          </a:p>
          <a:p>
            <a:r>
              <a:rPr lang="en-US" sz="2000" dirty="0"/>
              <a:t>We get the </a:t>
            </a:r>
            <a:r>
              <a:rPr lang="en-US" sz="2000" dirty="0" err="1"/>
              <a:t>centroid</a:t>
            </a:r>
            <a:r>
              <a:rPr lang="en-US" sz="2000" dirty="0"/>
              <a:t> coordinates of these two clusters as </a:t>
            </a:r>
          </a:p>
          <a:p>
            <a:pPr marL="0" indent="0">
              <a:buNone/>
            </a:pPr>
            <a:endParaRPr lang="en-US" sz="2000" dirty="0" smtClean="0"/>
          </a:p>
          <a:p>
            <a:pPr marL="0" indent="0">
              <a:buNone/>
            </a:pPr>
            <a:endParaRPr lang="en-US" dirty="0"/>
          </a:p>
        </p:txBody>
      </p:sp>
      <p:pic>
        <p:nvPicPr>
          <p:cNvPr id="7" name="Picture 6"/>
          <p:cNvPicPr/>
          <p:nvPr/>
        </p:nvPicPr>
        <p:blipFill>
          <a:blip r:embed="rId2"/>
          <a:srcRect/>
          <a:stretch>
            <a:fillRect/>
          </a:stretch>
        </p:blipFill>
        <p:spPr bwMode="auto">
          <a:xfrm>
            <a:off x="4857752" y="2000240"/>
            <a:ext cx="3889375" cy="2593340"/>
          </a:xfrm>
          <a:prstGeom prst="rect">
            <a:avLst/>
          </a:prstGeom>
          <a:noFill/>
          <a:ln w="9525">
            <a:noFill/>
            <a:miter lim="800000"/>
            <a:headEnd/>
            <a:tailEnd/>
          </a:ln>
        </p:spPr>
      </p:pic>
      <p:graphicFrame>
        <p:nvGraphicFramePr>
          <p:cNvPr id="9" name="Table 8"/>
          <p:cNvGraphicFramePr>
            <a:graphicFrameLocks noGrp="1"/>
          </p:cNvGraphicFramePr>
          <p:nvPr/>
        </p:nvGraphicFramePr>
        <p:xfrm>
          <a:off x="428596" y="5429264"/>
          <a:ext cx="8358246" cy="1214445"/>
        </p:xfrm>
        <a:graphic>
          <a:graphicData uri="http://schemas.openxmlformats.org/drawingml/2006/table">
            <a:tbl>
              <a:tblPr firstRow="1" bandRow="1">
                <a:tableStyleId>{5C22544A-7EE6-4342-B048-85BDC9FD1C3A}</a:tableStyleId>
              </a:tblPr>
              <a:tblGrid>
                <a:gridCol w="2786082"/>
                <a:gridCol w="2786082"/>
                <a:gridCol w="2786082"/>
              </a:tblGrid>
              <a:tr h="404815">
                <a:tc>
                  <a:txBody>
                    <a:bodyPr/>
                    <a:lstStyle/>
                    <a:p>
                      <a:r>
                        <a:rPr lang="en-US" sz="1100">
                          <a:latin typeface="var(--jp-code-font-family)"/>
                          <a:cs typeface="Mangal"/>
                        </a:rPr>
                        <a:t>Location</a:t>
                      </a:r>
                      <a:endParaRPr lang="en-US" sz="1100">
                        <a:latin typeface="Calibri"/>
                        <a:cs typeface="Mangal"/>
                      </a:endParaRPr>
                    </a:p>
                  </a:txBody>
                  <a:tcPr marL="68580" marR="68580" marT="0" marB="0"/>
                </a:tc>
                <a:tc>
                  <a:txBody>
                    <a:bodyPr/>
                    <a:lstStyle/>
                    <a:p>
                      <a:r>
                        <a:rPr lang="en-US" sz="1100">
                          <a:latin typeface="var(--jp-code-font-family)"/>
                          <a:cs typeface="Mangal"/>
                        </a:rPr>
                        <a:t>Latitude</a:t>
                      </a:r>
                      <a:endParaRPr lang="en-US" sz="1100">
                        <a:latin typeface="Calibri"/>
                        <a:cs typeface="Mangal"/>
                      </a:endParaRPr>
                    </a:p>
                  </a:txBody>
                  <a:tcPr marL="68580" marR="68580" marT="0" marB="0"/>
                </a:tc>
                <a:tc>
                  <a:txBody>
                    <a:bodyPr/>
                    <a:lstStyle/>
                    <a:p>
                      <a:r>
                        <a:rPr lang="en-US" sz="1100">
                          <a:latin typeface="var(--jp-code-font-family)"/>
                          <a:cs typeface="Mangal"/>
                        </a:rPr>
                        <a:t>Longitude</a:t>
                      </a:r>
                      <a:endParaRPr lang="en-US" sz="1100">
                        <a:latin typeface="Calibri"/>
                        <a:cs typeface="Mangal"/>
                      </a:endParaRPr>
                    </a:p>
                  </a:txBody>
                  <a:tcPr marL="68580" marR="68580" marT="0" marB="0"/>
                </a:tc>
              </a:tr>
              <a:tr h="404815">
                <a:tc>
                  <a:txBody>
                    <a:bodyPr/>
                    <a:lstStyle/>
                    <a:p>
                      <a:r>
                        <a:rPr lang="en-US" sz="1100">
                          <a:latin typeface="var(--jp-code-font-family)"/>
                          <a:cs typeface="Mangal"/>
                        </a:rPr>
                        <a:t>Centre 1 (Cluster 1)</a:t>
                      </a:r>
                      <a:endParaRPr lang="en-US" sz="1100">
                        <a:latin typeface="Calibri"/>
                        <a:cs typeface="Mangal"/>
                      </a:endParaRPr>
                    </a:p>
                  </a:txBody>
                  <a:tcPr marL="68580" marR="68580" marT="0" marB="0"/>
                </a:tc>
                <a:tc>
                  <a:txBody>
                    <a:bodyPr/>
                    <a:lstStyle/>
                    <a:p>
                      <a:r>
                        <a:rPr lang="en-US" sz="1100">
                          <a:latin typeface="var(--jp-code-font-family)"/>
                          <a:cs typeface="Mangal"/>
                        </a:rPr>
                        <a:t>18.52065405</a:t>
                      </a:r>
                      <a:endParaRPr lang="en-US" sz="1100">
                        <a:latin typeface="Calibri"/>
                        <a:cs typeface="Mangal"/>
                      </a:endParaRPr>
                    </a:p>
                  </a:txBody>
                  <a:tcPr marL="68580" marR="68580" marT="0" marB="0"/>
                </a:tc>
                <a:tc>
                  <a:txBody>
                    <a:bodyPr/>
                    <a:lstStyle/>
                    <a:p>
                      <a:r>
                        <a:rPr lang="en-US" sz="1100">
                          <a:latin typeface="var(--jp-code-font-family)"/>
                          <a:cs typeface="Mangal"/>
                        </a:rPr>
                        <a:t>73.84497271</a:t>
                      </a:r>
                      <a:endParaRPr lang="en-US" sz="1100">
                        <a:latin typeface="Calibri"/>
                        <a:cs typeface="Mangal"/>
                      </a:endParaRPr>
                    </a:p>
                  </a:txBody>
                  <a:tcPr marL="68580" marR="68580" marT="0" marB="0"/>
                </a:tc>
              </a:tr>
              <a:tr h="404815">
                <a:tc>
                  <a:txBody>
                    <a:bodyPr/>
                    <a:lstStyle/>
                    <a:p>
                      <a:r>
                        <a:rPr lang="en-US" sz="1100">
                          <a:latin typeface="var(--jp-code-font-family)"/>
                          <a:cs typeface="Mangal"/>
                        </a:rPr>
                        <a:t>Center 2 (Cluster 2 )</a:t>
                      </a:r>
                      <a:endParaRPr lang="en-US" sz="1100">
                        <a:latin typeface="Calibri"/>
                        <a:cs typeface="Mangal"/>
                      </a:endParaRPr>
                    </a:p>
                  </a:txBody>
                  <a:tcPr marL="68580" marR="68580" marT="0" marB="0"/>
                </a:tc>
                <a:tc>
                  <a:txBody>
                    <a:bodyPr/>
                    <a:lstStyle/>
                    <a:p>
                      <a:r>
                        <a:rPr lang="en-US" sz="1100">
                          <a:latin typeface="var(--jp-code-font-family)"/>
                          <a:cs typeface="Mangal"/>
                        </a:rPr>
                        <a:t>18.61859758</a:t>
                      </a:r>
                      <a:endParaRPr lang="en-US" sz="1100">
                        <a:latin typeface="Calibri"/>
                        <a:cs typeface="Mangal"/>
                      </a:endParaRPr>
                    </a:p>
                  </a:txBody>
                  <a:tcPr marL="68580" marR="68580" marT="0" marB="0"/>
                </a:tc>
                <a:tc>
                  <a:txBody>
                    <a:bodyPr/>
                    <a:lstStyle/>
                    <a:p>
                      <a:r>
                        <a:rPr lang="en-US" sz="1100" dirty="0">
                          <a:latin typeface="var(--jp-code-font-family)"/>
                          <a:cs typeface="Mangal"/>
                        </a:rPr>
                        <a:t>73.78901255</a:t>
                      </a:r>
                      <a:endParaRPr lang="en-US" sz="1100" dirty="0">
                        <a:latin typeface="Calibri"/>
                        <a:cs typeface="Mangal"/>
                      </a:endParaRPr>
                    </a:p>
                  </a:txBody>
                  <a:tcPr marL="68580" marR="68580" marT="0" marB="0"/>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Decision:</a:t>
            </a:r>
            <a:endParaRPr lang="en-US" sz="4000" dirty="0"/>
          </a:p>
        </p:txBody>
      </p:sp>
      <p:sp>
        <p:nvSpPr>
          <p:cNvPr id="3" name="Content Placeholder 2"/>
          <p:cNvSpPr>
            <a:spLocks noGrp="1"/>
          </p:cNvSpPr>
          <p:nvPr>
            <p:ph idx="1"/>
          </p:nvPr>
        </p:nvSpPr>
        <p:spPr/>
        <p:txBody>
          <a:bodyPr/>
          <a:lstStyle/>
          <a:p>
            <a:r>
              <a:rPr lang="en-US" dirty="0" smtClean="0"/>
              <a:t>We </a:t>
            </a:r>
            <a:r>
              <a:rPr lang="en-US" dirty="0"/>
              <a:t>use the coordinates we get from clusters and the coordinates of the colleges and mark it on the map. Thus from the map we can decide where to set up the coaching centers. We see that in map both the centers are such that they seem to be almost equidistant from all the colleges.</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Map</a:t>
            </a:r>
            <a:endParaRPr lang="en-US" sz="4000" b="1" dirty="0"/>
          </a:p>
        </p:txBody>
      </p:sp>
      <p:pic>
        <p:nvPicPr>
          <p:cNvPr id="4" name="Content Placeholder 3"/>
          <p:cNvPicPr>
            <a:picLocks noGrp="1"/>
          </p:cNvPicPr>
          <p:nvPr>
            <p:ph idx="1"/>
          </p:nvPr>
        </p:nvPicPr>
        <p:blipFill>
          <a:blip r:embed="rId2"/>
          <a:srcRect/>
          <a:stretch>
            <a:fillRect/>
          </a:stretch>
        </p:blipFill>
        <p:spPr bwMode="auto">
          <a:xfrm>
            <a:off x="457200" y="1766876"/>
            <a:ext cx="8229600" cy="419261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Conclusion:</a:t>
            </a:r>
            <a:endParaRPr lang="en-US" sz="4000" dirty="0"/>
          </a:p>
        </p:txBody>
      </p:sp>
      <p:sp>
        <p:nvSpPr>
          <p:cNvPr id="3" name="Content Placeholder 2"/>
          <p:cNvSpPr>
            <a:spLocks noGrp="1"/>
          </p:cNvSpPr>
          <p:nvPr>
            <p:ph idx="1"/>
          </p:nvPr>
        </p:nvSpPr>
        <p:spPr/>
        <p:txBody>
          <a:bodyPr>
            <a:normAutofit/>
          </a:bodyPr>
          <a:lstStyle/>
          <a:p>
            <a:r>
              <a:rPr lang="en-US" dirty="0" smtClean="0"/>
              <a:t>I </a:t>
            </a:r>
            <a:r>
              <a:rPr lang="en-US" dirty="0"/>
              <a:t>used the K means clustering to create appropriate number of clusters and also plotted them on the map which will make it easy for everyone who has to code to clearly spot where the two centers should be. We could use similar kind of algorithm in various other cities thus help the interested clients in choosing appropriate location.</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12</TotalTime>
  <Words>489</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Prediction of Optimal Location for setting up a Coaching Institute </vt:lpstr>
      <vt:lpstr>Background:</vt:lpstr>
      <vt:lpstr>Problem:</vt:lpstr>
      <vt:lpstr>Data information: </vt:lpstr>
      <vt:lpstr>Methodology:</vt:lpstr>
      <vt:lpstr>Results:</vt:lpstr>
      <vt:lpstr>Decision:</vt:lpstr>
      <vt:lpstr>The Map</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Optimal Location for setting up a Coaching Institute </dc:title>
  <dc:creator>varun deshpande</dc:creator>
  <cp:lastModifiedBy>varun deshpande</cp:lastModifiedBy>
  <cp:revision>1</cp:revision>
  <dcterms:created xsi:type="dcterms:W3CDTF">2019-12-19T02:43:26Z</dcterms:created>
  <dcterms:modified xsi:type="dcterms:W3CDTF">2019-12-19T02:55:39Z</dcterms:modified>
</cp:coreProperties>
</file>