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6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7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8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9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0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1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2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3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4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5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6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7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8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9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20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21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22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23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24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25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26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6" r:id="rId1"/>
  </p:sldMasterIdLst>
  <p:notesMasterIdLst>
    <p:notesMasterId r:id="rId31"/>
  </p:notesMasterIdLst>
  <p:handoutMasterIdLst>
    <p:handoutMasterId r:id="rId32"/>
  </p:handoutMasterIdLst>
  <p:sldIdLst>
    <p:sldId id="256" r:id="rId2"/>
    <p:sldId id="323" r:id="rId3"/>
    <p:sldId id="289" r:id="rId4"/>
    <p:sldId id="325" r:id="rId5"/>
    <p:sldId id="324" r:id="rId6"/>
    <p:sldId id="316" r:id="rId7"/>
    <p:sldId id="317" r:id="rId8"/>
    <p:sldId id="318" r:id="rId9"/>
    <p:sldId id="291" r:id="rId10"/>
    <p:sldId id="321" r:id="rId11"/>
    <p:sldId id="292" r:id="rId12"/>
    <p:sldId id="293" r:id="rId13"/>
    <p:sldId id="308" r:id="rId14"/>
    <p:sldId id="295" r:id="rId15"/>
    <p:sldId id="296" r:id="rId16"/>
    <p:sldId id="298" r:id="rId17"/>
    <p:sldId id="300" r:id="rId18"/>
    <p:sldId id="301" r:id="rId19"/>
    <p:sldId id="302" r:id="rId20"/>
    <p:sldId id="303" r:id="rId21"/>
    <p:sldId id="306" r:id="rId22"/>
    <p:sldId id="307" r:id="rId23"/>
    <p:sldId id="309" r:id="rId24"/>
    <p:sldId id="310" r:id="rId25"/>
    <p:sldId id="311" r:id="rId26"/>
    <p:sldId id="322" r:id="rId27"/>
    <p:sldId id="313" r:id="rId28"/>
    <p:sldId id="326" r:id="rId29"/>
    <p:sldId id="286" r:id="rId30"/>
  </p:sldIdLst>
  <p:sldSz cx="9144000" cy="6858000" type="screen4x3"/>
  <p:notesSz cx="6858000" cy="9144000"/>
  <p:custDataLst>
    <p:tags r:id="rId3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outline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535" autoAdjust="0"/>
    <p:restoredTop sz="90929"/>
  </p:normalViewPr>
  <p:slideViewPr>
    <p:cSldViewPr>
      <p:cViewPr varScale="1">
        <p:scale>
          <a:sx n="72" d="100"/>
          <a:sy n="72" d="100"/>
        </p:scale>
        <p:origin x="472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-148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l,Ratan" userId="4aa2f7af-a8f9-4b39-9bfa-af7375b87563" providerId="ADAL" clId="{03EC9160-770D-4B3B-BF86-5FCDF734BFA3}"/>
    <pc:docChg chg="undo custSel modSld">
      <pc:chgData name="Lal,Ratan" userId="4aa2f7af-a8f9-4b39-9bfa-af7375b87563" providerId="ADAL" clId="{03EC9160-770D-4B3B-BF86-5FCDF734BFA3}" dt="2021-09-22T13:39:25.851" v="150" actId="20577"/>
      <pc:docMkLst>
        <pc:docMk/>
      </pc:docMkLst>
      <pc:sldChg chg="modSp mod">
        <pc:chgData name="Lal,Ratan" userId="4aa2f7af-a8f9-4b39-9bfa-af7375b87563" providerId="ADAL" clId="{03EC9160-770D-4B3B-BF86-5FCDF734BFA3}" dt="2021-09-22T13:39:25.851" v="150" actId="20577"/>
        <pc:sldMkLst>
          <pc:docMk/>
          <pc:sldMk cId="0" sldId="289"/>
        </pc:sldMkLst>
        <pc:spChg chg="mod">
          <ac:chgData name="Lal,Ratan" userId="4aa2f7af-a8f9-4b39-9bfa-af7375b87563" providerId="ADAL" clId="{03EC9160-770D-4B3B-BF86-5FCDF734BFA3}" dt="2021-09-22T13:39:25.851" v="150" actId="20577"/>
          <ac:spMkLst>
            <pc:docMk/>
            <pc:sldMk cId="0" sldId="289"/>
            <ac:spMk id="19461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F59C3A-172F-4A13-9664-5380E94255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531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14337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02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93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95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839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352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065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805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033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265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832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89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013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43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840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274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807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382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474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872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37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83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23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10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70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23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38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24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134938" y="1600200"/>
            <a:ext cx="9009062" cy="1052513"/>
            <a:chOff x="0" y="1536"/>
            <a:chExt cx="5675" cy="663"/>
          </a:xfrm>
        </p:grpSpPr>
        <p:grpSp>
          <p:nvGrpSpPr>
            <p:cNvPr id="5" name="Group 1027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1028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1029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1030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261" y="1870"/>
              <a:chExt cx="465" cy="299"/>
            </a:xfrm>
          </p:grpSpPr>
          <p:sp>
            <p:nvSpPr>
              <p:cNvPr id="10" name="Rectangle 1031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6" cy="299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1032"/>
              <p:cNvSpPr>
                <a:spLocks noChangeArrowheads="1"/>
              </p:cNvSpPr>
              <p:nvPr/>
            </p:nvSpPr>
            <p:spPr bwMode="auto">
              <a:xfrm>
                <a:off x="494" y="1870"/>
                <a:ext cx="232" cy="299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1033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34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035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833548" name="Rectangle 1036"/>
          <p:cNvSpPr>
            <a:spLocks noGrp="1" noChangeArrowheads="1"/>
          </p:cNvSpPr>
          <p:nvPr>
            <p:ph type="ctrTitle"/>
          </p:nvPr>
        </p:nvSpPr>
        <p:spPr>
          <a:xfrm>
            <a:off x="762000" y="381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33549" name="Rectangle 1037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667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038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039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16" name="Rectangle 104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EA51F19-2C21-4F63-8F82-31308B6615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19E32F-45E8-4A5A-BF76-A7E164DF62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2463" y="0"/>
            <a:ext cx="1952625" cy="61325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0"/>
            <a:ext cx="5707063" cy="61325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AC21A1-3559-42D0-A3C9-912FD19EE2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793038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24000"/>
            <a:ext cx="3810000" cy="460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E36570-D0FD-4D4D-9EDB-D87C165196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9341C5-3911-4EB9-94DA-A9B5D638E3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0FE3A7-B502-4779-BB57-94A0869650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B3CA29-301A-412D-B4C5-B9440534B1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C2C495-6819-49D8-8021-AF4B71538A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0EDD6-D562-4BF8-A9E4-87C7867CF4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8352E1-C53A-47F2-B3D6-1EA0ED27E4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85B8C1-C933-4000-B95D-63CFBA847D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58AFE4-E95C-47E4-8B80-92E0F91B70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4" name="Rectangle 2"/>
          <p:cNvSpPr>
            <a:spLocks noChangeArrowheads="1"/>
          </p:cNvSpPr>
          <p:nvPr/>
        </p:nvSpPr>
        <p:spPr bwMode="ltGray">
          <a:xfrm>
            <a:off x="381000" y="1066800"/>
            <a:ext cx="438150" cy="4746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832515" name="Rectangle 3"/>
          <p:cNvSpPr>
            <a:spLocks noChangeArrowheads="1"/>
          </p:cNvSpPr>
          <p:nvPr/>
        </p:nvSpPr>
        <p:spPr bwMode="ltGray">
          <a:xfrm>
            <a:off x="762000" y="10668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83251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832517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832518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832519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832520" name="Rectangle 8"/>
          <p:cNvSpPr>
            <a:spLocks noChangeArrowheads="1"/>
          </p:cNvSpPr>
          <p:nvPr/>
        </p:nvSpPr>
        <p:spPr bwMode="gray">
          <a:xfrm>
            <a:off x="457200" y="12192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latin typeface="Tahoma" pitchFamily="34" charset="0"/>
            </a:endParaRPr>
          </a:p>
        </p:txBody>
      </p:sp>
      <p:sp>
        <p:nvSpPr>
          <p:cNvPr id="1639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0"/>
            <a:ext cx="77930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639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524000"/>
            <a:ext cx="77724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32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624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25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832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fld id="{B266BA63-3B21-405A-B420-38A23648EB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tags" Target="../tags/tag26.xml"/><Relationship Id="rId7" Type="http://schemas.openxmlformats.org/officeDocument/2006/relationships/notesSlide" Target="../notesSlides/notesSlide11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9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tags" Target="../tags/tag31.xml"/><Relationship Id="rId7" Type="http://schemas.openxmlformats.org/officeDocument/2006/relationships/notesSlide" Target="../notesSlides/notesSlide12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7" Type="http://schemas.openxmlformats.org/officeDocument/2006/relationships/image" Target="../media/image7.wmf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oleObject" Target="../embeddings/oleObject8.bin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7" Type="http://schemas.openxmlformats.org/officeDocument/2006/relationships/image" Target="../media/image9.wmf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oleObject" Target="../embeddings/oleObject9.bin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7" Type="http://schemas.openxmlformats.org/officeDocument/2006/relationships/image" Target="../media/image10.wmf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oleObject" Target="../embeddings/oleObject10.bin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4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4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2.emf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7" Type="http://schemas.openxmlformats.org/officeDocument/2006/relationships/image" Target="../media/image11.wmf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oleObject" Target="../embeddings/oleObject11.bin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image" Target="../media/image12.wmf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oleObject" Target="../embeddings/oleObject12.bin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7" Type="http://schemas.openxmlformats.org/officeDocument/2006/relationships/image" Target="../media/image13.wmf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oleObject" Target="../embeddings/oleObject13.bin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7" Type="http://schemas.openxmlformats.org/officeDocument/2006/relationships/image" Target="../media/image14.wmf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oleObject" Target="../embeddings/oleObject14.bin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4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4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tags" Target="../tags/tag69.xml"/><Relationship Id="rId7" Type="http://schemas.openxmlformats.org/officeDocument/2006/relationships/oleObject" Target="../embeddings/oleObject15.bin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4.emf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oleObject" Target="../embeddings/oleObject2.bin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6.wmf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oleObject" Target="../embeddings/oleObject4.bin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990600" y="1295400"/>
            <a:ext cx="7239000" cy="1143000"/>
          </a:xfrm>
          <a:noFill/>
        </p:spPr>
        <p:txBody>
          <a:bodyPr lIns="92075" tIns="46038" rIns="92075" bIns="46038" anchor="ctr"/>
          <a:lstStyle/>
          <a:p>
            <a:pPr algn="ctr" eaLnBrk="1" hangingPunct="1"/>
            <a:r>
              <a:rPr lang="en-US"/>
              <a:t>Heaps</a:t>
            </a:r>
          </a:p>
        </p:txBody>
      </p:sp>
      <p:pic>
        <p:nvPicPr>
          <p:cNvPr id="16386" name="Picture 2" descr="https://upload.wikimedia.org/wikipedia/commons/6/69/Min-hea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819400"/>
            <a:ext cx="4210050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438400" y="6248400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800" dirty="0"/>
              <a:t>https://upload.wikimedia.org/wikipedia/commons/6/69/Min-heap.png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0CF6EE-C0B3-4107-89D1-7E5DC57AF3B9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Recursive Def of Min Heap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82688" y="1524000"/>
            <a:ext cx="6970712" cy="4608513"/>
          </a:xfrm>
        </p:spPr>
        <p:txBody>
          <a:bodyPr/>
          <a:lstStyle/>
          <a:p>
            <a:pPr eaLnBrk="1" hangingPunct="1"/>
            <a:r>
              <a:rPr lang="en-US" dirty="0"/>
              <a:t>a </a:t>
            </a:r>
            <a:r>
              <a:rPr lang="en-US" b="1" dirty="0"/>
              <a:t>heap</a:t>
            </a:r>
            <a:r>
              <a:rPr lang="en-US" i="1" dirty="0"/>
              <a:t> </a:t>
            </a:r>
            <a:r>
              <a:rPr lang="en-US" dirty="0"/>
              <a:t>is a </a:t>
            </a:r>
            <a:r>
              <a:rPr lang="en-US" b="1" dirty="0"/>
              <a:t>complete binary tree </a:t>
            </a:r>
            <a:r>
              <a:rPr lang="en-US" dirty="0"/>
              <a:t>that is either </a:t>
            </a:r>
            <a:r>
              <a:rPr lang="en-US" b="1" dirty="0"/>
              <a:t>empty</a:t>
            </a:r>
            <a:r>
              <a:rPr lang="en-US" dirty="0"/>
              <a:t> or:</a:t>
            </a:r>
          </a:p>
          <a:p>
            <a:pPr lvl="1" eaLnBrk="1" hangingPunct="1"/>
            <a:r>
              <a:rPr lang="en-US" dirty="0"/>
              <a:t>the </a:t>
            </a:r>
            <a:r>
              <a:rPr lang="en-US" b="1" dirty="0"/>
              <a:t>root element is the smallest element </a:t>
            </a:r>
            <a:r>
              <a:rPr lang="en-US" dirty="0"/>
              <a:t>in the tree, according to some method for comparing elements</a:t>
            </a:r>
          </a:p>
          <a:p>
            <a:pPr lvl="1" eaLnBrk="1" hangingPunct="1"/>
            <a:r>
              <a:rPr lang="en-US" dirty="0"/>
              <a:t>and the </a:t>
            </a:r>
            <a:r>
              <a:rPr lang="en-US" b="1" dirty="0"/>
              <a:t>left and right subtrees are heaps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22310-EE9B-4E7C-8AEE-9F5CA7546109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 of a Min Heap</a:t>
            </a:r>
          </a:p>
        </p:txBody>
      </p:sp>
      <p:graphicFrame>
        <p:nvGraphicFramePr>
          <p:cNvPr id="5122" name="Object 4"/>
          <p:cNvGraphicFramePr>
            <a:graphicFrameLocks noGrp="1" noChangeAspect="1"/>
          </p:cNvGraphicFramePr>
          <p:nvPr>
            <p:ph type="body" idx="1"/>
            <p:custDataLst>
              <p:tags r:id="rId2"/>
            </p:custDataLst>
          </p:nvPr>
        </p:nvGraphicFramePr>
        <p:xfrm>
          <a:off x="762000" y="1524000"/>
          <a:ext cx="7772400" cy="404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5" imgW="3456000" imgH="1800000" progId="RFFlow4">
                  <p:embed/>
                </p:oleObj>
              </mc:Choice>
              <mc:Fallback>
                <p:oleObj name="RFFlow" r:id="rId5" imgW="3456000" imgH="1800000" progId="RFFlow4">
                  <p:embed/>
                  <p:pic>
                    <p:nvPicPr>
                      <p:cNvPr id="512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524000"/>
                        <a:ext cx="7772400" cy="404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2EA268-41FB-4BC5-B02C-637AC8A2EA2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Top of the Heap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the </a:t>
            </a:r>
            <a:r>
              <a:rPr lang="en-US" b="1" dirty="0"/>
              <a:t>root</a:t>
            </a:r>
            <a:r>
              <a:rPr lang="en-US" dirty="0"/>
              <a:t> of the tree representing a heap is called the </a:t>
            </a:r>
            <a:r>
              <a:rPr lang="en-US" b="1" dirty="0"/>
              <a:t>top</a:t>
            </a:r>
            <a:r>
              <a:rPr lang="en-US" dirty="0"/>
              <a:t> of the heap</a:t>
            </a:r>
          </a:p>
          <a:p>
            <a:pPr eaLnBrk="1" hangingPunct="1"/>
            <a:r>
              <a:rPr lang="en-US" dirty="0"/>
              <a:t>the top of a min heap always contains the </a:t>
            </a:r>
            <a:r>
              <a:rPr lang="en-US" b="1" dirty="0"/>
              <a:t>smallest</a:t>
            </a:r>
            <a:r>
              <a:rPr lang="en-US" dirty="0"/>
              <a:t> element in the heap</a:t>
            </a:r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24000" y="3276600"/>
          <a:ext cx="5715000" cy="297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8" imgW="3456000" imgH="1800000" progId="RFFlow4">
                  <p:embed/>
                </p:oleObj>
              </mc:Choice>
              <mc:Fallback>
                <p:oleObj name="RFFlow" r:id="rId8" imgW="3456000" imgH="1800000" progId="RFFlow4">
                  <p:embed/>
                  <p:pic>
                    <p:nvPicPr>
                      <p:cNvPr id="614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276600"/>
                        <a:ext cx="5715000" cy="297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562600" y="3810000"/>
            <a:ext cx="1066800" cy="466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top</a:t>
            </a:r>
          </a:p>
        </p:txBody>
      </p:sp>
      <p:sp>
        <p:nvSpPr>
          <p:cNvPr id="6152" name="Line 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H="1">
            <a:off x="5105400" y="4038600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250DC2-E7BD-4E92-8521-37E32E35CC7D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7173" name="Rectangle 2050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Last Element in the Heap</a:t>
            </a:r>
          </a:p>
        </p:txBody>
      </p:sp>
      <p:sp>
        <p:nvSpPr>
          <p:cNvPr id="7174" name="Rectangle 2051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the </a:t>
            </a:r>
            <a:r>
              <a:rPr lang="en-US" b="1" dirty="0"/>
              <a:t>last</a:t>
            </a:r>
            <a:r>
              <a:rPr lang="en-US" dirty="0"/>
              <a:t> element in a heap is the element in the </a:t>
            </a:r>
            <a:r>
              <a:rPr lang="en-US" b="1" dirty="0"/>
              <a:t>rightmost</a:t>
            </a:r>
            <a:r>
              <a:rPr lang="en-US" dirty="0"/>
              <a:t> position of the </a:t>
            </a:r>
            <a:r>
              <a:rPr lang="en-US" b="1" dirty="0"/>
              <a:t>lowest</a:t>
            </a:r>
            <a:r>
              <a:rPr lang="en-US" dirty="0"/>
              <a:t> level</a:t>
            </a:r>
          </a:p>
        </p:txBody>
      </p:sp>
      <p:graphicFrame>
        <p:nvGraphicFramePr>
          <p:cNvPr id="7170" name="Object 2052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2209800" y="3124200"/>
          <a:ext cx="4876800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8" imgW="3456000" imgH="1800000" progId="RFFlow4">
                  <p:embed/>
                </p:oleObj>
              </mc:Choice>
              <mc:Fallback>
                <p:oleObj name="RFFlow" r:id="rId8" imgW="3456000" imgH="1800000" progId="RFFlow4">
                  <p:embed/>
                  <p:pic>
                    <p:nvPicPr>
                      <p:cNvPr id="7170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124200"/>
                        <a:ext cx="4876800" cy="2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Text Box 205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705600" y="5181600"/>
            <a:ext cx="1066800" cy="466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last</a:t>
            </a:r>
          </a:p>
        </p:txBody>
      </p:sp>
      <p:sp>
        <p:nvSpPr>
          <p:cNvPr id="7176" name="Line 2055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H="1" flipV="1">
            <a:off x="6096000" y="52578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6293B8-EB84-44A9-BC32-B21F93421D9A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Adding an Element to a Heap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62000" y="1524000"/>
            <a:ext cx="8193088" cy="4608513"/>
          </a:xfrm>
        </p:spPr>
        <p:txBody>
          <a:bodyPr/>
          <a:lstStyle/>
          <a:p>
            <a:pPr eaLnBrk="1" hangingPunct="1"/>
            <a:r>
              <a:rPr lang="en-US" dirty="0"/>
              <a:t>to </a:t>
            </a:r>
            <a:r>
              <a:rPr lang="en-US" b="1" dirty="0"/>
              <a:t>add</a:t>
            </a:r>
            <a:r>
              <a:rPr lang="en-US" dirty="0"/>
              <a:t> an element to a heap</a:t>
            </a:r>
          </a:p>
          <a:p>
            <a:pPr lvl="1" eaLnBrk="1" hangingPunct="1"/>
            <a:r>
              <a:rPr lang="en-US" dirty="0"/>
              <a:t>if the last level </a:t>
            </a:r>
            <a:r>
              <a:rPr lang="en-US" b="1" dirty="0"/>
              <a:t>is not full</a:t>
            </a:r>
            <a:r>
              <a:rPr lang="en-US" dirty="0"/>
              <a:t>, the element is added in the </a:t>
            </a:r>
            <a:r>
              <a:rPr lang="en-US" b="1" dirty="0"/>
              <a:t>next available position </a:t>
            </a:r>
            <a:r>
              <a:rPr lang="en-US" dirty="0"/>
              <a:t>on the last level</a:t>
            </a:r>
          </a:p>
          <a:p>
            <a:pPr lvl="1" eaLnBrk="1" hangingPunct="1"/>
            <a:r>
              <a:rPr lang="en-US" dirty="0"/>
              <a:t>if the last level </a:t>
            </a:r>
            <a:r>
              <a:rPr lang="en-US" b="1" dirty="0"/>
              <a:t>is full</a:t>
            </a:r>
            <a:r>
              <a:rPr lang="en-US" dirty="0"/>
              <a:t>, the element is added to the </a:t>
            </a:r>
            <a:r>
              <a:rPr lang="en-US" b="1" dirty="0"/>
              <a:t>leftmost</a:t>
            </a:r>
            <a:r>
              <a:rPr lang="en-US" dirty="0"/>
              <a:t> position of the </a:t>
            </a:r>
            <a:r>
              <a:rPr lang="en-US" b="1" dirty="0"/>
              <a:t>next level</a:t>
            </a:r>
          </a:p>
          <a:p>
            <a:pPr lvl="1" eaLnBrk="1" hangingPunct="1"/>
            <a:r>
              <a:rPr lang="en-US" dirty="0"/>
              <a:t>after adding the object to the heap, the object is moved </a:t>
            </a:r>
            <a:r>
              <a:rPr lang="en-US" b="1" dirty="0"/>
              <a:t>up the heap if necessary </a:t>
            </a:r>
            <a:r>
              <a:rPr lang="en-US" dirty="0"/>
              <a:t>to restore the heap properties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2EB64-54C2-4534-A683-9FA2C732AAB2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0"/>
            <a:ext cx="8478838" cy="1143000"/>
          </a:xfrm>
        </p:spPr>
        <p:txBody>
          <a:bodyPr/>
          <a:lstStyle/>
          <a:p>
            <a:pPr eaLnBrk="1" hangingPunct="1"/>
            <a:r>
              <a:rPr lang="en-US"/>
              <a:t>Example: Adding an Element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add 14 to the following min heap</a:t>
            </a:r>
          </a:p>
        </p:txBody>
      </p:sp>
      <p:graphicFrame>
        <p:nvGraphicFramePr>
          <p:cNvPr id="8194" name="Object 1024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371600" y="2590800"/>
          <a:ext cx="5715000" cy="297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6" imgW="3456000" imgH="1800000" progId="RFFlow4">
                  <p:embed/>
                </p:oleObj>
              </mc:Choice>
              <mc:Fallback>
                <p:oleObj name="RFFlow" r:id="rId6" imgW="3456000" imgH="1800000" progId="RFFlow4">
                  <p:embed/>
                  <p:pic>
                    <p:nvPicPr>
                      <p:cNvPr id="8194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590800"/>
                        <a:ext cx="5715000" cy="297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3D7E52-C6BA-4807-BB2E-88B448AD8253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609600" y="0"/>
            <a:ext cx="8326438" cy="1143000"/>
          </a:xfrm>
        </p:spPr>
        <p:txBody>
          <a:bodyPr/>
          <a:lstStyle/>
          <a:p>
            <a:pPr eaLnBrk="1" hangingPunct="1"/>
            <a:r>
              <a:rPr lang="en-US"/>
              <a:t>Example: Adding an Element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begin by adding 14 to the lowest level of the heap</a:t>
            </a:r>
          </a:p>
        </p:txBody>
      </p:sp>
      <p:graphicFrame>
        <p:nvGraphicFramePr>
          <p:cNvPr id="9218" name="Object 5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600200" y="2819400"/>
          <a:ext cx="5867400" cy="271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6" imgW="3888000" imgH="1800000" progId="RFFlow4">
                  <p:embed/>
                </p:oleObj>
              </mc:Choice>
              <mc:Fallback>
                <p:oleObj name="RFFlow" r:id="rId6" imgW="3888000" imgH="1800000" progId="RFFlow4">
                  <p:embed/>
                  <p:pic>
                    <p:nvPicPr>
                      <p:cNvPr id="921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819400"/>
                        <a:ext cx="5867400" cy="2716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400800" y="4495800"/>
            <a:ext cx="914400" cy="869950"/>
          </a:xfrm>
          <a:prstGeom prst="ellipse">
            <a:avLst/>
          </a:prstGeom>
          <a:solidFill>
            <a:srgbClr val="FFFF00">
              <a:alpha val="20000"/>
            </a:srgbClr>
          </a:solidFill>
          <a:ln w="9525" algn="ctr">
            <a:solidFill>
              <a:srgbClr val="FFFF00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385E60-E205-4EDC-98DB-DC712A29D230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609600" y="0"/>
            <a:ext cx="8326438" cy="1143000"/>
          </a:xfrm>
        </p:spPr>
        <p:txBody>
          <a:bodyPr/>
          <a:lstStyle/>
          <a:p>
            <a:pPr eaLnBrk="1" hangingPunct="1"/>
            <a:r>
              <a:rPr lang="en-US"/>
              <a:t>Example: Adding an Element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restore the heap property by </a:t>
            </a:r>
            <a:r>
              <a:rPr lang="en-US" b="1" dirty="0"/>
              <a:t>swapping 14</a:t>
            </a:r>
            <a:r>
              <a:rPr lang="en-US" dirty="0"/>
              <a:t> with its parent repeatedly, as long as the contents of the parent node &gt; 14</a:t>
            </a:r>
          </a:p>
          <a:p>
            <a:pPr eaLnBrk="1" hangingPunct="1"/>
            <a:r>
              <a:rPr lang="en-US" dirty="0"/>
              <a:t>only one swap is required in this case</a:t>
            </a:r>
          </a:p>
        </p:txBody>
      </p:sp>
      <p:graphicFrame>
        <p:nvGraphicFramePr>
          <p:cNvPr id="10242" name="Object 5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046476568"/>
              </p:ext>
            </p:extLst>
          </p:nvPr>
        </p:nvGraphicFramePr>
        <p:xfrm>
          <a:off x="1905000" y="4191000"/>
          <a:ext cx="5562600" cy="204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6" imgW="3528000" imgH="1296000" progId="RFFlow4">
                  <p:embed/>
                </p:oleObj>
              </mc:Choice>
              <mc:Fallback>
                <p:oleObj name="RFFlow" r:id="rId6" imgW="3528000" imgH="1296000" progId="RFFlow4">
                  <p:embed/>
                  <p:pic>
                    <p:nvPicPr>
                      <p:cNvPr id="1024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191000"/>
                        <a:ext cx="5562600" cy="204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5791200" y="4800600"/>
            <a:ext cx="914400" cy="869950"/>
          </a:xfrm>
          <a:prstGeom prst="ellipse">
            <a:avLst/>
          </a:prstGeom>
          <a:solidFill>
            <a:srgbClr val="FFFF00">
              <a:alpha val="20000"/>
            </a:srgbClr>
          </a:solidFill>
          <a:ln w="9525" algn="ctr">
            <a:solidFill>
              <a:srgbClr val="FFFF00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6658377" y="5486400"/>
            <a:ext cx="914400" cy="87153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 algn="ctr">
            <a:solidFill>
              <a:schemeClr val="accent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77A188-3957-4833-9508-D29C28F4C1E0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Removing an Element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the only element you can </a:t>
            </a:r>
            <a:r>
              <a:rPr lang="en-US" b="1" dirty="0"/>
              <a:t>remove</a:t>
            </a:r>
            <a:r>
              <a:rPr lang="en-US" dirty="0"/>
              <a:t> from a heap is the </a:t>
            </a:r>
            <a:r>
              <a:rPr lang="en-US" b="1" dirty="0"/>
              <a:t>top</a:t>
            </a:r>
            <a:r>
              <a:rPr lang="en-US" dirty="0"/>
              <a:t> element</a:t>
            </a:r>
          </a:p>
          <a:p>
            <a:pPr eaLnBrk="1" hangingPunct="1"/>
            <a:r>
              <a:rPr lang="en-US" dirty="0"/>
              <a:t>to remove an element from the heap</a:t>
            </a:r>
          </a:p>
          <a:p>
            <a:pPr lvl="1" eaLnBrk="1" hangingPunct="1"/>
            <a:r>
              <a:rPr lang="en-US" dirty="0"/>
              <a:t>the </a:t>
            </a:r>
            <a:r>
              <a:rPr lang="en-US" b="1" dirty="0"/>
              <a:t>last</a:t>
            </a:r>
            <a:r>
              <a:rPr lang="en-US" dirty="0"/>
              <a:t> element is moved to the </a:t>
            </a:r>
            <a:r>
              <a:rPr lang="en-US" b="1" dirty="0"/>
              <a:t>top</a:t>
            </a:r>
          </a:p>
          <a:p>
            <a:pPr lvl="1" eaLnBrk="1" hangingPunct="1"/>
            <a:r>
              <a:rPr lang="en-US" dirty="0"/>
              <a:t>the heap property is then restored by moving the top element </a:t>
            </a:r>
            <a:r>
              <a:rPr lang="en-US" b="1" dirty="0"/>
              <a:t>down</a:t>
            </a:r>
            <a:r>
              <a:rPr lang="en-US" dirty="0"/>
              <a:t> the tree and into the correct location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3E89D9-86EC-4CEF-813C-FC777BFCAEF6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Removing an Element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82688" y="1524000"/>
            <a:ext cx="6970712" cy="46085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Compare left and right child to determine whether to move top down </a:t>
            </a:r>
            <a:r>
              <a:rPr lang="en-US" b="1" dirty="0"/>
              <a:t>left</a:t>
            </a:r>
            <a:r>
              <a:rPr lang="en-US" dirty="0"/>
              <a:t> or down </a:t>
            </a:r>
            <a:r>
              <a:rPr lang="en-US" b="1" dirty="0"/>
              <a:t>right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pick the subtree with the </a:t>
            </a:r>
            <a:r>
              <a:rPr lang="en-US" b="1" dirty="0"/>
              <a:t>smallest</a:t>
            </a:r>
            <a:r>
              <a:rPr lang="en-US" dirty="0"/>
              <a:t> root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if the two roots are </a:t>
            </a:r>
            <a:r>
              <a:rPr lang="en-US" b="1" dirty="0"/>
              <a:t>equal</a:t>
            </a:r>
            <a:r>
              <a:rPr lang="en-US" dirty="0"/>
              <a:t>, choose either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9B0820-337A-4755-9A98-F0EEE5713D9F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Full Binary Trees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sz="half" idx="1"/>
            <p:custDataLst>
              <p:tags r:id="rId2"/>
            </p:custDataLst>
          </p:nvPr>
        </p:nvSpPr>
        <p:spPr>
          <a:xfrm>
            <a:off x="1066800" y="1295400"/>
            <a:ext cx="7808912" cy="2514600"/>
          </a:xfrm>
        </p:spPr>
        <p:txBody>
          <a:bodyPr/>
          <a:lstStyle/>
          <a:p>
            <a:pPr eaLnBrk="1" hangingPunct="1"/>
            <a:r>
              <a:rPr lang="en-US" dirty="0"/>
              <a:t>a </a:t>
            </a:r>
            <a:r>
              <a:rPr lang="en-US" b="1" dirty="0"/>
              <a:t>full binary tree </a:t>
            </a:r>
            <a:r>
              <a:rPr lang="en-US" dirty="0"/>
              <a:t>(aka </a:t>
            </a:r>
            <a:r>
              <a:rPr lang="en-US" b="1" dirty="0"/>
              <a:t>proper</a:t>
            </a:r>
            <a:r>
              <a:rPr lang="en-US" dirty="0"/>
              <a:t> </a:t>
            </a:r>
            <a:r>
              <a:rPr lang="en-US" b="1" dirty="0"/>
              <a:t>binary</a:t>
            </a:r>
            <a:r>
              <a:rPr lang="en-US" dirty="0"/>
              <a:t> tree or </a:t>
            </a:r>
            <a:r>
              <a:rPr lang="en-US" b="1" dirty="0"/>
              <a:t>2-tree</a:t>
            </a:r>
            <a:r>
              <a:rPr lang="en-US" dirty="0"/>
              <a:t>) is a binary tree in which</a:t>
            </a:r>
          </a:p>
          <a:p>
            <a:pPr eaLnBrk="1" hangingPunct="1"/>
            <a:r>
              <a:rPr lang="en-US" dirty="0"/>
              <a:t>every node has 0 or 2 children.</a:t>
            </a:r>
          </a:p>
          <a:p>
            <a:pPr eaLnBrk="1" hangingPunct="1"/>
            <a:r>
              <a:rPr lang="en-US" dirty="0"/>
              <a:t>i.e. every node except leaves have 2 children</a:t>
            </a:r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sz="half" idx="2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524463984"/>
              </p:ext>
            </p:extLst>
          </p:nvPr>
        </p:nvGraphicFramePr>
        <p:xfrm>
          <a:off x="3124200" y="3505200"/>
          <a:ext cx="4648200" cy="319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6" imgW="3456000" imgH="2376000" progId="RFFlow4">
                  <p:embed/>
                </p:oleObj>
              </mc:Choice>
              <mc:Fallback>
                <p:oleObj name="RFFlow" r:id="rId6" imgW="3456000" imgH="2376000" progId="RFFlow4">
                  <p:embed/>
                  <p:pic>
                    <p:nvPicPr>
                      <p:cNvPr id="10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505200"/>
                        <a:ext cx="4648200" cy="319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CBC13-F117-457D-9DC6-35B273C95392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Removing an Element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before moving top element down, we compare to the child node on the subtree that we are moving down</a:t>
            </a:r>
          </a:p>
          <a:p>
            <a:pPr eaLnBrk="1" hangingPunct="1"/>
            <a:r>
              <a:rPr lang="en-US" dirty="0"/>
              <a:t>if the </a:t>
            </a:r>
            <a:r>
              <a:rPr lang="en-US" b="1" dirty="0"/>
              <a:t>child</a:t>
            </a:r>
            <a:r>
              <a:rPr lang="en-US" dirty="0"/>
              <a:t> node is </a:t>
            </a:r>
            <a:r>
              <a:rPr lang="en-US" b="1" dirty="0"/>
              <a:t>smaller</a:t>
            </a:r>
            <a:r>
              <a:rPr lang="en-US" dirty="0"/>
              <a:t> than the top element, then we </a:t>
            </a:r>
            <a:r>
              <a:rPr lang="en-US" b="1" dirty="0"/>
              <a:t>swap</a:t>
            </a:r>
            <a:r>
              <a:rPr lang="en-US" dirty="0"/>
              <a:t> the two nodes</a:t>
            </a:r>
          </a:p>
          <a:p>
            <a:pPr eaLnBrk="1" hangingPunct="1"/>
            <a:r>
              <a:rPr lang="en-US" dirty="0"/>
              <a:t>when a swap is no longer necessary, we are done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686FD4-563F-45D2-B32C-FB95D61AEF98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0" y="0"/>
            <a:ext cx="8936038" cy="1143000"/>
          </a:xfrm>
        </p:spPr>
        <p:txBody>
          <a:bodyPr/>
          <a:lstStyle/>
          <a:p>
            <a:pPr eaLnBrk="1" hangingPunct="1"/>
            <a:r>
              <a:rPr lang="en-US"/>
              <a:t>Example: Removing an Element</a:t>
            </a:r>
          </a:p>
        </p:txBody>
      </p:sp>
      <p:sp>
        <p:nvSpPr>
          <p:cNvPr id="11270" name="Rectangle 4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remove the top element from this heap</a:t>
            </a:r>
          </a:p>
        </p:txBody>
      </p:sp>
      <p:graphicFrame>
        <p:nvGraphicFramePr>
          <p:cNvPr id="11266" name="Object 1024"/>
          <p:cNvGraphicFramePr>
            <a:graphicFrameLocks noGrp="1" noChangeAspect="1"/>
          </p:cNvGraphicFramePr>
          <p:nvPr>
            <p:ph type="body" idx="1"/>
            <p:custDataLst>
              <p:tags r:id="rId3"/>
            </p:custDataLst>
          </p:nvPr>
        </p:nvGraphicFramePr>
        <p:xfrm>
          <a:off x="762000" y="2209800"/>
          <a:ext cx="7772400" cy="404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6" imgW="3456000" imgH="1800000" progId="RFFlow4">
                  <p:embed/>
                </p:oleObj>
              </mc:Choice>
              <mc:Fallback>
                <p:oleObj name="RFFlow" r:id="rId6" imgW="3456000" imgH="1800000" progId="RFFlow4">
                  <p:embed/>
                  <p:pic>
                    <p:nvPicPr>
                      <p:cNvPr id="11266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209800"/>
                        <a:ext cx="7772400" cy="404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6096000" y="5050631"/>
            <a:ext cx="914400" cy="87153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 algn="ctr">
            <a:solidFill>
              <a:schemeClr val="accent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E64A10-19AF-48CE-A952-A1C1E665A8CD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52400" y="0"/>
            <a:ext cx="8991600" cy="1143000"/>
          </a:xfrm>
        </p:spPr>
        <p:txBody>
          <a:bodyPr/>
          <a:lstStyle/>
          <a:p>
            <a:pPr eaLnBrk="1" hangingPunct="1"/>
            <a:r>
              <a:rPr lang="en-US"/>
              <a:t>Example: Removing an Element</a:t>
            </a:r>
          </a:p>
        </p:txBody>
      </p:sp>
      <p:sp>
        <p:nvSpPr>
          <p:cNvPr id="12294" name="Rectangle 4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replace top element with last element</a:t>
            </a:r>
          </a:p>
          <a:p>
            <a:pPr eaLnBrk="1" hangingPunct="1"/>
            <a:r>
              <a:rPr lang="en-US" dirty="0"/>
              <a:t>Now, the left </a:t>
            </a:r>
            <a:r>
              <a:rPr lang="en-US" dirty="0" err="1"/>
              <a:t>subchild</a:t>
            </a:r>
            <a:r>
              <a:rPr lang="en-US" dirty="0"/>
              <a:t> is smaller (5)</a:t>
            </a:r>
          </a:p>
        </p:txBody>
      </p:sp>
      <p:graphicFrame>
        <p:nvGraphicFramePr>
          <p:cNvPr id="12290" name="Object 5"/>
          <p:cNvGraphicFramePr>
            <a:graphicFrameLocks noGrp="1" noChangeAspect="1"/>
          </p:cNvGraphicFramePr>
          <p:nvPr>
            <p:ph type="body" idx="1"/>
            <p:custDataLst>
              <p:tags r:id="rId3"/>
            </p:custDataLst>
          </p:nvPr>
        </p:nvGraphicFramePr>
        <p:xfrm>
          <a:off x="1066800" y="2286000"/>
          <a:ext cx="7239000" cy="377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6" imgW="3456000" imgH="1800000" progId="RFFlow4">
                  <p:embed/>
                </p:oleObj>
              </mc:Choice>
              <mc:Fallback>
                <p:oleObj name="RFFlow" r:id="rId6" imgW="3456000" imgH="1800000" progId="RFFlow4">
                  <p:embed/>
                  <p:pic>
                    <p:nvPicPr>
                      <p:cNvPr id="1229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286000"/>
                        <a:ext cx="7239000" cy="3770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4800600" y="3048000"/>
            <a:ext cx="914400" cy="87153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 algn="ctr">
            <a:solidFill>
              <a:schemeClr val="accent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953FC-D5CC-47BE-A671-8266006F043B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0" y="0"/>
            <a:ext cx="8936038" cy="1143000"/>
          </a:xfrm>
        </p:spPr>
        <p:txBody>
          <a:bodyPr/>
          <a:lstStyle/>
          <a:p>
            <a:pPr eaLnBrk="1" hangingPunct="1"/>
            <a:r>
              <a:rPr lang="en-US"/>
              <a:t>Example: Removing an Element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so we go left and swap 5 and 22</a:t>
            </a:r>
          </a:p>
          <a:p>
            <a:pPr eaLnBrk="1" hangingPunct="1"/>
            <a:r>
              <a:rPr lang="en-US" dirty="0"/>
              <a:t>Now, the right </a:t>
            </a:r>
            <a:r>
              <a:rPr lang="en-US" dirty="0" err="1"/>
              <a:t>subchild</a:t>
            </a:r>
            <a:r>
              <a:rPr lang="en-US" dirty="0"/>
              <a:t> (of 22) is smaller (6)</a:t>
            </a:r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600200" y="3429000"/>
          <a:ext cx="6172200" cy="233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6" imgW="3240000" imgH="1224000" progId="RFFlow4">
                  <p:embed/>
                </p:oleObj>
              </mc:Choice>
              <mc:Fallback>
                <p:oleObj name="RFFlow" r:id="rId6" imgW="3240000" imgH="1224000" progId="RFFlow4">
                  <p:embed/>
                  <p:pic>
                    <p:nvPicPr>
                      <p:cNvPr id="1331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429000"/>
                        <a:ext cx="6172200" cy="233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2667000" y="4191000"/>
            <a:ext cx="914400" cy="87153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 algn="ctr">
            <a:solidFill>
              <a:schemeClr val="accent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572000" y="3353247"/>
            <a:ext cx="914400" cy="869950"/>
          </a:xfrm>
          <a:prstGeom prst="ellipse">
            <a:avLst/>
          </a:prstGeom>
          <a:solidFill>
            <a:srgbClr val="FFFF00">
              <a:alpha val="20000"/>
            </a:srgbClr>
          </a:solidFill>
          <a:ln w="9525" algn="ctr">
            <a:solidFill>
              <a:srgbClr val="FFFF00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E60A87-65EE-42B4-9D3F-1E2FFFECD7C9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0" y="0"/>
            <a:ext cx="8936038" cy="1143000"/>
          </a:xfrm>
        </p:spPr>
        <p:txBody>
          <a:bodyPr/>
          <a:lstStyle/>
          <a:p>
            <a:pPr eaLnBrk="1" hangingPunct="1"/>
            <a:r>
              <a:rPr lang="en-US"/>
              <a:t>Example: Removing an Element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in the previous slide, the right </a:t>
            </a:r>
            <a:r>
              <a:rPr lang="en-US" dirty="0" err="1"/>
              <a:t>subchild</a:t>
            </a:r>
            <a:r>
              <a:rPr lang="en-US" dirty="0"/>
              <a:t> of 22 is the smallest, so we swap 22 and 6, and we are done</a:t>
            </a:r>
          </a:p>
        </p:txBody>
      </p:sp>
      <p:graphicFrame>
        <p:nvGraphicFramePr>
          <p:cNvPr id="14338" name="Object 0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643132140"/>
              </p:ext>
            </p:extLst>
          </p:nvPr>
        </p:nvGraphicFramePr>
        <p:xfrm>
          <a:off x="1524000" y="3429000"/>
          <a:ext cx="6248400" cy="236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6" imgW="3240000" imgH="1224000" progId="RFFlow4">
                  <p:embed/>
                </p:oleObj>
              </mc:Choice>
              <mc:Fallback>
                <p:oleObj name="RFFlow" r:id="rId6" imgW="3240000" imgH="1224000" progId="RFFlow4">
                  <p:embed/>
                  <p:pic>
                    <p:nvPicPr>
                      <p:cNvPr id="14338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429000"/>
                        <a:ext cx="6248400" cy="236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3545983" y="4953000"/>
            <a:ext cx="914400" cy="87153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9525" algn="ctr">
            <a:solidFill>
              <a:schemeClr val="accent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9" name="Oval 14"/>
          <p:cNvSpPr>
            <a:spLocks noChangeArrowheads="1"/>
          </p:cNvSpPr>
          <p:nvPr/>
        </p:nvSpPr>
        <p:spPr bwMode="auto">
          <a:xfrm>
            <a:off x="2659487" y="4081463"/>
            <a:ext cx="914400" cy="871537"/>
          </a:xfrm>
          <a:prstGeom prst="ellipse">
            <a:avLst/>
          </a:prstGeom>
          <a:solidFill>
            <a:srgbClr val="00B0F0">
              <a:alpha val="20000"/>
            </a:srgbClr>
          </a:solidFill>
          <a:ln w="9525" algn="ctr">
            <a:solidFill>
              <a:srgbClr val="00B0F0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3E58CA-25A1-4047-9161-D7C471B6B996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Implementation of Heaps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82688" y="1524000"/>
            <a:ext cx="6970712" cy="4608513"/>
          </a:xfrm>
        </p:spPr>
        <p:txBody>
          <a:bodyPr/>
          <a:lstStyle/>
          <a:p>
            <a:pPr eaLnBrk="1" hangingPunct="1"/>
            <a:r>
              <a:rPr lang="en-US" dirty="0"/>
              <a:t>heaps may be implemented using either </a:t>
            </a:r>
            <a:r>
              <a:rPr lang="en-US" b="1" dirty="0"/>
              <a:t>binary trees </a:t>
            </a:r>
            <a:r>
              <a:rPr lang="en-US" dirty="0"/>
              <a:t>or </a:t>
            </a:r>
            <a:r>
              <a:rPr lang="en-US" b="1" dirty="0"/>
              <a:t>arrays</a:t>
            </a:r>
            <a:endParaRPr lang="en-US" b="1" dirty="0">
              <a:latin typeface="Courier New" pitchFamily="49" charset="0"/>
            </a:endParaRPr>
          </a:p>
          <a:p>
            <a:pPr eaLnBrk="1" hangingPunct="1"/>
            <a:r>
              <a:rPr lang="en-US" dirty="0"/>
              <a:t>to represent a heap as an </a:t>
            </a:r>
            <a:r>
              <a:rPr lang="en-US" b="1" dirty="0"/>
              <a:t>array</a:t>
            </a:r>
            <a:r>
              <a:rPr lang="en-US" dirty="0"/>
              <a:t>, the nodes are mapped </a:t>
            </a:r>
            <a:r>
              <a:rPr lang="en-US" b="1" dirty="0"/>
              <a:t>sequentially</a:t>
            </a:r>
            <a:r>
              <a:rPr lang="en-US" dirty="0"/>
              <a:t> to the array, traversing the tree </a:t>
            </a:r>
            <a:r>
              <a:rPr lang="en-US" b="1" dirty="0"/>
              <a:t>from top to bottom</a:t>
            </a:r>
            <a:r>
              <a:rPr lang="en-US" dirty="0"/>
              <a:t>, and at each level, </a:t>
            </a:r>
            <a:r>
              <a:rPr lang="en-US" b="1" dirty="0"/>
              <a:t>from left to right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505043-DE21-45AA-9480-A986A753FD06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28600" y="0"/>
            <a:ext cx="8707438" cy="1143000"/>
          </a:xfrm>
        </p:spPr>
        <p:txBody>
          <a:bodyPr/>
          <a:lstStyle/>
          <a:p>
            <a:pPr eaLnBrk="1" hangingPunct="1"/>
            <a:r>
              <a:rPr lang="en-US"/>
              <a:t>Array Implementation:Addressing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82688" y="1524000"/>
            <a:ext cx="6742112" cy="4419599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eaLnBrk="1" hangingPunct="1"/>
            <a:r>
              <a:rPr lang="en-US" dirty="0"/>
              <a:t>for </a:t>
            </a:r>
            <a:r>
              <a:rPr lang="en-US" b="1" dirty="0"/>
              <a:t>easier addressing</a:t>
            </a:r>
            <a:r>
              <a:rPr lang="en-US" dirty="0"/>
              <a:t>, the </a:t>
            </a:r>
            <a:r>
              <a:rPr lang="en-US" b="1" dirty="0"/>
              <a:t>root</a:t>
            </a:r>
            <a:r>
              <a:rPr lang="en-US" dirty="0"/>
              <a:t> may be placed at </a:t>
            </a:r>
            <a:r>
              <a:rPr lang="en-US" b="1" dirty="0"/>
              <a:t>index 1 </a:t>
            </a:r>
            <a:r>
              <a:rPr lang="en-US" dirty="0"/>
              <a:t>in the array</a:t>
            </a:r>
          </a:p>
          <a:p>
            <a:pPr eaLnBrk="1" hangingPunct="1"/>
            <a:r>
              <a:rPr lang="en-US" dirty="0"/>
              <a:t>if the root is at index 1, the </a:t>
            </a:r>
            <a:r>
              <a:rPr lang="en-US" b="1" dirty="0"/>
              <a:t>children</a:t>
            </a:r>
            <a:r>
              <a:rPr lang="en-US" dirty="0"/>
              <a:t> of the node in location </a:t>
            </a:r>
            <a:r>
              <a:rPr lang="en-US" b="1" dirty="0"/>
              <a:t>n</a:t>
            </a:r>
            <a:r>
              <a:rPr lang="en-US" dirty="0"/>
              <a:t> are at: </a:t>
            </a:r>
          </a:p>
          <a:p>
            <a:pPr lvl="1" eaLnBrk="1" hangingPunct="1"/>
            <a:r>
              <a:rPr lang="en-US" dirty="0"/>
              <a:t>2*n </a:t>
            </a:r>
          </a:p>
          <a:p>
            <a:pPr lvl="1" eaLnBrk="1" hangingPunct="1"/>
            <a:r>
              <a:rPr lang="en-US" dirty="0"/>
              <a:t>2*n + 1</a:t>
            </a:r>
          </a:p>
          <a:p>
            <a:pPr eaLnBrk="1" hangingPunct="1"/>
            <a:endParaRPr lang="en-US" dirty="0"/>
          </a:p>
          <a:p>
            <a:pPr lvl="1" eaLnBrk="1" hangingPunct="1"/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93FB45-7F12-425C-9BC7-EA765A126A50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762000" y="0"/>
            <a:ext cx="8174038" cy="1143000"/>
          </a:xfrm>
        </p:spPr>
        <p:txBody>
          <a:bodyPr/>
          <a:lstStyle/>
          <a:p>
            <a:pPr eaLnBrk="1" hangingPunct="1"/>
            <a:r>
              <a:rPr lang="en-US"/>
              <a:t>Array Implementation-Example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82688" y="1524000"/>
            <a:ext cx="7772400" cy="1219200"/>
          </a:xfrm>
        </p:spPr>
        <p:txBody>
          <a:bodyPr/>
          <a:lstStyle/>
          <a:p>
            <a:pPr eaLnBrk="1" hangingPunct="1"/>
            <a:r>
              <a:rPr lang="en-US" dirty="0"/>
              <a:t>here is the array representation of the heap shown below</a:t>
            </a:r>
          </a:p>
        </p:txBody>
      </p:sp>
      <p:graphicFrame>
        <p:nvGraphicFramePr>
          <p:cNvPr id="15362" name="Object 4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882551362"/>
              </p:ext>
            </p:extLst>
          </p:nvPr>
        </p:nvGraphicFramePr>
        <p:xfrm>
          <a:off x="1604493" y="4023519"/>
          <a:ext cx="5562600" cy="204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7" imgW="3528000" imgH="1296000" progId="RFFlow4">
                  <p:embed/>
                </p:oleObj>
              </mc:Choice>
              <mc:Fallback>
                <p:oleObj name="RFFlow" r:id="rId7" imgW="3528000" imgH="1296000" progId="RFFlow4">
                  <p:embed/>
                  <p:pic>
                    <p:nvPicPr>
                      <p:cNvPr id="1536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493" y="4023519"/>
                        <a:ext cx="5562600" cy="204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7377" name="Group 113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1600200" y="2667000"/>
          <a:ext cx="6095999" cy="1046798"/>
        </p:xfrm>
        <a:graphic>
          <a:graphicData uri="http://schemas.openxmlformats.org/drawingml/2006/table">
            <a:tbl>
              <a:tblPr/>
              <a:tblGrid>
                <a:gridCol w="762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9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11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5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11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5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8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22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val 14"/>
          <p:cNvSpPr>
            <a:spLocks noChangeArrowheads="1"/>
          </p:cNvSpPr>
          <p:nvPr/>
        </p:nvSpPr>
        <p:spPr bwMode="auto">
          <a:xfrm>
            <a:off x="2438400" y="4724400"/>
            <a:ext cx="762000" cy="641350"/>
          </a:xfrm>
          <a:prstGeom prst="ellipse">
            <a:avLst/>
          </a:prstGeom>
          <a:solidFill>
            <a:srgbClr val="00B0F0">
              <a:alpha val="20000"/>
            </a:srgbClr>
          </a:solidFill>
          <a:ln w="9525" algn="ctr">
            <a:solidFill>
              <a:srgbClr val="00B0F0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562600" y="4724400"/>
            <a:ext cx="762000" cy="641350"/>
          </a:xfrm>
          <a:prstGeom prst="ellipse">
            <a:avLst/>
          </a:prstGeom>
          <a:solidFill>
            <a:srgbClr val="FFFF00">
              <a:alpha val="20000"/>
            </a:srgbClr>
          </a:solidFill>
          <a:ln w="9525" algn="ctr">
            <a:solidFill>
              <a:srgbClr val="FFFF00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00800" y="4797069"/>
            <a:ext cx="2723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 eaLnBrk="1" hangingPunct="1"/>
            <a:r>
              <a:rPr lang="en-US" dirty="0">
                <a:latin typeface="+mj-lt"/>
              </a:rPr>
              <a:t>2*(1) + 1 = 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8600" y="483325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hangingPunct="1"/>
            <a:r>
              <a:rPr lang="en-US" dirty="0">
                <a:latin typeface="+mj-lt"/>
              </a:rPr>
              <a:t>2*(1)  = 2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4118" y="1360964"/>
            <a:ext cx="7772400" cy="4608513"/>
          </a:xfrm>
        </p:spPr>
        <p:txBody>
          <a:bodyPr/>
          <a:lstStyle/>
          <a:p>
            <a:r>
              <a:rPr lang="en-US" b="1" dirty="0"/>
              <a:t>Binary Tree </a:t>
            </a:r>
            <a:r>
              <a:rPr lang="en-US"/>
              <a:t>(node-based)</a:t>
            </a:r>
            <a:endParaRPr lang="en-US" dirty="0"/>
          </a:p>
          <a:p>
            <a:r>
              <a:rPr lang="en-US" b="1" dirty="0"/>
              <a:t>Full/Proper/2-Tree</a:t>
            </a:r>
            <a:r>
              <a:rPr lang="en-US" dirty="0"/>
              <a:t> (node-based, 0 or 2 children)</a:t>
            </a:r>
          </a:p>
          <a:p>
            <a:r>
              <a:rPr lang="en-US" b="1" dirty="0"/>
              <a:t>Complete</a:t>
            </a:r>
            <a:r>
              <a:rPr lang="en-US" dirty="0"/>
              <a:t> (level-based, no wasted space)</a:t>
            </a:r>
          </a:p>
          <a:p>
            <a:r>
              <a:rPr lang="en-US" b="1" dirty="0"/>
              <a:t>Perfect</a:t>
            </a:r>
            <a:r>
              <a:rPr lang="en-US" dirty="0"/>
              <a:t> (full &amp; complete)</a:t>
            </a:r>
          </a:p>
          <a:p>
            <a:r>
              <a:rPr lang="en-US" dirty="0"/>
              <a:t>Binary Search Tree (</a:t>
            </a:r>
            <a:r>
              <a:rPr lang="en-US" b="1" dirty="0"/>
              <a:t>BST</a:t>
            </a:r>
            <a:r>
              <a:rPr lang="en-US" dirty="0"/>
              <a:t>)</a:t>
            </a:r>
          </a:p>
          <a:p>
            <a:r>
              <a:rPr lang="en-US" b="1" dirty="0"/>
              <a:t>Balanced BST</a:t>
            </a:r>
          </a:p>
          <a:p>
            <a:r>
              <a:rPr lang="en-US" b="1" dirty="0"/>
              <a:t>Heap </a:t>
            </a:r>
            <a:r>
              <a:rPr lang="en-US" dirty="0"/>
              <a:t>(min-Heap, max-Heap)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Binary Search Trees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BF854D-5896-4BF3-80B6-36EE4FB0DAB3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8089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990600" y="1295400"/>
            <a:ext cx="7239000" cy="1143000"/>
          </a:xfrm>
          <a:noFill/>
        </p:spPr>
        <p:txBody>
          <a:bodyPr lIns="92075" tIns="46038" rIns="92075" bIns="46038" anchor="ctr"/>
          <a:lstStyle/>
          <a:p>
            <a:pPr algn="ctr" eaLnBrk="1" hangingPunct="1"/>
            <a:r>
              <a:rPr lang="en-US"/>
              <a:t>Heaps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/>
              <a:t>The End</a:t>
            </a:r>
          </a:p>
        </p:txBody>
      </p:sp>
      <p:pic>
        <p:nvPicPr>
          <p:cNvPr id="4" name="Picture 2" descr="https://upload.wikimedia.org/wikipedia/commons/6/69/Min-hea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524249"/>
            <a:ext cx="4210050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438400" y="6248400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800" dirty="0"/>
              <a:t>https://upload.wikimedia.org/wikipedia/commons/6/69/Min-heap.png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F273BE-C2A1-49A2-AAC4-4B32E035DA69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Complete Binary Tree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990600" y="1524000"/>
            <a:ext cx="7924800" cy="4343400"/>
          </a:xfrm>
        </p:spPr>
        <p:txBody>
          <a:bodyPr/>
          <a:lstStyle/>
          <a:p>
            <a:pPr eaLnBrk="1" hangingPunct="1"/>
            <a:r>
              <a:rPr lang="en-US" dirty="0"/>
              <a:t>a </a:t>
            </a:r>
            <a:r>
              <a:rPr lang="en-US" b="1" dirty="0"/>
              <a:t>complete binary tree </a:t>
            </a:r>
            <a:r>
              <a:rPr lang="en-US" dirty="0"/>
              <a:t>is a binary tree</a:t>
            </a:r>
          </a:p>
          <a:p>
            <a:pPr eaLnBrk="1" hangingPunct="1"/>
            <a:r>
              <a:rPr lang="en-US" dirty="0"/>
              <a:t>filled at all levels except possibly at the lowest level, and all </a:t>
            </a:r>
            <a:r>
              <a:rPr lang="en-US"/>
              <a:t>the nodes at </a:t>
            </a:r>
            <a:r>
              <a:rPr lang="en-US" dirty="0"/>
              <a:t>the lowest level are </a:t>
            </a:r>
            <a:r>
              <a:rPr lang="en-US" b="1" dirty="0"/>
              <a:t>as far to the left </a:t>
            </a:r>
            <a:r>
              <a:rPr lang="en-US" dirty="0"/>
              <a:t>as possible </a:t>
            </a:r>
          </a:p>
          <a:p>
            <a:pPr eaLnBrk="1" hangingPunct="1"/>
            <a:r>
              <a:rPr lang="en-US" dirty="0"/>
              <a:t>a </a:t>
            </a:r>
            <a:r>
              <a:rPr lang="en-US" b="1" dirty="0"/>
              <a:t>complete</a:t>
            </a:r>
            <a:r>
              <a:rPr lang="en-US" dirty="0"/>
              <a:t> binary tree may not be </a:t>
            </a:r>
            <a:r>
              <a:rPr lang="en-US" b="1" dirty="0"/>
              <a:t>full</a:t>
            </a:r>
          </a:p>
          <a:p>
            <a:pPr eaLnBrk="1" hangingPunct="1"/>
            <a:r>
              <a:rPr lang="en-US" dirty="0"/>
              <a:t>a </a:t>
            </a:r>
            <a:r>
              <a:rPr lang="en-US" b="1" dirty="0"/>
              <a:t>full</a:t>
            </a:r>
            <a:r>
              <a:rPr lang="en-US" dirty="0"/>
              <a:t> binary tree may not be </a:t>
            </a:r>
            <a:r>
              <a:rPr lang="en-US" b="1" dirty="0"/>
              <a:t>complete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vs Complete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9341C5-3911-4EB9-94DA-A9B5D638E3D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78039"/>
            <a:ext cx="7355197" cy="502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895600" y="6524500"/>
            <a:ext cx="38170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http://courses.cs.vt.edu/~cs3114/Fall09/wmcquain/Notes/T03a.BinaryTreeTheorems.pdf</a:t>
            </a:r>
          </a:p>
        </p:txBody>
      </p:sp>
    </p:spTree>
    <p:extLst>
      <p:ext uri="{BB962C8B-B14F-4D97-AF65-F5344CB8AC3E}">
        <p14:creationId xmlns:p14="http://schemas.microsoft.com/office/powerpoint/2010/main" val="625898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C98C95-E8CC-4310-BA41-EBFA9FC93766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Perfect Binary Trees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sz="half" idx="1"/>
            <p:custDataLst>
              <p:tags r:id="rId2"/>
            </p:custDataLst>
          </p:nvPr>
        </p:nvSpPr>
        <p:spPr>
          <a:xfrm>
            <a:off x="1182688" y="1524000"/>
            <a:ext cx="7046912" cy="1524000"/>
          </a:xfrm>
        </p:spPr>
        <p:txBody>
          <a:bodyPr/>
          <a:lstStyle/>
          <a:p>
            <a:pPr eaLnBrk="1" hangingPunct="1"/>
            <a:r>
              <a:rPr lang="en-US" dirty="0"/>
              <a:t>a </a:t>
            </a:r>
            <a:r>
              <a:rPr lang="en-US" b="1" dirty="0"/>
              <a:t>perfect binary tree </a:t>
            </a:r>
            <a:r>
              <a:rPr lang="en-US" dirty="0"/>
              <a:t>is a full binary tree with all of its leaves on the same level</a:t>
            </a:r>
          </a:p>
          <a:p>
            <a:pPr eaLnBrk="1" hangingPunct="1"/>
            <a:r>
              <a:rPr lang="en-US" dirty="0"/>
              <a:t>a perfect binary tree is </a:t>
            </a:r>
            <a:r>
              <a:rPr lang="en-US" b="1" dirty="0"/>
              <a:t>full</a:t>
            </a:r>
            <a:r>
              <a:rPr lang="en-US" dirty="0"/>
              <a:t> </a:t>
            </a:r>
            <a:r>
              <a:rPr lang="en-US" b="1" dirty="0"/>
              <a:t>and complete</a:t>
            </a:r>
          </a:p>
        </p:txBody>
      </p:sp>
      <p:graphicFrame>
        <p:nvGraphicFramePr>
          <p:cNvPr id="2050" name="Object 6"/>
          <p:cNvGraphicFramePr>
            <a:graphicFrameLocks noGrp="1" noChangeAspect="1"/>
          </p:cNvGraphicFramePr>
          <p:nvPr>
            <p:ph sz="half" idx="2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015716708"/>
              </p:ext>
            </p:extLst>
          </p:nvPr>
        </p:nvGraphicFramePr>
        <p:xfrm>
          <a:off x="2819400" y="4191000"/>
          <a:ext cx="4495800" cy="219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6" imgW="3096000" imgH="1512000" progId="RFFlow4">
                  <p:embed/>
                </p:oleObj>
              </mc:Choice>
              <mc:Fallback>
                <p:oleObj name="RFFlow" r:id="rId6" imgW="3096000" imgH="1512000" progId="RFFlow4">
                  <p:embed/>
                  <p:pic>
                    <p:nvPicPr>
                      <p:cNvPr id="20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191000"/>
                        <a:ext cx="4495800" cy="2195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56555D-A15D-43AA-987B-04042CB432A2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533400" y="0"/>
            <a:ext cx="8402638" cy="1143000"/>
          </a:xfrm>
        </p:spPr>
        <p:txBody>
          <a:bodyPr/>
          <a:lstStyle/>
          <a:p>
            <a:pPr eaLnBrk="1" hangingPunct="1"/>
            <a:r>
              <a:rPr lang="en-US"/>
              <a:t>Example: Complete Binary Tree</a:t>
            </a:r>
          </a:p>
        </p:txBody>
      </p:sp>
      <p:graphicFrame>
        <p:nvGraphicFramePr>
          <p:cNvPr id="3074" name="Object 4"/>
          <p:cNvGraphicFramePr>
            <a:graphicFrameLocks noGrp="1" noChangeAspect="1"/>
          </p:cNvGraphicFramePr>
          <p:nvPr>
            <p:ph type="body" idx="1"/>
            <p:custDataLst>
              <p:tags r:id="rId2"/>
            </p:custDataLst>
          </p:nvPr>
        </p:nvGraphicFramePr>
        <p:xfrm>
          <a:off x="685800" y="1371600"/>
          <a:ext cx="7772400" cy="404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5" imgW="3456000" imgH="1800000" progId="RFFlow4">
                  <p:embed/>
                </p:oleObj>
              </mc:Choice>
              <mc:Fallback>
                <p:oleObj name="RFFlow" r:id="rId5" imgW="3456000" imgH="1800000" progId="RFFlow4">
                  <p:embed/>
                  <p:pic>
                    <p:nvPicPr>
                      <p:cNvPr id="307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371600"/>
                        <a:ext cx="7772400" cy="404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62200" y="5508679"/>
            <a:ext cx="6516528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All nodes on the last level are all the way to the left</a:t>
            </a:r>
          </a:p>
        </p:txBody>
      </p:sp>
      <p:sp>
        <p:nvSpPr>
          <p:cNvPr id="3" name="Right Arrow 2"/>
          <p:cNvSpPr/>
          <p:nvPr/>
        </p:nvSpPr>
        <p:spPr bwMode="auto">
          <a:xfrm rot="10800000">
            <a:off x="1219200" y="5332776"/>
            <a:ext cx="980661" cy="81346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3FAFE-8084-4295-9E82-B8DF89763D75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Complete Vs. Search Trees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82688" y="1524000"/>
            <a:ext cx="7772400" cy="4343400"/>
          </a:xfrm>
        </p:spPr>
        <p:txBody>
          <a:bodyPr/>
          <a:lstStyle/>
          <a:p>
            <a:pPr eaLnBrk="1" hangingPunct="1"/>
            <a:r>
              <a:rPr lang="en-US" dirty="0"/>
              <a:t>note that </a:t>
            </a:r>
            <a:r>
              <a:rPr lang="en-US" b="1" dirty="0"/>
              <a:t>a complete binary tree </a:t>
            </a:r>
            <a:r>
              <a:rPr lang="en-US" dirty="0"/>
              <a:t>is not </a:t>
            </a:r>
            <a:r>
              <a:rPr lang="en-US" i="1" dirty="0"/>
              <a:t>necessarily</a:t>
            </a:r>
            <a:r>
              <a:rPr lang="en-US" dirty="0"/>
              <a:t> a </a:t>
            </a:r>
            <a:r>
              <a:rPr lang="en-US" b="1" dirty="0"/>
              <a:t>binary search tree</a:t>
            </a:r>
          </a:p>
          <a:p>
            <a:pPr eaLnBrk="1" hangingPunct="1"/>
            <a:r>
              <a:rPr lang="en-US" dirty="0"/>
              <a:t>there are no restrictions on the </a:t>
            </a:r>
            <a:r>
              <a:rPr lang="en-US" b="1" dirty="0"/>
              <a:t>contents</a:t>
            </a:r>
            <a:r>
              <a:rPr lang="en-US" dirty="0"/>
              <a:t> of a node in a complete binary tree</a:t>
            </a:r>
          </a:p>
          <a:p>
            <a:pPr eaLnBrk="1" hangingPunct="1"/>
            <a:r>
              <a:rPr lang="en-US" dirty="0"/>
              <a:t>nodes in a complete binary tree need not contain comparable values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94821-F988-4846-B822-AEAAFD2C0113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Another Example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82688" y="1524000"/>
            <a:ext cx="7772400" cy="1524000"/>
          </a:xfrm>
        </p:spPr>
        <p:txBody>
          <a:bodyPr/>
          <a:lstStyle/>
          <a:p>
            <a:pPr eaLnBrk="1" hangingPunct="1"/>
            <a:r>
              <a:rPr lang="en-US" dirty="0"/>
              <a:t>the following tree is a </a:t>
            </a:r>
            <a:r>
              <a:rPr lang="en-US" b="1" dirty="0"/>
              <a:t>complete binary tree</a:t>
            </a:r>
            <a:r>
              <a:rPr lang="en-US" dirty="0"/>
              <a:t>, but </a:t>
            </a:r>
            <a:r>
              <a:rPr lang="en-US" b="1" dirty="0"/>
              <a:t>not a binary search tree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990600" y="2667000"/>
          <a:ext cx="6172200" cy="321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6" imgW="3628800" imgH="1890000" progId="RFFlow4">
                  <p:embed/>
                </p:oleObj>
              </mc:Choice>
              <mc:Fallback>
                <p:oleObj name="RFFlow" r:id="rId6" imgW="3628800" imgH="1890000" progId="RFFlow4">
                  <p:embed/>
                  <p:pic>
                    <p:nvPicPr>
                      <p:cNvPr id="409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667000"/>
                        <a:ext cx="6172200" cy="321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Heaps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E307F-5AF7-4FF2-895F-CA3E787C1276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Definition of Min Heap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82688" y="1524000"/>
            <a:ext cx="6361112" cy="4608513"/>
          </a:xfrm>
        </p:spPr>
        <p:txBody>
          <a:bodyPr/>
          <a:lstStyle/>
          <a:p>
            <a:pPr eaLnBrk="1" hangingPunct="1"/>
            <a:r>
              <a:rPr lang="en-US" dirty="0"/>
              <a:t>a </a:t>
            </a:r>
            <a:r>
              <a:rPr lang="en-US" b="1" dirty="0"/>
              <a:t>min</a:t>
            </a:r>
            <a:r>
              <a:rPr lang="en-US" dirty="0"/>
              <a:t> </a:t>
            </a:r>
            <a:r>
              <a:rPr lang="en-US" b="1" dirty="0"/>
              <a:t>heap</a:t>
            </a:r>
            <a:r>
              <a:rPr lang="en-US" i="1" dirty="0"/>
              <a:t> </a:t>
            </a:r>
            <a:r>
              <a:rPr lang="en-US" dirty="0"/>
              <a:t>is a </a:t>
            </a:r>
            <a:r>
              <a:rPr lang="en-US" b="1" dirty="0"/>
              <a:t>complete binary tree </a:t>
            </a:r>
            <a:r>
              <a:rPr lang="en-US" dirty="0"/>
              <a:t>with 2 additional properties:</a:t>
            </a:r>
          </a:p>
          <a:p>
            <a:pPr lvl="1" eaLnBrk="1" hangingPunct="1"/>
            <a:r>
              <a:rPr lang="en-US" dirty="0"/>
              <a:t>the </a:t>
            </a:r>
            <a:r>
              <a:rPr lang="en-US" b="1" dirty="0"/>
              <a:t>contents</a:t>
            </a:r>
            <a:r>
              <a:rPr lang="en-US" dirty="0"/>
              <a:t> of each node must be </a:t>
            </a:r>
            <a:r>
              <a:rPr lang="en-US" b="1" dirty="0"/>
              <a:t>comparable</a:t>
            </a:r>
          </a:p>
          <a:p>
            <a:pPr lvl="1" eaLnBrk="1" hangingPunct="1"/>
            <a:r>
              <a:rPr lang="en-US" dirty="0"/>
              <a:t>the value of each node must be &lt;= the value of each descendent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ourseSlidesMM">
  <a:themeElements>
    <a:clrScheme name="courseSlidesMM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ourseSlidesMM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urseSlidesMM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Designs\courseSlidesMM.pot</Template>
  <TotalTime>4044</TotalTime>
  <Words>1013</Words>
  <Application>Microsoft Office PowerPoint</Application>
  <PresentationFormat>On-screen Show (4:3)</PresentationFormat>
  <Paragraphs>167</Paragraphs>
  <Slides>29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Courier New</vt:lpstr>
      <vt:lpstr>Tahoma</vt:lpstr>
      <vt:lpstr>Times New Roman</vt:lpstr>
      <vt:lpstr>Wingdings</vt:lpstr>
      <vt:lpstr>courseSlidesMM</vt:lpstr>
      <vt:lpstr>RFFlow</vt:lpstr>
      <vt:lpstr>Heaps</vt:lpstr>
      <vt:lpstr>Full Binary Trees</vt:lpstr>
      <vt:lpstr>Complete Binary Tree</vt:lpstr>
      <vt:lpstr>Full vs Complete</vt:lpstr>
      <vt:lpstr>Perfect Binary Trees</vt:lpstr>
      <vt:lpstr>Example: Complete Binary Tree</vt:lpstr>
      <vt:lpstr>Complete Vs. Search Trees</vt:lpstr>
      <vt:lpstr>Another Example</vt:lpstr>
      <vt:lpstr>Definition of Min Heap</vt:lpstr>
      <vt:lpstr>Recursive Def of Min Heap</vt:lpstr>
      <vt:lpstr>Example of a Min Heap</vt:lpstr>
      <vt:lpstr>Top of the Heap</vt:lpstr>
      <vt:lpstr>Last Element in the Heap</vt:lpstr>
      <vt:lpstr>Adding an Element to a Heap</vt:lpstr>
      <vt:lpstr>Example: Adding an Element</vt:lpstr>
      <vt:lpstr>Example: Adding an Element</vt:lpstr>
      <vt:lpstr>Example: Adding an Element</vt:lpstr>
      <vt:lpstr>Removing an Element</vt:lpstr>
      <vt:lpstr>Removing an Element</vt:lpstr>
      <vt:lpstr>Removing an Element</vt:lpstr>
      <vt:lpstr>Example: Removing an Element</vt:lpstr>
      <vt:lpstr>Example: Removing an Element</vt:lpstr>
      <vt:lpstr>Example: Removing an Element</vt:lpstr>
      <vt:lpstr>Example: Removing an Element</vt:lpstr>
      <vt:lpstr>Implementation of Heaps</vt:lpstr>
      <vt:lpstr>Array Implementation:Addressing</vt:lpstr>
      <vt:lpstr>Array Implementation-Example</vt:lpstr>
      <vt:lpstr>Definitions</vt:lpstr>
      <vt:lpstr>Heaps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</dc:title>
  <dc:creator>Merry &amp; Gary McDonald</dc:creator>
  <cp:lastModifiedBy>Ratan Lal</cp:lastModifiedBy>
  <cp:revision>377</cp:revision>
  <cp:lastPrinted>1997-08-18T23:55:32Z</cp:lastPrinted>
  <dcterms:created xsi:type="dcterms:W3CDTF">1995-06-02T22:19:30Z</dcterms:created>
  <dcterms:modified xsi:type="dcterms:W3CDTF">2021-09-22T13:39:31Z</dcterms:modified>
</cp:coreProperties>
</file>