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3" r:id="rId4"/>
    <p:sldId id="294" r:id="rId5"/>
    <p:sldId id="295" r:id="rId6"/>
    <p:sldId id="296" r:id="rId7"/>
    <p:sldId id="302" r:id="rId8"/>
    <p:sldId id="304" r:id="rId9"/>
    <p:sldId id="309" r:id="rId10"/>
    <p:sldId id="310" r:id="rId11"/>
    <p:sldId id="297" r:id="rId12"/>
    <p:sldId id="324" r:id="rId13"/>
    <p:sldId id="277" r:id="rId14"/>
    <p:sldId id="290" r:id="rId15"/>
    <p:sldId id="329" r:id="rId16"/>
    <p:sldId id="291" r:id="rId17"/>
    <p:sldId id="299" r:id="rId18"/>
    <p:sldId id="300" r:id="rId19"/>
    <p:sldId id="301" r:id="rId20"/>
    <p:sldId id="311" r:id="rId21"/>
    <p:sldId id="328" r:id="rId22"/>
    <p:sldId id="326" r:id="rId23"/>
    <p:sldId id="327" r:id="rId24"/>
    <p:sldId id="331" r:id="rId25"/>
    <p:sldId id="318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 autoAdjust="0"/>
    <p:restoredTop sz="86415" autoAdjust="0"/>
  </p:normalViewPr>
  <p:slideViewPr>
    <p:cSldViewPr>
      <p:cViewPr varScale="1">
        <p:scale>
          <a:sx n="77" d="100"/>
          <a:sy n="77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.wmf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11" Type="http://schemas.openxmlformats.org/officeDocument/2006/relationships/oleObject" Target="../embeddings/oleObject4.bin"/><Relationship Id="rId5" Type="http://schemas.openxmlformats.org/officeDocument/2006/relationships/tags" Target="../tags/tag61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oleObject" Target="../embeddings/oleObject5.bin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77.xml"/><Relationship Id="rId1" Type="http://schemas.openxmlformats.org/officeDocument/2006/relationships/vmlDrawing" Target="../drawings/vmlDrawing5.v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80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oleObject" Target="../embeddings/oleObject7.bin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86.xml"/><Relationship Id="rId1" Type="http://schemas.openxmlformats.org/officeDocument/2006/relationships/vmlDrawing" Target="../drawings/vmlDrawing6.v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89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.vml"/><Relationship Id="rId6" Type="http://schemas.openxmlformats.org/officeDocument/2006/relationships/tags" Target="../tags/tag43.xml"/><Relationship Id="rId11" Type="http://schemas.openxmlformats.org/officeDocument/2006/relationships/image" Target="../media/image2.wmf"/><Relationship Id="rId5" Type="http://schemas.openxmlformats.org/officeDocument/2006/relationships/tags" Target="../tags/tag4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4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.wmf"/><Relationship Id="rId2" Type="http://schemas.openxmlformats.org/officeDocument/2006/relationships/tags" Target="../tags/tag49.xml"/><Relationship Id="rId1" Type="http://schemas.openxmlformats.org/officeDocument/2006/relationships/vmlDrawing" Target="../drawings/vmlDrawing3.vml"/><Relationship Id="rId6" Type="http://schemas.openxmlformats.org/officeDocument/2006/relationships/tags" Target="../tags/tag53.xml"/><Relationship Id="rId11" Type="http://schemas.openxmlformats.org/officeDocument/2006/relationships/oleObject" Target="../embeddings/oleObject3.bin"/><Relationship Id="rId5" Type="http://schemas.openxmlformats.org/officeDocument/2006/relationships/tags" Target="../tags/tag52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6D78B-98E6-4172-9E63-4B361D00F07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Singly and Doubly Linked Lists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123112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here is a graphical representation of a singly-linked list and a doubly-linked list</a:t>
            </a:r>
          </a:p>
        </p:txBody>
      </p:sp>
      <p:sp>
        <p:nvSpPr>
          <p:cNvPr id="410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0" y="2590800"/>
            <a:ext cx="22860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singly-linked list</a:t>
            </a:r>
          </a:p>
        </p:txBody>
      </p:sp>
      <p:sp>
        <p:nvSpPr>
          <p:cNvPr id="410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486400" y="2743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10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4572000"/>
            <a:ext cx="2514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doubly-linked list</a:t>
            </a:r>
          </a:p>
        </p:txBody>
      </p:sp>
      <p:sp>
        <p:nvSpPr>
          <p:cNvPr id="410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876800" y="4800600"/>
            <a:ext cx="1193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graphicFrame>
        <p:nvGraphicFramePr>
          <p:cNvPr id="4098" name="Object 10"/>
          <p:cNvGraphicFramePr>
            <a:graphicFrameLocks noGrp="1" noChangeAspect="1"/>
          </p:cNvGraphicFramePr>
          <p:nvPr>
            <p:ph sz="half" idx="2"/>
            <p:custDataLst>
              <p:tags r:id="rId8"/>
            </p:custDataLst>
          </p:nvPr>
        </p:nvGraphicFramePr>
        <p:xfrm>
          <a:off x="533400" y="3657600"/>
          <a:ext cx="73914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SmartDraw" r:id="rId11" imgW="5086800" imgH="1631880" progId="">
                  <p:embed/>
                </p:oleObj>
              </mc:Choice>
              <mc:Fallback>
                <p:oleObj name="SmartDraw" r:id="rId11" imgW="5086800" imgH="1631880" progId="">
                  <p:embed/>
                  <p:pic>
                    <p:nvPicPr>
                      <p:cNvPr id="4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739140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7CA03-CD90-4AAA-B077-BAB39DD4BBB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LinkedList</a:t>
            </a:r>
            <a:r>
              <a:rPr lang="en-US" dirty="0"/>
              <a:t> Class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/>
              <a:t>Java provides linked lists with the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LinkedList&lt;E&gt;</a:t>
            </a:r>
            <a:r>
              <a:rPr lang="en-US" dirty="0"/>
              <a:t> class in the </a:t>
            </a:r>
            <a:r>
              <a:rPr lang="en-US" b="1" dirty="0">
                <a:latin typeface="Courier New" pitchFamily="49" charset="0"/>
              </a:rPr>
              <a:t>java.util</a:t>
            </a:r>
            <a:r>
              <a:rPr lang="en-US" dirty="0"/>
              <a:t> package </a:t>
            </a:r>
          </a:p>
          <a:p>
            <a:pPr eaLnBrk="1" hangingPunct="1"/>
            <a:r>
              <a:rPr lang="en-US" dirty="0"/>
              <a:t>this class implements the </a:t>
            </a:r>
            <a:r>
              <a:rPr lang="en-US" b="1" dirty="0">
                <a:latin typeface="Courier New" pitchFamily="49" charset="0"/>
              </a:rPr>
              <a:t>List&lt;E&gt;</a:t>
            </a:r>
            <a:r>
              <a:rPr lang="en-US" dirty="0"/>
              <a:t> interface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>
                <a:latin typeface="Courier New" pitchFamily="49" charset="0"/>
              </a:rPr>
              <a:t>LinkedList</a:t>
            </a:r>
            <a:r>
              <a:rPr lang="en-US" dirty="0"/>
              <a:t> object can be traversed in both directions, so they behave like doubly-linked lists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A03EE-3256-44E3-8837-BFD866BC1DC9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no-</a:t>
            </a:r>
            <a:r>
              <a:rPr lang="en-US" dirty="0" err="1"/>
              <a:t>arg</a:t>
            </a:r>
            <a:r>
              <a:rPr lang="en-US" dirty="0"/>
              <a:t> constructor allows you to create a new </a:t>
            </a:r>
            <a:r>
              <a:rPr lang="en-US" b="1" dirty="0">
                <a:latin typeface="Courier New" pitchFamily="49" charset="0"/>
              </a:rPr>
              <a:t>LinkedList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  LinkedList&lt;String&gt; 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  = new </a:t>
            </a:r>
            <a:r>
              <a:rPr lang="en-US" sz="2800" b="1" dirty="0" err="1">
                <a:latin typeface="Courier New" pitchFamily="49" charset="0"/>
              </a:rPr>
              <a:t>LinkedList</a:t>
            </a:r>
            <a:r>
              <a:rPr lang="en-US" sz="2800" b="1" dirty="0"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dirty="0"/>
              <a:t>this is what the linked list looks like initially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list 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 null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F0398-37A2-49CB-A979-AB4292B2CB4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Some</a:t>
            </a:r>
            <a:r>
              <a:rPr lang="en-US" b="1" dirty="0">
                <a:latin typeface="Courier New" pitchFamily="49" charset="0"/>
              </a:rPr>
              <a:t> LinkedList</a:t>
            </a:r>
            <a:r>
              <a:rPr lang="en-US" dirty="0"/>
              <a:t> Methods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b="1" dirty="0">
                <a:latin typeface="Courier New" pitchFamily="49" charset="0"/>
              </a:rPr>
              <a:t>isEmpty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size</a:t>
            </a:r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add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addFirst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addLast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getFirst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getLast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removeFirst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removeLast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48334-5F57-4BB1-BC69-213E41F7643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Middle Elements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dirty="0"/>
              <a:t>to access middle elements, you must traverse the list</a:t>
            </a:r>
          </a:p>
          <a:p>
            <a:pPr eaLnBrk="1" hangingPunct="1"/>
            <a:r>
              <a:rPr lang="en-US" dirty="0"/>
              <a:t>Java provides a </a:t>
            </a:r>
            <a:r>
              <a:rPr lang="en-US" b="1" dirty="0">
                <a:latin typeface="Courier New" pitchFamily="49" charset="0"/>
              </a:rPr>
              <a:t>ListIterator</a:t>
            </a:r>
            <a:r>
              <a:rPr lang="en-US" dirty="0"/>
              <a:t> object to allow access to a position in a linked list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>
                <a:latin typeface="Courier New" pitchFamily="49" charset="0"/>
              </a:rPr>
              <a:t>ListIterator</a:t>
            </a:r>
            <a:r>
              <a:rPr lang="en-US" dirty="0"/>
              <a:t> can iterate in either direction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586B1-C895-43D3-B62F-FA96636615F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List Iterators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 list iterator as follows: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LinkedList&lt;String&gt; list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new </a:t>
            </a:r>
            <a:r>
              <a:rPr lang="en-US" sz="2400" b="1" dirty="0" err="1">
                <a:latin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</a:rPr>
              <a:t>&lt;&gt;();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// add some elements to the 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ListIterator&lt;String&gt; iterator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list.listIterator();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11F83-2BC0-470A-822B-6E4A2E9048C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182688" y="1524000"/>
            <a:ext cx="7624762" cy="4608513"/>
          </a:xfrm>
        </p:spPr>
        <p:txBody>
          <a:bodyPr/>
          <a:lstStyle/>
          <a:p>
            <a:pPr eaLnBrk="1" hangingPunct="1"/>
            <a:r>
              <a:rPr lang="en-US" dirty="0"/>
              <a:t>think of the list iterator as pointing between two links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next</a:t>
            </a:r>
            <a:r>
              <a:rPr lang="en-US" dirty="0"/>
              <a:t> method and the </a:t>
            </a:r>
            <a:r>
              <a:rPr lang="en-US" b="1" dirty="0">
                <a:latin typeface="Courier New" pitchFamily="49" charset="0"/>
              </a:rPr>
              <a:t>previous</a:t>
            </a:r>
            <a:r>
              <a:rPr lang="en-US" dirty="0"/>
              <a:t> method can be used to access the nodes on either side of the list iterator</a:t>
            </a:r>
          </a:p>
          <a:p>
            <a:pPr eaLnBrk="1" hangingPunct="1"/>
            <a:r>
              <a:rPr lang="en-US" dirty="0"/>
              <a:t>initially, the list iterator’s position is before the first element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a List Iterator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DFEB5-1142-4B74-AA98-166D39EDDF4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Traversing A List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123112" cy="4608513"/>
          </a:xfrm>
        </p:spPr>
        <p:txBody>
          <a:bodyPr/>
          <a:lstStyle/>
          <a:p>
            <a:pPr eaLnBrk="1" hangingPunct="1"/>
            <a:r>
              <a:rPr lang="en-US" sz="2800" dirty="0"/>
              <a:t>initial position</a:t>
            </a:r>
            <a:endParaRPr lang="en-US" sz="2800" b="1" dirty="0"/>
          </a:p>
        </p:txBody>
      </p:sp>
      <p:grpSp>
        <p:nvGrpSpPr>
          <p:cNvPr id="5128" name="Group 1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066800" y="2514600"/>
            <a:ext cx="7467600" cy="1295400"/>
            <a:chOff x="672" y="1584"/>
            <a:chExt cx="4704" cy="816"/>
          </a:xfrm>
        </p:grpSpPr>
        <p:graphicFrame>
          <p:nvGraphicFramePr>
            <p:cNvPr id="5123" name="Object 7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768" y="1584"/>
            <a:ext cx="460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SmartDraw" r:id="rId13" imgW="5059440" imgH="690120" progId="">
                    <p:embed/>
                  </p:oleObj>
                </mc:Choice>
                <mc:Fallback>
                  <p:oleObj name="SmartDraw" r:id="rId13" imgW="5059440" imgH="690120" progId="">
                    <p:embed/>
                    <p:pic>
                      <p:nvPicPr>
                        <p:cNvPr id="51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84"/>
                          <a:ext cx="460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Line 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72" y="1584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129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3962400"/>
            <a:ext cx="78486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iterator.next()</a:t>
            </a:r>
            <a:r>
              <a:rPr lang="en-US" sz="2800" dirty="0">
                <a:latin typeface="Tahoma" pitchFamily="34" charset="0"/>
              </a:rPr>
              <a:t>returns </a:t>
            </a:r>
            <a:r>
              <a:rPr lang="en-US" sz="2800" b="1" dirty="0">
                <a:latin typeface="Courier New" pitchFamily="49" charset="0"/>
              </a:rPr>
              <a:t>Audrey</a:t>
            </a:r>
            <a:r>
              <a:rPr lang="en-US" sz="2800" dirty="0">
                <a:latin typeface="Tahoma" pitchFamily="34" charset="0"/>
              </a:rPr>
              <a:t> and advances the iterator</a:t>
            </a:r>
          </a:p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sz="3200" dirty="0">
              <a:latin typeface="Tahoma" pitchFamily="34" charset="0"/>
            </a:endParaRPr>
          </a:p>
        </p:txBody>
      </p:sp>
      <p:grpSp>
        <p:nvGrpSpPr>
          <p:cNvPr id="5130" name="Group 1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371600" y="5029200"/>
            <a:ext cx="7239000" cy="1295400"/>
            <a:chOff x="816" y="2880"/>
            <a:chExt cx="4560" cy="816"/>
          </a:xfrm>
        </p:grpSpPr>
        <p:graphicFrame>
          <p:nvGraphicFramePr>
            <p:cNvPr id="5122" name="Object 1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816" y="2976"/>
            <a:ext cx="4560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SmartDraw" r:id="rId15" imgW="5059440" imgH="690120" progId="">
                    <p:embed/>
                  </p:oleObj>
                </mc:Choice>
                <mc:Fallback>
                  <p:oleObj name="SmartDraw" r:id="rId15" imgW="5059440" imgH="690120" progId="">
                    <p:embed/>
                    <p:pic>
                      <p:nvPicPr>
                        <p:cNvPr id="512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76"/>
                          <a:ext cx="4560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1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72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9D08C-C8DD-4B32-AA56-5C1A694F7504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Traversing A List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427912" cy="4608513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Courier New" pitchFamily="49" charset="0"/>
              </a:rPr>
              <a:t>iterator.next()</a:t>
            </a:r>
            <a:r>
              <a:rPr lang="en-US" sz="2800" dirty="0"/>
              <a:t>(returns Carmen)</a:t>
            </a:r>
          </a:p>
        </p:txBody>
      </p:sp>
      <p:grpSp>
        <p:nvGrpSpPr>
          <p:cNvPr id="6152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19200" y="2438400"/>
            <a:ext cx="7315200" cy="1295400"/>
            <a:chOff x="768" y="1536"/>
            <a:chExt cx="4608" cy="816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768" y="1584"/>
            <a:ext cx="460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SmartDraw" r:id="rId13" imgW="5059440" imgH="690120" progId="">
                    <p:embed/>
                  </p:oleObj>
                </mc:Choice>
                <mc:Fallback>
                  <p:oleObj name="SmartDraw" r:id="rId13" imgW="5059440" imgH="690120" progId="">
                    <p:embed/>
                    <p:pic>
                      <p:nvPicPr>
                        <p:cNvPr id="6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84"/>
                          <a:ext cx="460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024" y="1536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15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3962400"/>
            <a:ext cx="7467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>
                <a:latin typeface="Courier New" pitchFamily="49" charset="0"/>
              </a:rPr>
              <a:t>iterator.previous()</a:t>
            </a:r>
            <a:r>
              <a:rPr lang="en-US" sz="2800" dirty="0">
                <a:latin typeface="Tahoma" pitchFamily="34" charset="0"/>
              </a:rPr>
              <a:t>(returns Carmen)</a:t>
            </a:r>
          </a:p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sz="3200" dirty="0">
              <a:latin typeface="Tahoma" pitchFamily="34" charset="0"/>
            </a:endParaRPr>
          </a:p>
        </p:txBody>
      </p:sp>
      <p:grpSp>
        <p:nvGrpSpPr>
          <p:cNvPr id="6154" name="Group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295400" y="4572000"/>
            <a:ext cx="7239000" cy="1295400"/>
            <a:chOff x="816" y="2880"/>
            <a:chExt cx="4560" cy="816"/>
          </a:xfrm>
        </p:grpSpPr>
        <p:graphicFrame>
          <p:nvGraphicFramePr>
            <p:cNvPr id="6146" name="Object 9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816" y="2976"/>
            <a:ext cx="4560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SmartDraw" r:id="rId15" imgW="5059440" imgH="690120" progId="">
                    <p:embed/>
                  </p:oleObj>
                </mc:Choice>
                <mc:Fallback>
                  <p:oleObj name="SmartDraw" r:id="rId15" imgW="5059440" imgH="690120" progId="">
                    <p:embed/>
                    <p:pic>
                      <p:nvPicPr>
                        <p:cNvPr id="614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76"/>
                          <a:ext cx="4560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Line 1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72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6B895-3CB5-4A86-A673-13DC616A6D76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990600" y="1524000"/>
            <a:ext cx="7816850" cy="4608513"/>
          </a:xfrm>
        </p:spPr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next</a:t>
            </a:r>
            <a:r>
              <a:rPr lang="en-US" dirty="0"/>
              <a:t> returns the next element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previous</a:t>
            </a:r>
            <a:r>
              <a:rPr lang="en-US" dirty="0"/>
              <a:t> returns the previous element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hasNext</a:t>
            </a:r>
            <a:r>
              <a:rPr lang="en-US" dirty="0"/>
              <a:t> returns </a:t>
            </a:r>
            <a:r>
              <a:rPr lang="en-US" b="1" dirty="0">
                <a:latin typeface="Courier New" pitchFamily="49" charset="0"/>
              </a:rPr>
              <a:t>true</a:t>
            </a:r>
            <a:r>
              <a:rPr lang="en-US" dirty="0"/>
              <a:t> if there is another element in the list in the forward direction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hasPrevious</a:t>
            </a:r>
            <a:r>
              <a:rPr lang="en-US" dirty="0"/>
              <a:t> returns </a:t>
            </a:r>
            <a:r>
              <a:rPr lang="en-US" b="1" dirty="0">
                <a:latin typeface="Courier New" pitchFamily="49" charset="0"/>
              </a:rPr>
              <a:t>true</a:t>
            </a:r>
            <a:r>
              <a:rPr lang="en-US" dirty="0"/>
              <a:t> if there is another element in the list in the reverse direction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ListIterator</a:t>
            </a:r>
            <a:r>
              <a:rPr lang="en-US" dirty="0"/>
              <a:t> Methods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Lists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list is a sequence of objects</a:t>
            </a:r>
          </a:p>
          <a:p>
            <a:pPr eaLnBrk="1" hangingPunct="1"/>
            <a:r>
              <a:rPr lang="en-US" dirty="0"/>
              <a:t>arrays and </a:t>
            </a:r>
            <a:r>
              <a:rPr lang="en-US" b="1" dirty="0">
                <a:latin typeface="Courier New" pitchFamily="49" charset="0"/>
              </a:rPr>
              <a:t>ArrayList</a:t>
            </a:r>
            <a:r>
              <a:rPr lang="en-US" dirty="0"/>
              <a:t>s can be used to store lists of objects</a:t>
            </a:r>
          </a:p>
          <a:p>
            <a:pPr eaLnBrk="1" hangingPunct="1"/>
            <a:r>
              <a:rPr lang="en-US" dirty="0"/>
              <a:t>another data structure that can be used to store lists is the linked 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0F7CD-7D1C-4C57-8F16-901662BAB4E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990600" y="1524000"/>
            <a:ext cx="7816850" cy="4608513"/>
          </a:xfrm>
        </p:spPr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next </a:t>
            </a:r>
            <a:r>
              <a:rPr lang="en-US" dirty="0"/>
              <a:t>throws a </a:t>
            </a:r>
            <a:r>
              <a:rPr lang="en-US" b="1" dirty="0">
                <a:latin typeface="Courier New" pitchFamily="49" charset="0"/>
              </a:rPr>
              <a:t>NoSuchElementException</a:t>
            </a:r>
            <a:r>
              <a:rPr lang="en-US" dirty="0"/>
              <a:t> if past the end of the list</a:t>
            </a:r>
          </a:p>
          <a:p>
            <a:pPr eaLnBrk="1" hangingPunct="1"/>
            <a:r>
              <a:rPr lang="en-US" dirty="0"/>
              <a:t>always call </a:t>
            </a:r>
            <a:r>
              <a:rPr lang="en-US" b="1" dirty="0">
                <a:latin typeface="Courier New" pitchFamily="49" charset="0"/>
              </a:rPr>
              <a:t>hasNext</a:t>
            </a:r>
            <a:r>
              <a:rPr lang="en-US" dirty="0"/>
              <a:t> before calling </a:t>
            </a:r>
            <a:r>
              <a:rPr lang="en-US" b="1" dirty="0">
                <a:latin typeface="Courier New" pitchFamily="49" charset="0"/>
              </a:rPr>
              <a:t>next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hasNext</a:t>
            </a:r>
            <a:r>
              <a:rPr lang="en-US" dirty="0"/>
              <a:t> returns </a:t>
            </a:r>
            <a:r>
              <a:rPr lang="en-US" b="1" dirty="0">
                <a:latin typeface="Courier New" pitchFamily="49" charset="0"/>
              </a:rPr>
              <a:t>true</a:t>
            </a:r>
            <a:r>
              <a:rPr lang="en-US" dirty="0"/>
              <a:t> if there is a next element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</a:t>
            </a:r>
            <a:r>
              <a:rPr lang="en-US" b="1" dirty="0">
                <a:latin typeface="Courier New" pitchFamily="49" charset="0"/>
              </a:rPr>
              <a:t>next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previous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7FB21-38D8-4AF0-9D8E-CB8346A5986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Indexed Operations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295400"/>
            <a:ext cx="7772400" cy="4837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technically, in a linked list, in order to access any element you must traverse the list from the beginning, or possibly from the end in the case of a doubly-linked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as a convenience, Java provides some operations allowing us to use indexes on a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examples are shown on subsequent slides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CC736-1452-4F55-A8B4-D2C117AA11B3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Indexed Add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 add(int index, E element)</a:t>
            </a:r>
          </a:p>
          <a:p>
            <a:pPr eaLnBrk="1" hangingPunct="1"/>
            <a:r>
              <a:rPr lang="en-US" dirty="0"/>
              <a:t>inserts the element at the specified index</a:t>
            </a:r>
          </a:p>
          <a:p>
            <a:pPr eaLnBrk="1" hangingPunct="1"/>
            <a:r>
              <a:rPr lang="en-US" dirty="0"/>
              <a:t>the code that implements this method uses an iterator and traverses the list from the beginning or end, whichever is closer, to reach the desired position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2D1DA-DAD5-458B-9F6B-5A3F4B06126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Indexed Remove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E remove(int index)</a:t>
            </a:r>
          </a:p>
          <a:p>
            <a:pPr eaLnBrk="1" hangingPunct="1"/>
            <a:r>
              <a:rPr lang="en-US" dirty="0"/>
              <a:t>removes and returns the list element at the specified position</a:t>
            </a:r>
          </a:p>
          <a:p>
            <a:pPr eaLnBrk="1" hangingPunct="1"/>
            <a:r>
              <a:rPr lang="en-US" dirty="0"/>
              <a:t>as for the indexed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this is implemented using a list traversal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ArrayLists</a:t>
            </a:r>
            <a:r>
              <a:rPr lang="en-US" dirty="0"/>
              <a:t> Vs.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linked lists and </a:t>
            </a:r>
            <a:r>
              <a:rPr lang="en-US" dirty="0" err="1"/>
              <a:t>arraylists</a:t>
            </a:r>
            <a:r>
              <a:rPr lang="en-US" baseline="0" dirty="0"/>
              <a:t> </a:t>
            </a:r>
            <a:r>
              <a:rPr lang="en-US" dirty="0"/>
              <a:t>allow for arbitrary insertions and deletions at any point in the list</a:t>
            </a:r>
          </a:p>
          <a:p>
            <a:pPr lvl="2" eaLnBrk="1" hangingPunct="1"/>
            <a:r>
              <a:rPr lang="en-US" dirty="0"/>
              <a:t>elements in a linked lists are accessed sequentially, but insertions and deletions are easy and do not require moving other data elements</a:t>
            </a:r>
          </a:p>
          <a:p>
            <a:pPr lvl="2" eaLnBrk="1" hangingPunct="1"/>
            <a:r>
              <a:rPr lang="en-US" dirty="0"/>
              <a:t>elements in an array or array list can be directly accessed by index, but insertions may require moving many other elements in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29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Linked Lists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18929-7CC3-4976-AB8F-3D6260B2ECB2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066800" y="1524000"/>
            <a:ext cx="7772400" cy="3048000"/>
          </a:xfrm>
        </p:spPr>
        <p:txBody>
          <a:bodyPr/>
          <a:lstStyle/>
          <a:p>
            <a:pPr eaLnBrk="1" hangingPunct="1"/>
            <a:r>
              <a:rPr lang="en-US" dirty="0"/>
              <a:t>a linked list consists of nodes</a:t>
            </a:r>
          </a:p>
          <a:p>
            <a:pPr eaLnBrk="1" hangingPunct="1"/>
            <a:r>
              <a:rPr lang="en-US" dirty="0"/>
              <a:t>each node contains an object (the data element) and a reference to the next node in the list</a:t>
            </a:r>
          </a:p>
        </p:txBody>
      </p:sp>
      <p:sp>
        <p:nvSpPr>
          <p:cNvPr id="1031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1148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026" name="Object 51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838200" y="4572000"/>
          <a:ext cx="7467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SmartDraw" r:id="rId8" imgW="4521600" imgH="603360" progId="">
                  <p:embed/>
                </p:oleObj>
              </mc:Choice>
              <mc:Fallback>
                <p:oleObj name="SmartDraw" r:id="rId8" imgW="4521600" imgH="603360" progId="">
                  <p:embed/>
                  <p:pic>
                    <p:nvPicPr>
                      <p:cNvPr id="1026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74676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7652D-FC58-4F9F-A0CB-0F8505B68B6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Inserting Elements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182688" y="1524000"/>
            <a:ext cx="7580312" cy="4343400"/>
          </a:xfrm>
        </p:spPr>
        <p:txBody>
          <a:bodyPr/>
          <a:lstStyle/>
          <a:p>
            <a:pPr eaLnBrk="1" hangingPunct="1"/>
            <a:r>
              <a:rPr lang="en-US" dirty="0"/>
              <a:t>inserting and deleting elements is easy in a linked list because only references from neighboring nodes need to be updated</a:t>
            </a:r>
          </a:p>
          <a:p>
            <a:pPr eaLnBrk="1" hangingPunct="1"/>
            <a:r>
              <a:rPr lang="en-US" dirty="0"/>
              <a:t>the next slide shows how to insert “Carmen” into the linked list</a:t>
            </a:r>
          </a:p>
        </p:txBody>
      </p:sp>
      <p:sp>
        <p:nvSpPr>
          <p:cNvPr id="11270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4114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DCDA4-0D26-4339-955D-DB6FF35A1DA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Inserting "Carmen"</a:t>
            </a:r>
          </a:p>
        </p:txBody>
      </p:sp>
      <p:sp>
        <p:nvSpPr>
          <p:cNvPr id="2054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953000"/>
            <a:ext cx="7924800" cy="13795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add a node containing the data “Carmen” and a reference to the node containing “Midge”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DO THIS FIRST – otherwise you will lose the link to Midge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1066800" y="1447800"/>
          <a:ext cx="77724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SmartDraw" r:id="rId10" imgW="4521600" imgH="1714320" progId="">
                  <p:embed/>
                </p:oleObj>
              </mc:Choice>
              <mc:Fallback>
                <p:oleObj name="SmartDraw" r:id="rId10" imgW="4521600" imgH="1714320" progId="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7772400" cy="294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581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056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" y="2438400"/>
            <a:ext cx="2057400" cy="1562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change this reference to point to the new node</a:t>
            </a:r>
          </a:p>
        </p:txBody>
      </p:sp>
      <p:sp>
        <p:nvSpPr>
          <p:cNvPr id="205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860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9D55C-BF2A-447C-ACF9-A3CD9E3E3BA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Elements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 a linked list, accessing elements is slow if you need to access random elements</a:t>
            </a:r>
          </a:p>
          <a:p>
            <a:pPr eaLnBrk="1" hangingPunct="1"/>
            <a:r>
              <a:rPr lang="en-US" dirty="0"/>
              <a:t>unlike arrays and array lists, linked lists do not allow for direct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62A4B-7095-46AB-9F32-A1ED3885A51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Traversing a Linked List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only way to get to the 10</a:t>
            </a:r>
            <a:r>
              <a:rPr lang="en-US" baseline="30000" dirty="0"/>
              <a:t>th</a:t>
            </a:r>
            <a:r>
              <a:rPr lang="en-US" dirty="0"/>
              <a:t> element in a linked list is to traverse the first 9 elements</a:t>
            </a:r>
          </a:p>
          <a:p>
            <a:pPr eaLnBrk="1" hangingPunct="1"/>
            <a:r>
              <a:rPr lang="en-US" dirty="0"/>
              <a:t>this is one of the main differences between array lists and linked lists</a:t>
            </a:r>
          </a:p>
          <a:p>
            <a:pPr lvl="1" eaLnBrk="1" hangingPunct="1"/>
            <a:r>
              <a:rPr lang="en-US" dirty="0"/>
              <a:t>array lists (and also arrays) provide direct access</a:t>
            </a:r>
          </a:p>
          <a:p>
            <a:pPr lvl="1" eaLnBrk="1" hangingPunct="1"/>
            <a:r>
              <a:rPr lang="en-US" dirty="0"/>
              <a:t>linked lists are accessed sequentially; there is no direct access for linked lists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013D3-45B6-4044-8F3D-E5C91D067BF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Arrays Vs. Linked Lists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123112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here is a graphical representation of the abstract data types (ADTs) array and a linked list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990600" y="3352800"/>
          <a:ext cx="70866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SmartDraw" r:id="rId11" imgW="5056560" imgH="1421640" progId="">
                  <p:embed/>
                </p:oleObj>
              </mc:Choice>
              <mc:Fallback>
                <p:oleObj name="SmartDraw" r:id="rId11" imgW="5056560" imgH="142164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70866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819400"/>
            <a:ext cx="914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array</a:t>
            </a:r>
          </a:p>
        </p:txBody>
      </p:sp>
      <p:sp>
        <p:nvSpPr>
          <p:cNvPr id="308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5715000" y="2971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08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0" y="3657600"/>
            <a:ext cx="15240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linked list</a:t>
            </a:r>
          </a:p>
        </p:txBody>
      </p:sp>
      <p:sp>
        <p:nvSpPr>
          <p:cNvPr id="308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638800" y="3962400"/>
            <a:ext cx="1193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9A227-81FB-4779-9418-D184B80C384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Singly Vs. Doubly Linked Lists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linked list that only allows forward movement is called a </a:t>
            </a:r>
            <a:r>
              <a:rPr lang="en-US" i="1" dirty="0"/>
              <a:t>singly-linked</a:t>
            </a:r>
            <a:r>
              <a:rPr lang="en-US" dirty="0"/>
              <a:t> </a:t>
            </a:r>
            <a:r>
              <a:rPr lang="en-US" i="1" dirty="0"/>
              <a:t>list</a:t>
            </a:r>
          </a:p>
          <a:p>
            <a:pPr eaLnBrk="1" hangingPunct="1"/>
            <a:r>
              <a:rPr lang="en-US" dirty="0"/>
              <a:t>a linked list that allows movement in both the forward and the reverse direction is called a </a:t>
            </a:r>
            <a:r>
              <a:rPr lang="en-US" i="1" dirty="0"/>
              <a:t>doubly-linked</a:t>
            </a:r>
            <a:r>
              <a:rPr lang="en-US" dirty="0"/>
              <a:t> </a:t>
            </a:r>
            <a:r>
              <a:rPr lang="en-US" i="1" dirty="0"/>
              <a:t>list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4357</TotalTime>
  <Words>924</Words>
  <Application>Microsoft Macintosh PowerPoint</Application>
  <PresentationFormat>On-screen Show (4:3)</PresentationFormat>
  <Paragraphs>149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Tahoma</vt:lpstr>
      <vt:lpstr>Times New Roman</vt:lpstr>
      <vt:lpstr>Wingdings</vt:lpstr>
      <vt:lpstr>courseSlidesMM</vt:lpstr>
      <vt:lpstr>SmartDraw</vt:lpstr>
      <vt:lpstr>Linked Lists</vt:lpstr>
      <vt:lpstr>Lists</vt:lpstr>
      <vt:lpstr>Linked Lists</vt:lpstr>
      <vt:lpstr>Inserting Elements</vt:lpstr>
      <vt:lpstr>Inserting "Carmen"</vt:lpstr>
      <vt:lpstr>Accessing Elements</vt:lpstr>
      <vt:lpstr>Traversing a Linked List</vt:lpstr>
      <vt:lpstr>Arrays Vs. Linked Lists</vt:lpstr>
      <vt:lpstr>Singly Vs. Doubly Linked Lists</vt:lpstr>
      <vt:lpstr>Singly and Doubly Linked Lists</vt:lpstr>
      <vt:lpstr>The LinkedList Class</vt:lpstr>
      <vt:lpstr>Example</vt:lpstr>
      <vt:lpstr>Some LinkedList Methods</vt:lpstr>
      <vt:lpstr>Accessing Middle Elements</vt:lpstr>
      <vt:lpstr>List Iterators</vt:lpstr>
      <vt:lpstr>Using a List Iterator</vt:lpstr>
      <vt:lpstr>Traversing A List</vt:lpstr>
      <vt:lpstr>Traversing A List</vt:lpstr>
      <vt:lpstr>ListIterator Methods</vt:lpstr>
      <vt:lpstr>Using next and previous</vt:lpstr>
      <vt:lpstr>Indexed Operations</vt:lpstr>
      <vt:lpstr>Indexed Add</vt:lpstr>
      <vt:lpstr>Indexed Remove</vt:lpstr>
      <vt:lpstr>ArrayLists Vs. Linked Lists</vt:lpstr>
      <vt:lpstr>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393</cp:revision>
  <cp:lastPrinted>2012-10-22T22:54:57Z</cp:lastPrinted>
  <dcterms:created xsi:type="dcterms:W3CDTF">1995-06-02T22:19:30Z</dcterms:created>
  <dcterms:modified xsi:type="dcterms:W3CDTF">2021-08-23T07:20:34Z</dcterms:modified>
</cp:coreProperties>
</file>