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  <p:sldId id="265" r:id="rId9"/>
    <p:sldId id="266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B57E8-0F59-BF4F-B4B2-2B04F7B699AD}" v="15" dt="2022-03-28T12:41:38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an Lal" userId="4aa2f7af-a8f9-4b39-9bfa-af7375b87563" providerId="ADAL" clId="{7ACB57E8-0F59-BF4F-B4B2-2B04F7B699AD}"/>
    <pc:docChg chg="undo custSel addSld delSld modSld sldOrd">
      <pc:chgData name="Ratan Lal" userId="4aa2f7af-a8f9-4b39-9bfa-af7375b87563" providerId="ADAL" clId="{7ACB57E8-0F59-BF4F-B4B2-2B04F7B699AD}" dt="2022-03-28T12:42:24.979" v="36" actId="2696"/>
      <pc:docMkLst>
        <pc:docMk/>
      </pc:docMkLst>
      <pc:sldChg chg="addSp delSp modSp add del mod ord">
        <pc:chgData name="Ratan Lal" userId="4aa2f7af-a8f9-4b39-9bfa-af7375b87563" providerId="ADAL" clId="{7ACB57E8-0F59-BF4F-B4B2-2B04F7B699AD}" dt="2022-03-28T12:42:24.979" v="36" actId="2696"/>
        <pc:sldMkLst>
          <pc:docMk/>
          <pc:sldMk cId="1003197385" sldId="267"/>
        </pc:sldMkLst>
        <pc:spChg chg="add mod">
          <ac:chgData name="Ratan Lal" userId="4aa2f7af-a8f9-4b39-9bfa-af7375b87563" providerId="ADAL" clId="{7ACB57E8-0F59-BF4F-B4B2-2B04F7B699AD}" dt="2022-03-28T12:40:18.036" v="18" actId="5793"/>
          <ac:spMkLst>
            <pc:docMk/>
            <pc:sldMk cId="1003197385" sldId="267"/>
            <ac:spMk id="4" creationId="{5E9D2CB3-B49C-DD46-8ABA-521026B0745A}"/>
          </ac:spMkLst>
        </pc:spChg>
        <pc:graphicFrameChg chg="add mod modGraphic">
          <ac:chgData name="Ratan Lal" userId="4aa2f7af-a8f9-4b39-9bfa-af7375b87563" providerId="ADAL" clId="{7ACB57E8-0F59-BF4F-B4B2-2B04F7B699AD}" dt="2022-03-28T12:42:08.237" v="35" actId="13926"/>
          <ac:graphicFrameMkLst>
            <pc:docMk/>
            <pc:sldMk cId="1003197385" sldId="267"/>
            <ac:graphicFrameMk id="8" creationId="{8DE2A064-3122-134F-91AF-088B7712752A}"/>
          </ac:graphicFrameMkLst>
        </pc:graphicFrameChg>
        <pc:graphicFrameChg chg="del modGraphic">
          <ac:chgData name="Ratan Lal" userId="4aa2f7af-a8f9-4b39-9bfa-af7375b87563" providerId="ADAL" clId="{7ACB57E8-0F59-BF4F-B4B2-2B04F7B699AD}" dt="2022-03-28T12:39:21.489" v="9" actId="478"/>
          <ac:graphicFrameMkLst>
            <pc:docMk/>
            <pc:sldMk cId="1003197385" sldId="267"/>
            <ac:graphicFrameMk id="9" creationId="{1A3BA2C6-85F4-4B4C-A1FF-E3A00B986E22}"/>
          </ac:graphicFrameMkLst>
        </pc:graphicFrameChg>
      </pc:sldChg>
      <pc:sldChg chg="add">
        <pc:chgData name="Ratan Lal" userId="4aa2f7af-a8f9-4b39-9bfa-af7375b87563" providerId="ADAL" clId="{7ACB57E8-0F59-BF4F-B4B2-2B04F7B699AD}" dt="2022-03-28T12:38:55.204" v="2"/>
        <pc:sldMkLst>
          <pc:docMk/>
          <pc:sldMk cId="3617829740" sldId="268"/>
        </pc:sldMkLst>
      </pc:sldChg>
      <pc:sldChg chg="add del">
        <pc:chgData name="Ratan Lal" userId="4aa2f7af-a8f9-4b39-9bfa-af7375b87563" providerId="ADAL" clId="{7ACB57E8-0F59-BF4F-B4B2-2B04F7B699AD}" dt="2022-03-28T12:39:35.140" v="13"/>
        <pc:sldMkLst>
          <pc:docMk/>
          <pc:sldMk cId="844621229" sldId="269"/>
        </pc:sldMkLst>
      </pc:sldChg>
      <pc:sldChg chg="add del">
        <pc:chgData name="Ratan Lal" userId="4aa2f7af-a8f9-4b39-9bfa-af7375b87563" providerId="ADAL" clId="{7ACB57E8-0F59-BF4F-B4B2-2B04F7B699AD}" dt="2022-03-28T12:39:34.545" v="12"/>
        <pc:sldMkLst>
          <pc:docMk/>
          <pc:sldMk cId="1666945219" sldId="270"/>
        </pc:sldMkLst>
      </pc:sldChg>
    </pc:docChg>
  </pc:docChgLst>
  <pc:docChgLst>
    <pc:chgData name="Lal,Ratan" userId="4aa2f7af-a8f9-4b39-9bfa-af7375b87563" providerId="ADAL" clId="{42318BCA-1151-45A4-8442-DBEE2638D944}"/>
    <pc:docChg chg="modSld">
      <pc:chgData name="Lal,Ratan" userId="4aa2f7af-a8f9-4b39-9bfa-af7375b87563" providerId="ADAL" clId="{42318BCA-1151-45A4-8442-DBEE2638D944}" dt="2021-10-25T16:33:17.429" v="1" actId="1036"/>
      <pc:docMkLst>
        <pc:docMk/>
      </pc:docMkLst>
      <pc:sldChg chg="modSp mod">
        <pc:chgData name="Lal,Ratan" userId="4aa2f7af-a8f9-4b39-9bfa-af7375b87563" providerId="ADAL" clId="{42318BCA-1151-45A4-8442-DBEE2638D944}" dt="2021-10-25T16:33:17.429" v="1" actId="1036"/>
        <pc:sldMkLst>
          <pc:docMk/>
          <pc:sldMk cId="826449508" sldId="265"/>
        </pc:sldMkLst>
        <pc:graphicFrameChg chg="mod modGraphic">
          <ac:chgData name="Lal,Ratan" userId="4aa2f7af-a8f9-4b39-9bfa-af7375b87563" providerId="ADAL" clId="{42318BCA-1151-45A4-8442-DBEE2638D944}" dt="2021-10-25T16:33:17.429" v="1" actId="1036"/>
          <ac:graphicFrameMkLst>
            <pc:docMk/>
            <pc:sldMk cId="826449508" sldId="265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5B714-7306-4D67-9AED-6BB8FD7E5CE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DB5F-EB1E-4D5F-B040-58E11FE2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6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regex/Patter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194" y="6291943"/>
            <a:ext cx="3860800" cy="4572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Lookahead </a:t>
            </a:r>
            <a:r>
              <a:rPr lang="en-US"/>
              <a:t>and Lookbehind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A3BA2C6-85F4-4B4C-A1FF-E3A00B986E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76388" y="1999456"/>
          <a:ext cx="10363200" cy="365760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48077501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87122069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768303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(?=foo)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Lookahead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Asserts that what immediately follows the current position in the string is 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foo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(?&lt;=foo)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Lookbehind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Asserts that what immediately precedes the current position in the string is </a:t>
                      </a:r>
                      <a:r>
                        <a:rPr lang="en-US" i="1">
                          <a:effectLst/>
                          <a:latin typeface="inherit"/>
                        </a:rPr>
                        <a:t>foo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6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(?!foo)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Negative Lookahead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Asserts that what immediately follows the current position in the string is not </a:t>
                      </a:r>
                      <a:r>
                        <a:rPr lang="en-US" i="1">
                          <a:effectLst/>
                          <a:latin typeface="inherit"/>
                        </a:rPr>
                        <a:t>foo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08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(?&lt;!foo)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Negative Lookbehind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Asserts that what immediately precedes the current position in the string is not 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foo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89751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References: </a:t>
            </a:r>
            <a:r>
              <a:rPr lang="en-US" dirty="0">
                <a:hlinkClick r:id="rId2"/>
              </a:rPr>
              <a:t>https://docs.oracle.com/javase/8/docs/api/java/util/regex/Pattern.html</a:t>
            </a:r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Java Regex is an API used to define patterns for searching or manipulating the strings</a:t>
            </a:r>
          </a:p>
          <a:p>
            <a:r>
              <a:rPr lang="en-US" sz="2800" dirty="0"/>
              <a:t>The search pattern can be whatever from a easy character, a constant string or a complex expression containing exceptional characters describing the pattern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4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and Matcher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Pattern - </a:t>
            </a:r>
            <a:r>
              <a:rPr lang="en-US" sz="2800" dirty="0"/>
              <a:t>Compiler representation of a regular expression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Methods include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 compile(String regex)</a:t>
            </a:r>
            <a:r>
              <a:rPr lang="en-US" dirty="0"/>
              <a:t>– Compiles the given regular expression into a pattern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 compile(String regex,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flags)</a:t>
            </a:r>
            <a:r>
              <a:rPr lang="en-US" dirty="0"/>
              <a:t> – Compiles the given regular expression into a pattern with the given flags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matches(String regex) </a:t>
            </a:r>
            <a:r>
              <a:rPr lang="en-US" dirty="0"/>
              <a:t>– Tells whether or not this string matches the given regular expression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and Matcher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Matcher - </a:t>
            </a:r>
            <a:r>
              <a:rPr lang="en-US" sz="2800" dirty="0"/>
              <a:t>An engine that performs match operations on a character sequence by interpreting a Pattern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Methods include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matches() </a:t>
            </a:r>
            <a:r>
              <a:rPr lang="en-US" dirty="0"/>
              <a:t>– Compiles the given regular expression into a pattern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Boolean find() </a:t>
            </a:r>
            <a:r>
              <a:rPr lang="en-US" dirty="0"/>
              <a:t>- Attempts to find the next subsequence of the input sequence that matches the pattern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8245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Character Matches: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</a:t>
            </a:r>
            <a:r>
              <a:rPr lang="en-US" kern="1200" dirty="0" err="1">
                <a:ea typeface="+mn-ea"/>
                <a:cs typeface="+mn-cs"/>
              </a:rPr>
              <a:t>abc</a:t>
            </a:r>
            <a:r>
              <a:rPr lang="en-US" kern="1200" dirty="0">
                <a:ea typeface="+mn-ea"/>
                <a:cs typeface="+mn-cs"/>
              </a:rPr>
              <a:t>] matches a or b, or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[^</a:t>
            </a:r>
            <a:r>
              <a:rPr lang="en-US" kern="1200" dirty="0" err="1">
                <a:ea typeface="+mn-ea"/>
                <a:cs typeface="+mn-cs"/>
              </a:rPr>
              <a:t>abc</a:t>
            </a:r>
            <a:r>
              <a:rPr lang="en-US" kern="1200" dirty="0">
                <a:ea typeface="+mn-ea"/>
                <a:cs typeface="+mn-cs"/>
              </a:rPr>
              <a:t>] negation, matches everything except a, b, or 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[a-c] range, matches a or b, or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[a-c[f-h]] union, matches a, b, c, f, g, 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[a-c&amp;&amp;[b-c]] intersection, matches b or 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[a-c&amp;&amp;[^b-c]] subtraction, matches 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\\ - The backslash character</a:t>
            </a:r>
            <a:endParaRPr lang="en-US" kern="1200" dirty="0"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Predefined Character Classes</a:t>
            </a:r>
            <a:r>
              <a:rPr lang="en-US" dirty="0"/>
              <a:t> - Character classes are used to define the content of the pattern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.  -  Any character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\d -  A digit: [0-9]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\D - A non-digit: [^0-9]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\s  - A whitespace character: [ \t\n\x0B\f\r]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\S  - A non-whitespace character: [^\s]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\w - A word character: [a-zA-Z_0-9]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\W - A non-word character: [^\w]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895372"/>
              </p:ext>
            </p:extLst>
          </p:nvPr>
        </p:nvGraphicFramePr>
        <p:xfrm>
          <a:off x="1524000" y="1143000"/>
          <a:ext cx="10022311" cy="5029962"/>
        </p:xfrm>
        <a:graphic>
          <a:graphicData uri="http://schemas.openxmlformats.org/drawingml/2006/table">
            <a:tbl>
              <a:tblPr/>
              <a:tblGrid>
                <a:gridCol w="10022311">
                  <a:extLst>
                    <a:ext uri="{9D8B030D-6E8A-4147-A177-3AD203B41FA5}">
                      <a16:colId xmlns:a16="http://schemas.microsoft.com/office/drawing/2014/main" val="1290446025"/>
                    </a:ext>
                  </a:extLst>
                </a:gridCol>
              </a:tblGrid>
              <a:tr h="474834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Boundary matchers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^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beginning of a line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$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end of a line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\b      - A word boundary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\B      - A non-word boundary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\A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beginning of the input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\G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end of the previous match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\Z      - The end of the input but for the final terminator, if any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\z	- The end of the input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2308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332411"/>
            <a:ext cx="10363200" cy="55255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Quantifiers</a:t>
            </a:r>
            <a:r>
              <a:rPr lang="en-US" sz="2400" dirty="0"/>
              <a:t> - Can be used to specify the number or length that part of a pattern should match or repeat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10887"/>
              </p:ext>
            </p:extLst>
          </p:nvPr>
        </p:nvGraphicFramePr>
        <p:xfrm>
          <a:off x="1746068" y="2408117"/>
          <a:ext cx="8128000" cy="450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54">
                  <a:extLst>
                    <a:ext uri="{9D8B030D-6E8A-4147-A177-3AD203B41FA5}">
                      <a16:colId xmlns:a16="http://schemas.microsoft.com/office/drawing/2014/main" val="1720134215"/>
                    </a:ext>
                  </a:extLst>
                </a:gridCol>
                <a:gridCol w="5837646">
                  <a:extLst>
                    <a:ext uri="{9D8B030D-6E8A-4147-A177-3AD203B41FA5}">
                      <a16:colId xmlns:a16="http://schemas.microsoft.com/office/drawing/2014/main" val="2178860530"/>
                    </a:ext>
                  </a:extLst>
                </a:gridCol>
              </a:tblGrid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Quantifiers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 with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30811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  <a:r>
                        <a:rPr lang="en-US" baseline="0" dirty="0"/>
                        <a:t> or more, ‘a’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38350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more, ’a’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2723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[ab]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’a’ or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25938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a[ab]*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’a’ followed by zero or more ’a’ or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6854"/>
                  </a:ext>
                </a:extLst>
              </a:tr>
              <a:tr h="477548">
                <a:tc>
                  <a:txBody>
                    <a:bodyPr/>
                    <a:lstStyle/>
                    <a:p>
                      <a:r>
                        <a:rPr lang="en-US" dirty="0"/>
                        <a:t>a[ab]+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’a’ followed by one or more ’a’ or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1771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1, ab? ’a’ followed by zero b or one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67135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{m}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a{6} will match exactly 6 ’a’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608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4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2481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most 3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68970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{5,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5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2555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ab{3}?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’a’ followed by three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1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44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023940"/>
              </p:ext>
            </p:extLst>
          </p:nvPr>
        </p:nvGraphicFramePr>
        <p:xfrm>
          <a:off x="1524000" y="1143002"/>
          <a:ext cx="10022311" cy="4617718"/>
        </p:xfrm>
        <a:graphic>
          <a:graphicData uri="http://schemas.openxmlformats.org/drawingml/2006/table">
            <a:tbl>
              <a:tblPr/>
              <a:tblGrid>
                <a:gridCol w="10022311">
                  <a:extLst>
                    <a:ext uri="{9D8B030D-6E8A-4147-A177-3AD203B41FA5}">
                      <a16:colId xmlns:a16="http://schemas.microsoft.com/office/drawing/2014/main" val="1290446025"/>
                    </a:ext>
                  </a:extLst>
                </a:gridCol>
              </a:tblGrid>
              <a:tr h="4617718">
                <a:tc>
                  <a:txBody>
                    <a:bodyPr/>
                    <a:lstStyle/>
                    <a:p>
                      <a:pPr marL="342900" indent="-342900" algn="l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Basic Grouping - 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Ability to group sections of a pattern, and provide alternate matches</a:t>
                      </a:r>
                    </a:p>
                    <a:p>
                      <a:pPr marL="0" indent="0" algn="l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- Alteration</a:t>
                      </a:r>
                    </a:p>
                    <a:p>
                      <a: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X|Y</a:t>
                      </a:r>
                      <a:r>
                        <a:rPr lang="en-US" sz="2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Either X or 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– Grouping</a:t>
                      </a:r>
                    </a:p>
                    <a:p>
                      <a: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(X) – X, as a capturing group</a:t>
                      </a:r>
                    </a:p>
                    <a:p>
                      <a:pPr marL="0" indent="0" algn="l" rtl="0" eaLnBrk="1" fontAlgn="base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2308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5475</TotalTime>
  <Words>741</Words>
  <Application>Microsoft Macintosh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Consolas</vt:lpstr>
      <vt:lpstr>Courier New</vt:lpstr>
      <vt:lpstr>inherit</vt:lpstr>
      <vt:lpstr>Tahoma</vt:lpstr>
      <vt:lpstr>Times New Roman</vt:lpstr>
      <vt:lpstr>Wingdings</vt:lpstr>
      <vt:lpstr>GaryNew</vt:lpstr>
      <vt:lpstr>Regular Expressions</vt:lpstr>
      <vt:lpstr>Introduction</vt:lpstr>
      <vt:lpstr>Pattern and Matcher Classes</vt:lpstr>
      <vt:lpstr>Pattern and Matcher Classes</vt:lpstr>
      <vt:lpstr>Rules of writing Regex</vt:lpstr>
      <vt:lpstr>Rules of writing Regex</vt:lpstr>
      <vt:lpstr>Rules of writing Regex</vt:lpstr>
      <vt:lpstr>Rules of writing Regex</vt:lpstr>
      <vt:lpstr>Rules of writing Regex</vt:lpstr>
      <vt:lpstr>Lookahead and Lookbehind</vt:lpstr>
      <vt:lpstr>References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Medarametla,Purna</dc:creator>
  <cp:lastModifiedBy>Ratan Lal</cp:lastModifiedBy>
  <cp:revision>43</cp:revision>
  <dcterms:created xsi:type="dcterms:W3CDTF">2018-01-29T16:03:17Z</dcterms:created>
  <dcterms:modified xsi:type="dcterms:W3CDTF">2022-03-28T12:42:28Z</dcterms:modified>
</cp:coreProperties>
</file>