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9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4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6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78" r:id="rId4"/>
    <p:sldId id="318" r:id="rId5"/>
    <p:sldId id="279" r:id="rId6"/>
    <p:sldId id="323" r:id="rId7"/>
    <p:sldId id="319" r:id="rId8"/>
    <p:sldId id="317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320" r:id="rId19"/>
    <p:sldId id="321" r:id="rId20"/>
    <p:sldId id="32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307" r:id="rId33"/>
    <p:sldId id="308" r:id="rId34"/>
    <p:sldId id="310" r:id="rId35"/>
    <p:sldId id="309" r:id="rId36"/>
    <p:sldId id="311" r:id="rId37"/>
    <p:sldId id="312" r:id="rId38"/>
    <p:sldId id="313" r:id="rId39"/>
    <p:sldId id="314" r:id="rId40"/>
    <p:sldId id="315" r:id="rId41"/>
    <p:sldId id="316" r:id="rId42"/>
    <p:sldId id="276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70" d="100"/>
          <a:sy n="70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A7A9BC-F12B-4814-8427-99F9001CC1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69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24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Big Java, 2</a:t>
            </a:r>
            <a:r>
              <a:rPr lang="en-US" baseline="30000" smtClean="0"/>
              <a:t>nd</a:t>
            </a:r>
            <a:r>
              <a:rPr lang="en-US" smtClean="0"/>
              <a:t> edition, Chapter 10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http://java.sun.com/docs/books/tutorial/essential/concurrency/procthread.html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http://java.sun.com/docs/books/tutorial/essential/concurrency/procthread.html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http://www.javamex.com/tutorials/threads/</a:t>
            </a:r>
          </a:p>
          <a:p>
            <a:r>
              <a:rPr lang="en-US" dirty="0" smtClean="0"/>
              <a:t>http://www.javamex.com/tutorials/threads/how_threads_work.shtml</a:t>
            </a:r>
          </a:p>
          <a:p>
            <a:r>
              <a:rPr lang="en-US" dirty="0" smtClean="0"/>
              <a:t>http://www.javamex.com/tutorials/threads/thread_scheduling.shtml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24373C-8F5A-42EE-B256-DB00D372C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AD67E-34B0-459D-9B97-8E4FB07B80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21A57-2871-46F8-A109-CFCE49152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3807E-D764-4664-AF86-8E71A3AC55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217C5-0770-46D0-860D-95A65268C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58967-62D6-4219-8FD5-F907C2582F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3D017-9FC1-43D6-9C08-3E65E62BF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CB737-B13F-4B69-90B4-2FE0C1043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B27D-D833-4DBA-A8B5-1BCA303E7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12272-9841-40AF-9C62-9719F61F0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06BE-7942-4F30-968E-D89AF9E66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3ED88CB-38F4-4E71-B368-47568DB823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4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procthre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Multithreading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6705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600" y="648899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https://www.cs.uic.edu/~jbell/CourseNotes/OperatingSystems/4_Threads.html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Running Threads in Java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 run a thread in Java</a:t>
            </a:r>
          </a:p>
          <a:p>
            <a:pPr lvl="1"/>
            <a:r>
              <a:rPr lang="en-US" dirty="0" smtClean="0"/>
              <a:t>define a class that </a:t>
            </a:r>
            <a:r>
              <a:rPr lang="en-US" b="1" dirty="0" smtClean="0"/>
              <a:t>implements</a:t>
            </a:r>
            <a:r>
              <a:rPr lang="en-US" dirty="0" smtClean="0"/>
              <a:t> the </a:t>
            </a:r>
            <a:r>
              <a:rPr lang="en-US" b="1" dirty="0" smtClean="0"/>
              <a:t>Runnable</a:t>
            </a:r>
            <a:r>
              <a:rPr lang="en-US" dirty="0" smtClean="0"/>
              <a:t> 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your </a:t>
            </a:r>
            <a:r>
              <a:rPr lang="en-US" b="1" dirty="0" smtClean="0"/>
              <a:t>run()</a:t>
            </a:r>
            <a:r>
              <a:rPr lang="en-US" dirty="0" smtClean="0"/>
              <a:t> method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dirty="0" smtClean="0"/>
              <a:t> interface</a:t>
            </a:r>
          </a:p>
          <a:p>
            <a:pPr lvl="1"/>
            <a:r>
              <a:rPr lang="en-US" b="1" dirty="0" smtClean="0"/>
              <a:t>instantiate</a:t>
            </a:r>
            <a:r>
              <a:rPr lang="en-US" dirty="0" smtClean="0"/>
              <a:t> an object of your class</a:t>
            </a:r>
          </a:p>
          <a:p>
            <a:pPr lvl="1"/>
            <a:r>
              <a:rPr lang="en-US" b="1" dirty="0" smtClean="0"/>
              <a:t>construct</a:t>
            </a:r>
            <a:r>
              <a:rPr lang="en-US" dirty="0" smtClean="0"/>
              <a:t> </a:t>
            </a:r>
            <a:r>
              <a:rPr lang="en-US" b="1" dirty="0"/>
              <a:t>Thread</a:t>
            </a:r>
            <a:r>
              <a:rPr lang="en-US" dirty="0" smtClean="0"/>
              <a:t> object from the object you instantiated</a:t>
            </a:r>
          </a:p>
          <a:p>
            <a:pPr lvl="1"/>
            <a:r>
              <a:rPr lang="en-US" b="1" dirty="0"/>
              <a:t>call </a:t>
            </a:r>
            <a:r>
              <a:rPr lang="en-US" b="1" dirty="0" smtClean="0"/>
              <a:t>start() </a:t>
            </a:r>
            <a:r>
              <a:rPr lang="en-US" dirty="0" smtClean="0"/>
              <a:t>method of the </a:t>
            </a:r>
            <a:r>
              <a:rPr lang="en-US" b="1" dirty="0" smtClean="0">
                <a:latin typeface="Courier New" pitchFamily="49" charset="0"/>
              </a:rPr>
              <a:t>Thread</a:t>
            </a:r>
            <a:r>
              <a:rPr lang="en-US" dirty="0" smtClean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BCFED37-A799-440D-8587-EDD66BA0634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19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4114800"/>
            <a:ext cx="1143000" cy="118745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driver class</a:t>
            </a:r>
          </a:p>
        </p:txBody>
      </p:sp>
      <p:cxnSp>
        <p:nvCxnSpPr>
          <p:cNvPr id="8199" name="Straight Arrow Connector 7"/>
          <p:cNvCxnSpPr>
            <a:cxnSpLocks noChangeShapeType="1"/>
          </p:cNvCxnSpPr>
          <p:nvPr/>
        </p:nvCxnSpPr>
        <p:spPr bwMode="auto">
          <a:xfrm flipV="1">
            <a:off x="1447800" y="43434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8200" name="Straight Arrow Connector 9"/>
          <p:cNvCxnSpPr>
            <a:cxnSpLocks noChangeShapeType="1"/>
            <a:stCxn id="8198" idx="3"/>
          </p:cNvCxnSpPr>
          <p:nvPr/>
        </p:nvCxnSpPr>
        <p:spPr bwMode="auto">
          <a:xfrm>
            <a:off x="1447800" y="4708525"/>
            <a:ext cx="2286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8201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1295400" y="5181600"/>
            <a:ext cx="609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GreetingRunnable.java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 class GreetingRunnable implements Runnable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private String greeting;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private static final int REPETITIONS = 10;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private static final int DELAY = 1000;</a:t>
            </a:r>
          </a:p>
          <a:p>
            <a:pPr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public GreetingRunnable(String aGreeting) </a:t>
            </a:r>
          </a:p>
          <a:p>
            <a:pPr marL="284163" lvl="1" indent="0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84163" lvl="1" indent="0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greeting = aGreeting;</a:t>
            </a:r>
          </a:p>
          <a:p>
            <a:pPr marL="284163" lvl="1" indent="0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5A6398F-5832-40B8-B893-7C1E193761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GreetingRunnable.java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REPETITIONS;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Date now = new Date();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(now + " " + greeting);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(DELAY);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ex){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("Interrupt");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return;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B6AB6FC-0859-4E04-B8DE-BA00F36754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GreetingThreadTester.java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GreetingThreadTester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r1 =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r2 =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("Goodbye, World!");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Thread t1 = new Thread(r1);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Thread t2 = new Thread(r2);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t1.start();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t2.start();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3F9FB19-C517-4439-899F-5CD20182284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15:51:46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15:51:46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15:51:47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15:51:47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15:51:48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15:51:48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15:51:49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15:51:49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15:51:50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15:51:50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15:51:51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15:51:51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15:51:52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15:51:52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15:51:53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15:51:53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15:51:54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15:51:54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15:51:55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</a:p>
          <a:p>
            <a:pPr>
              <a:spcBef>
                <a:spcPct val="0"/>
              </a:spcBef>
              <a:buNone/>
            </a:pPr>
            <a:r>
              <a:rPr lang="da-DK" sz="1600" b="1" dirty="0">
                <a:latin typeface="Courier New" pitchFamily="49" charset="0"/>
                <a:cs typeface="Courier New" pitchFamily="49" charset="0"/>
              </a:rPr>
              <a:t>Sun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18 15:51:55 CST 2012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Goodbye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, World!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410D831-517D-48B9-A0BE-876168F1B5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Terminating Threads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thread terminates when the </a:t>
            </a:r>
            <a:r>
              <a:rPr lang="en-US" b="1" dirty="0"/>
              <a:t>run</a:t>
            </a:r>
            <a:r>
              <a:rPr lang="en-US" dirty="0" smtClean="0"/>
              <a:t> method associated with the thread terminates</a:t>
            </a:r>
          </a:p>
          <a:p>
            <a:r>
              <a:rPr lang="en-US" dirty="0" smtClean="0"/>
              <a:t>sometimes you want to terminate a thread manually</a:t>
            </a:r>
          </a:p>
          <a:p>
            <a:r>
              <a:rPr lang="en-US" dirty="0" smtClean="0"/>
              <a:t>initially,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 smtClean="0"/>
              <a:t> class had a </a:t>
            </a:r>
            <a:r>
              <a:rPr lang="en-US" b="1" dirty="0"/>
              <a:t>stop</a:t>
            </a:r>
            <a:r>
              <a:rPr lang="en-US" dirty="0" smtClean="0"/>
              <a:t> method, but it is </a:t>
            </a:r>
            <a:r>
              <a:rPr lang="en-US" b="1" dirty="0"/>
              <a:t>now deprecated </a:t>
            </a:r>
            <a:r>
              <a:rPr lang="en-US" dirty="0" smtClean="0"/>
              <a:t>and should not be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8E4B1CFB-E605-468A-8D21-06CBCA83CCA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Terminating Threads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Do not stop a thread abruptly</a:t>
            </a:r>
          </a:p>
          <a:p>
            <a:r>
              <a:rPr lang="en-US" dirty="0" smtClean="0"/>
              <a:t>Use the </a:t>
            </a:r>
            <a:r>
              <a:rPr lang="en-US" b="1" dirty="0"/>
              <a:t>interrupt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Notifies </a:t>
            </a:r>
            <a:r>
              <a:rPr lang="en-US" dirty="0"/>
              <a:t>the thread that it needs to </a:t>
            </a:r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it time to clean up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releasing </a:t>
            </a:r>
            <a:r>
              <a:rPr lang="en-US" dirty="0"/>
              <a:t>any resources it is holding)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8AA701E8-5A96-48DD-A61F-F5053DE5425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Interrupting a Thread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b="1" dirty="0"/>
              <a:t>interrupt</a:t>
            </a:r>
            <a:r>
              <a:rPr lang="en-US" dirty="0" smtClean="0"/>
              <a:t> is called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 field in the thread data structure is set</a:t>
            </a:r>
          </a:p>
          <a:p>
            <a:r>
              <a:rPr lang="en-US" dirty="0" smtClean="0"/>
              <a:t>the </a:t>
            </a:r>
            <a:r>
              <a:rPr lang="en-US" b="1" dirty="0"/>
              <a:t>run</a:t>
            </a:r>
            <a:r>
              <a:rPr lang="en-US" dirty="0" smtClean="0"/>
              <a:t> method can check for interruptions</a:t>
            </a:r>
          </a:p>
          <a:p>
            <a:pPr lvl="1"/>
            <a:r>
              <a:rPr lang="en-US" dirty="0" smtClean="0"/>
              <a:t>if it finds the </a:t>
            </a:r>
            <a:r>
              <a:rPr lang="en-US" b="1" dirty="0" smtClean="0"/>
              <a:t>interrupt flag </a:t>
            </a:r>
            <a:r>
              <a:rPr lang="en-US" dirty="0" smtClean="0"/>
              <a:t>is set:</a:t>
            </a:r>
          </a:p>
          <a:p>
            <a:pPr lvl="2"/>
            <a:r>
              <a:rPr lang="en-US" dirty="0" smtClean="0"/>
              <a:t>it can do any required cleanup</a:t>
            </a:r>
          </a:p>
          <a:p>
            <a:pPr lvl="2"/>
            <a:r>
              <a:rPr lang="en-US" dirty="0" smtClean="0"/>
              <a:t>then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7829B2A4-F4EC-4AFB-B162-F3E297CBE4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r1 = new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r2 = new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("Goodbye, World!");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Thread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t1 = new Thread(r1);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Thread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t2 = new Thread(r2);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.start();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.start();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.interrupt();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16:04:43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16:04:43 CST 2012 Hello,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Interrupted Exception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16:04:44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16:04:45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16:04:46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16:04:47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16:04:48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16:04:49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16:04:50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16:04:51 CST 2012 Goodbye, World!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Sun Nov 18 16:04:52 CST 2012 Goodbye, World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D2E6EAD-8187-400F-8FEE-43467556D28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Horstmann</a:t>
            </a:r>
            <a:r>
              <a:rPr lang="en-US" dirty="0" smtClean="0"/>
              <a:t>, Cay. </a:t>
            </a:r>
            <a:r>
              <a:rPr lang="en-US" i="1" dirty="0" smtClean="0"/>
              <a:t>Big Java, 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</a:t>
            </a:r>
            <a:r>
              <a:rPr lang="en-US" dirty="0" smtClean="0"/>
              <a:t>, 2006. Wiley. 0-471-69703-6.</a:t>
            </a:r>
          </a:p>
          <a:p>
            <a:pPr eaLnBrk="1" hangingPunct="1"/>
            <a:r>
              <a:rPr lang="en-US" dirty="0" smtClean="0"/>
              <a:t>See chapter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</a:t>
            </a:r>
            <a:r>
              <a:rPr lang="en-US" baseline="0" dirty="0" smtClean="0"/>
              <a:t>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/>
              <a:t>race conditions </a:t>
            </a:r>
            <a:r>
              <a:rPr lang="en-US" dirty="0" smtClean="0"/>
              <a:t>– two threads</a:t>
            </a:r>
            <a:r>
              <a:rPr lang="en-US" baseline="0" dirty="0" smtClean="0"/>
              <a:t> compete for the same resources</a:t>
            </a:r>
          </a:p>
          <a:p>
            <a:pPr marL="742950" lvl="1" indent="-342900"/>
            <a:r>
              <a:rPr lang="en-US" baseline="0" dirty="0" smtClean="0"/>
              <a:t>unpredictable results, depending on who gets the resource first</a:t>
            </a:r>
          </a:p>
          <a:p>
            <a:pPr lvl="1" indent="-342900"/>
            <a:r>
              <a:rPr lang="en-US" dirty="0" smtClean="0"/>
              <a:t>fix by using locks</a:t>
            </a:r>
          </a:p>
          <a:p>
            <a:r>
              <a:rPr lang="en-US" b="1" dirty="0" smtClean="0"/>
              <a:t>locks not released</a:t>
            </a:r>
            <a:endParaRPr lang="en-US" b="1" dirty="0"/>
          </a:p>
          <a:p>
            <a:pPr lvl="1"/>
            <a:r>
              <a:rPr lang="en-US" dirty="0" smtClean="0"/>
              <a:t>fix by using finally</a:t>
            </a:r>
          </a:p>
          <a:p>
            <a:r>
              <a:rPr lang="en-US" b="1" dirty="0" smtClean="0"/>
              <a:t>deadlock</a:t>
            </a:r>
          </a:p>
          <a:p>
            <a:pPr lvl="1"/>
            <a:r>
              <a:rPr lang="en-US" dirty="0" smtClean="0"/>
              <a:t>fix by using conditions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if two threads have shared resources and the effect of the two threads depends on the order in which the threads are scheduled, we have a </a:t>
            </a:r>
            <a:r>
              <a:rPr lang="en-US" b="1" i="1" dirty="0" smtClean="0"/>
              <a:t>race condition</a:t>
            </a:r>
            <a:endParaRPr lang="en-US" b="1" dirty="0" smtClean="0"/>
          </a:p>
          <a:p>
            <a:r>
              <a:rPr lang="en-US" dirty="0" smtClean="0"/>
              <a:t>the two threads race to complete their tasks and the outcome depends on which one wins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B615267A-B8F6-4325-87AE-EB18BDE484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threads are updating a bank account – one is withdrawing $100 and the other is depositing $100, so final balance should be the same as the starting balance</a:t>
            </a:r>
          </a:p>
          <a:p>
            <a:r>
              <a:rPr lang="en-US" dirty="0" smtClean="0"/>
              <a:t>the next slide shows what happens when things go terribly wrong ! </a:t>
            </a:r>
            <a:r>
              <a:rPr lang="en-US" dirty="0" smtClean="0">
                <a:sym typeface="Wingdings" pitchFamily="2" charset="2"/>
              </a:rPr>
              <a:t>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06521169-07C9-4CF4-8F41-83B5D95F6E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66800" y="1524000"/>
            <a:ext cx="7467600" cy="4608513"/>
          </a:xfrm>
        </p:spPr>
        <p:txBody>
          <a:bodyPr/>
          <a:lstStyle/>
          <a:p>
            <a:r>
              <a:rPr lang="en-US" sz="2400" dirty="0" smtClean="0"/>
              <a:t>initial balance is 0</a:t>
            </a:r>
          </a:p>
          <a:p>
            <a:r>
              <a:rPr lang="en-US" sz="2400" dirty="0" smtClean="0"/>
              <a:t>thread 1 </a:t>
            </a:r>
            <a:r>
              <a:rPr lang="en-US" sz="2400" b="1" dirty="0" smtClean="0"/>
              <a:t>reads</a:t>
            </a:r>
            <a:r>
              <a:rPr lang="en-US" sz="2400" dirty="0" smtClean="0"/>
              <a:t> initial balance of 0</a:t>
            </a:r>
          </a:p>
          <a:p>
            <a:r>
              <a:rPr lang="en-US" sz="2400" dirty="0" smtClean="0"/>
              <a:t>thread 2 </a:t>
            </a:r>
            <a:r>
              <a:rPr lang="en-US" sz="2400" b="1" dirty="0" smtClean="0"/>
              <a:t>reads</a:t>
            </a:r>
            <a:r>
              <a:rPr lang="en-US" sz="2400" dirty="0" smtClean="0"/>
              <a:t> initial balance of 0</a:t>
            </a:r>
          </a:p>
          <a:p>
            <a:r>
              <a:rPr lang="en-US" sz="2400" dirty="0" smtClean="0"/>
              <a:t>thread 1 deposits 100 and </a:t>
            </a:r>
            <a:r>
              <a:rPr lang="en-US" sz="2400" b="1" dirty="0" smtClean="0"/>
              <a:t>calculates</a:t>
            </a:r>
            <a:r>
              <a:rPr lang="en-US" sz="2400" dirty="0" smtClean="0"/>
              <a:t> (but does not store) the new balance of 100</a:t>
            </a:r>
          </a:p>
          <a:p>
            <a:r>
              <a:rPr lang="en-US" sz="2400" dirty="0" smtClean="0"/>
              <a:t>thread 2 withdraws 100 and </a:t>
            </a:r>
            <a:r>
              <a:rPr lang="en-US" sz="2400" b="1" dirty="0" smtClean="0"/>
              <a:t>calculates</a:t>
            </a:r>
            <a:r>
              <a:rPr lang="en-US" sz="2400" dirty="0" smtClean="0"/>
              <a:t> (but does not store) the new balance of -100 </a:t>
            </a:r>
          </a:p>
          <a:p>
            <a:r>
              <a:rPr lang="en-US" sz="2400" dirty="0" smtClean="0"/>
              <a:t>thread 2 </a:t>
            </a:r>
            <a:r>
              <a:rPr lang="en-US" sz="2400" b="1" dirty="0" smtClean="0"/>
              <a:t>stores </a:t>
            </a:r>
            <a:r>
              <a:rPr lang="en-US" sz="2400" b="1" dirty="0" smtClean="0"/>
              <a:t>new </a:t>
            </a:r>
            <a:r>
              <a:rPr lang="en-US" sz="2400" b="1" dirty="0" smtClean="0"/>
              <a:t>balance </a:t>
            </a:r>
            <a:r>
              <a:rPr lang="en-US" sz="2400" dirty="0" smtClean="0"/>
              <a:t>of -100</a:t>
            </a:r>
          </a:p>
          <a:p>
            <a:r>
              <a:rPr lang="en-US" sz="2400" dirty="0" smtClean="0"/>
              <a:t>thread 1 </a:t>
            </a:r>
            <a:r>
              <a:rPr lang="en-US" sz="2400" b="1" dirty="0" smtClean="0"/>
              <a:t>stores </a:t>
            </a:r>
            <a:r>
              <a:rPr lang="en-US" sz="2400" b="1" dirty="0" smtClean="0"/>
              <a:t>new </a:t>
            </a:r>
            <a:r>
              <a:rPr lang="en-US" sz="2400" b="1" dirty="0" smtClean="0"/>
              <a:t>balance </a:t>
            </a:r>
            <a:r>
              <a:rPr lang="en-US" sz="2400" dirty="0" smtClean="0"/>
              <a:t>of 100</a:t>
            </a:r>
          </a:p>
          <a:p>
            <a:r>
              <a:rPr lang="en-US" sz="2400" b="1" dirty="0" smtClean="0"/>
              <a:t>ERROR</a:t>
            </a:r>
            <a:r>
              <a:rPr lang="en-US" sz="2400" dirty="0" smtClean="0"/>
              <a:t>: final </a:t>
            </a:r>
            <a:r>
              <a:rPr lang="en-US" sz="2400" dirty="0" smtClean="0"/>
              <a:t>balance is 100! (and could have been -100 if thread order had been different)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6DF52EA-F439-4647-BC50-2C7E3FCFA5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 solve the problems associated with threads running concurrently, we can use a </a:t>
            </a:r>
            <a:r>
              <a:rPr lang="en-US" b="1" i="1" dirty="0" smtClean="0"/>
              <a:t>lock object</a:t>
            </a:r>
            <a:endParaRPr lang="en-US" b="1" dirty="0" smtClean="0"/>
          </a:p>
          <a:p>
            <a:r>
              <a:rPr lang="en-US" dirty="0" smtClean="0"/>
              <a:t>the lock object controls the threads attempting to use shared resources</a:t>
            </a:r>
          </a:p>
          <a:p>
            <a:r>
              <a:rPr lang="en-US" dirty="0" smtClean="0"/>
              <a:t>Java 5.0 (and above) has a </a:t>
            </a:r>
            <a:r>
              <a:rPr lang="en-US" b="1" dirty="0"/>
              <a:t>Lock</a:t>
            </a:r>
            <a:r>
              <a:rPr lang="en-US" dirty="0" smtClean="0"/>
              <a:t> </a:t>
            </a:r>
            <a:r>
              <a:rPr lang="en-US" b="1" dirty="0" smtClean="0"/>
              <a:t>interface</a:t>
            </a:r>
            <a:r>
              <a:rPr lang="en-US" dirty="0" smtClean="0"/>
              <a:t> and several classes implementing this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F0CFC291-DCF4-4B5C-8E83-09CAE69A152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ReentrantLock</a:t>
            </a:r>
            <a:r>
              <a:rPr lang="en-US" dirty="0" smtClean="0"/>
              <a:t>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524000"/>
            <a:ext cx="7391400" cy="4608513"/>
          </a:xfrm>
        </p:spPr>
        <p:txBody>
          <a:bodyPr/>
          <a:lstStyle/>
          <a:p>
            <a:r>
              <a:rPr lang="en-US" dirty="0" smtClean="0"/>
              <a:t>the most commonly used lock class is the </a:t>
            </a:r>
            <a:r>
              <a:rPr lang="en-US" b="1" dirty="0" err="1"/>
              <a:t>ReentrantLock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you can add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dirty="0" smtClean="0"/>
              <a:t> object to a class whose methods access shared resources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balanceChangeLock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8A035A54-25C1-4A49-9C51-3F5889DBCB1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Methods lock and unlock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you then surround code that manipulates the shared resource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dirty="0" smtClean="0">
                <a:cs typeface="Courier New" pitchFamily="49" charset="0"/>
              </a:rPr>
              <a:t> method calls</a:t>
            </a:r>
          </a:p>
          <a:p>
            <a:pPr indent="3175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balanceChangeLock.</a:t>
            </a:r>
            <a:r>
              <a:rPr lang="en-US" sz="2400" b="1" dirty="0" smtClean="0">
                <a:cs typeface="Courier New" pitchFamily="49" charset="0"/>
              </a:rPr>
              <a:t>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indent="3175">
              <a:buFont typeface="Wingdings" pitchFamily="2" charset="2"/>
              <a:buNone/>
              <a:defRPr/>
            </a:pP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code manipulating shared resource</a:t>
            </a:r>
          </a:p>
          <a:p>
            <a:pPr indent="3175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balanceChangeLock.</a:t>
            </a:r>
            <a:r>
              <a:rPr lang="en-US" sz="2400" b="1" dirty="0">
                <a:cs typeface="Courier New" pitchFamily="49" charset="0"/>
              </a:rPr>
              <a:t>unlock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when a thread acquires a lock, no other thread can acquire a lock for the same resource, until the first thread </a:t>
            </a:r>
            <a:r>
              <a:rPr lang="en-US" b="1" dirty="0" smtClean="0">
                <a:cs typeface="Courier New" pitchFamily="49" charset="0"/>
              </a:rPr>
              <a:t>releases</a:t>
            </a:r>
            <a:r>
              <a:rPr lang="en-US" dirty="0" smtClean="0">
                <a:cs typeface="Courier New" pitchFamily="49" charset="0"/>
              </a:rPr>
              <a:t> the 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B4998B8-FDA2-4FA8-AFF4-73C75D6637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if exception thrown </a:t>
            </a:r>
            <a:r>
              <a:rPr lang="en-US" dirty="0" smtClean="0"/>
              <a:t>between </a:t>
            </a:r>
            <a:r>
              <a:rPr lang="en-US" dirty="0" smtClean="0"/>
              <a:t>calls </a:t>
            </a:r>
            <a:r>
              <a:rPr lang="en-US" dirty="0" smtClean="0"/>
              <a:t>to </a:t>
            </a:r>
            <a:r>
              <a:rPr lang="en-US" b="1" dirty="0">
                <a:cs typeface="Courier New" pitchFamily="49" charset="0"/>
              </a:rPr>
              <a:t>lock</a:t>
            </a:r>
            <a:r>
              <a:rPr lang="en-US" dirty="0" smtClean="0"/>
              <a:t> and </a:t>
            </a:r>
            <a:r>
              <a:rPr lang="en-US" b="1" dirty="0">
                <a:cs typeface="Courier New" pitchFamily="49" charset="0"/>
              </a:rPr>
              <a:t>unlock</a:t>
            </a:r>
            <a:r>
              <a:rPr lang="en-US" dirty="0" smtClean="0"/>
              <a:t>, the </a:t>
            </a:r>
            <a:r>
              <a:rPr lang="en-US" i="1" dirty="0" smtClean="0"/>
              <a:t>call to </a:t>
            </a:r>
            <a:r>
              <a:rPr lang="en-US" i="1" dirty="0"/>
              <a:t>unlock</a:t>
            </a:r>
            <a:r>
              <a:rPr lang="en-US" i="1" dirty="0" smtClean="0"/>
              <a:t> never </a:t>
            </a:r>
            <a:r>
              <a:rPr lang="en-US" i="1" dirty="0" smtClean="0"/>
              <a:t>occurs</a:t>
            </a:r>
            <a:endParaRPr lang="en-US" i="1" dirty="0" smtClean="0"/>
          </a:p>
          <a:p>
            <a:r>
              <a:rPr lang="en-US" dirty="0" smtClean="0"/>
              <a:t>this is </a:t>
            </a:r>
            <a:r>
              <a:rPr lang="en-US" dirty="0" smtClean="0"/>
              <a:t>serious: the </a:t>
            </a:r>
            <a:r>
              <a:rPr lang="en-US" dirty="0" smtClean="0"/>
              <a:t>thread that threw the exception will continue to hold the </a:t>
            </a:r>
            <a:r>
              <a:rPr lang="en-US" dirty="0" smtClean="0"/>
              <a:t>lock and no </a:t>
            </a:r>
            <a:r>
              <a:rPr lang="en-US" dirty="0" smtClean="0"/>
              <a:t>other thread can acquire the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A7215249-9C3D-43B8-9922-E2A7063580E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656512" cy="4608513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surround </a:t>
            </a:r>
            <a:r>
              <a:rPr lang="en-US" dirty="0" smtClean="0"/>
              <a:t>code </a:t>
            </a:r>
            <a:r>
              <a:rPr lang="en-US" dirty="0" smtClean="0"/>
              <a:t>manipulating </a:t>
            </a:r>
            <a:r>
              <a:rPr lang="en-US" dirty="0" smtClean="0"/>
              <a:t>shared </a:t>
            </a:r>
            <a:r>
              <a:rPr lang="en-US" dirty="0" smtClean="0"/>
              <a:t>resource </a:t>
            </a:r>
            <a:r>
              <a:rPr lang="en-US" dirty="0" smtClean="0"/>
              <a:t>with </a:t>
            </a:r>
            <a:r>
              <a:rPr lang="en-US" b="1" dirty="0" smtClean="0">
                <a:cs typeface="Courier New" pitchFamily="49" charset="0"/>
              </a:rPr>
              <a:t>try</a:t>
            </a:r>
            <a:r>
              <a:rPr lang="en-US" dirty="0" smtClean="0"/>
              <a:t>, and place </a:t>
            </a:r>
            <a:r>
              <a:rPr lang="en-US" dirty="0" smtClean="0"/>
              <a:t>unlock in </a:t>
            </a:r>
            <a:r>
              <a:rPr lang="en-US" b="1" dirty="0">
                <a:cs typeface="Courier New" pitchFamily="49" charset="0"/>
              </a:rPr>
              <a:t>finally</a:t>
            </a:r>
            <a:r>
              <a:rPr lang="en-US" dirty="0" smtClean="0"/>
              <a:t> block</a:t>
            </a:r>
          </a:p>
          <a:p>
            <a:r>
              <a:rPr lang="en-US" sz="3600" b="1" dirty="0" smtClean="0">
                <a:ea typeface="+mn-ea"/>
                <a:cs typeface="Courier New" pitchFamily="49" charset="0"/>
              </a:rPr>
              <a:t>try</a:t>
            </a:r>
            <a:r>
              <a:rPr lang="en-US" dirty="0" smtClean="0"/>
              <a:t> </a:t>
            </a:r>
            <a:r>
              <a:rPr lang="en-US" dirty="0" smtClean="0"/>
              <a:t>block can be followed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>
                <a:ea typeface="+mn-ea"/>
                <a:cs typeface="Courier New" pitchFamily="49" charset="0"/>
              </a:rPr>
              <a:t>a</a:t>
            </a:r>
            <a:r>
              <a:rPr lang="en-US" b="1" dirty="0" smtClean="0">
                <a:ea typeface="+mn-ea"/>
                <a:cs typeface="Courier New" pitchFamily="49" charset="0"/>
              </a:rPr>
              <a:t> catch</a:t>
            </a:r>
            <a:r>
              <a:rPr lang="en-US" dirty="0" smtClean="0"/>
              <a:t> block, a </a:t>
            </a:r>
            <a:r>
              <a:rPr lang="en-US" b="1" dirty="0">
                <a:ea typeface="+mn-ea"/>
                <a:cs typeface="Courier New" pitchFamily="49" charset="0"/>
              </a:rPr>
              <a:t>finally</a:t>
            </a:r>
            <a:r>
              <a:rPr lang="en-US" dirty="0" smtClean="0"/>
              <a:t> </a:t>
            </a:r>
            <a:r>
              <a:rPr lang="en-US" dirty="0" smtClean="0"/>
              <a:t>block, </a:t>
            </a:r>
            <a:r>
              <a:rPr lang="en-US" b="1" dirty="0" smtClean="0">
                <a:ea typeface="+mn-ea"/>
                <a:cs typeface="Courier New" pitchFamily="49" charset="0"/>
              </a:rPr>
              <a:t>or both</a:t>
            </a:r>
            <a:endParaRPr lang="en-US" b="1" dirty="0">
              <a:ea typeface="+mn-ea"/>
              <a:cs typeface="Courier New" pitchFamily="49" charset="0"/>
            </a:endParaRPr>
          </a:p>
          <a:p>
            <a:r>
              <a:rPr lang="en-US" sz="3600" b="1" dirty="0" smtClean="0">
                <a:ea typeface="+mn-ea"/>
                <a:cs typeface="Courier New" pitchFamily="49" charset="0"/>
              </a:rPr>
              <a:t>finally</a:t>
            </a:r>
            <a:r>
              <a:rPr lang="en-US" dirty="0" smtClean="0"/>
              <a:t> </a:t>
            </a:r>
            <a:r>
              <a:rPr lang="en-US" dirty="0" smtClean="0"/>
              <a:t>block is </a:t>
            </a:r>
            <a:r>
              <a:rPr lang="en-US" sz="3600" b="1" dirty="0">
                <a:ea typeface="+mn-ea"/>
                <a:cs typeface="Courier New" pitchFamily="49" charset="0"/>
              </a:rPr>
              <a:t>always executed</a:t>
            </a:r>
            <a:r>
              <a:rPr lang="en-US" dirty="0" smtClean="0"/>
              <a:t>, no matter how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is exited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0946BC44-BB40-4681-B6E3-58E9DFD5EF3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351712" cy="4608513"/>
          </a:xfrm>
          <a:solidFill>
            <a:schemeClr val="accent5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balanceChangeLock.lock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code manipulating shared resource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balanceChangeLock.unlock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A4335F9-60DB-40C6-98C1-4893A3A2DA0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programs can execute </a:t>
            </a:r>
            <a:r>
              <a:rPr lang="en-US" b="1" dirty="0" smtClean="0"/>
              <a:t>faster</a:t>
            </a:r>
            <a:r>
              <a:rPr lang="en-US" dirty="0" smtClean="0"/>
              <a:t> if tasks can be run in </a:t>
            </a:r>
            <a:r>
              <a:rPr lang="en-US" b="1" dirty="0" smtClean="0"/>
              <a:t>parallel</a:t>
            </a:r>
          </a:p>
          <a:p>
            <a:pPr lvl="1"/>
            <a:r>
              <a:rPr lang="en-US" dirty="0" smtClean="0"/>
              <a:t>calculations on large sets of numbers can be done faster if some of the operations can be done in parallel</a:t>
            </a:r>
          </a:p>
          <a:p>
            <a:pPr lvl="2"/>
            <a:r>
              <a:rPr lang="en-US" dirty="0" smtClean="0"/>
              <a:t>(1 + 3 ) * (2 + 7)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 an animation, different tasks can work on computing the positions of different parts of the animation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25175664-B7E0-46D8-BE92-07A2FBC5BE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029200" y="3962400"/>
            <a:ext cx="33528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find 1+3 and 2+7 in parallel, then add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we have yet another problem to deal with – </a:t>
            </a:r>
            <a:r>
              <a:rPr lang="en-US" b="1" dirty="0" smtClean="0"/>
              <a:t>deadlock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suppose we want to disallow negative balances to our bank account</a:t>
            </a:r>
          </a:p>
          <a:p>
            <a:pPr lvl="1"/>
            <a:r>
              <a:rPr lang="en-US" dirty="0" smtClean="0"/>
              <a:t>we add a test, inside the try block of the withdraw method: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 balance &lt; the amount being withdrawn, we </a:t>
            </a:r>
            <a:r>
              <a:rPr lang="en-US" b="1" dirty="0" smtClean="0"/>
              <a:t>wait</a:t>
            </a:r>
            <a:r>
              <a:rPr lang="en-US" dirty="0" smtClean="0"/>
              <a:t> until the balance grows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E436034-8127-4023-9234-46E49DA9FCD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524000"/>
            <a:ext cx="7772400" cy="460851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how do we wait for </a:t>
            </a:r>
            <a:r>
              <a:rPr lang="en-US" dirty="0" smtClean="0"/>
              <a:t>balance </a:t>
            </a:r>
            <a:r>
              <a:rPr lang="en-US" dirty="0" smtClean="0"/>
              <a:t>to grow?</a:t>
            </a:r>
          </a:p>
          <a:p>
            <a:pPr lvl="1"/>
            <a:r>
              <a:rPr lang="en-US" dirty="0" smtClean="0"/>
              <a:t>if the thread </a:t>
            </a:r>
            <a:r>
              <a:rPr lang="en-US" b="1" dirty="0" smtClean="0"/>
              <a:t>sleeps</a:t>
            </a:r>
            <a:r>
              <a:rPr lang="en-US" dirty="0" smtClean="0"/>
              <a:t>, it will </a:t>
            </a:r>
            <a:r>
              <a:rPr lang="en-US" b="1" dirty="0" smtClean="0"/>
              <a:t>block other threads</a:t>
            </a:r>
            <a:r>
              <a:rPr lang="en-US" dirty="0" smtClean="0"/>
              <a:t> trying to acquire the same lock it is holding</a:t>
            </a:r>
          </a:p>
          <a:p>
            <a:pPr lvl="1"/>
            <a:r>
              <a:rPr lang="en-US" dirty="0" smtClean="0"/>
              <a:t>so other threads </a:t>
            </a:r>
            <a:r>
              <a:rPr lang="en-US" dirty="0" smtClean="0"/>
              <a:t>can call </a:t>
            </a:r>
            <a:r>
              <a:rPr lang="en-US" i="1" dirty="0" smtClean="0"/>
              <a:t>deposit but will be blocked by </a:t>
            </a:r>
            <a:r>
              <a:rPr lang="en-US" i="1" dirty="0" smtClean="0"/>
              <a:t>withdraw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but the </a:t>
            </a:r>
            <a:r>
              <a:rPr lang="en-US" i="1" dirty="0" smtClean="0"/>
              <a:t>withdraw method can’t complete until a deposit is made</a:t>
            </a:r>
          </a:p>
          <a:p>
            <a:r>
              <a:rPr lang="en-US" b="1" dirty="0" smtClean="0"/>
              <a:t>DEADLOCK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6A8DC11-AF79-4931-A282-7C11FF45656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Condition Objects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90600" y="1524000"/>
            <a:ext cx="7772400" cy="4800600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onditions</a:t>
            </a:r>
            <a:r>
              <a:rPr lang="en-US" dirty="0" smtClean="0"/>
              <a:t> </a:t>
            </a:r>
            <a:r>
              <a:rPr lang="en-US" dirty="0" smtClean="0"/>
              <a:t>allow an object to temporarily </a:t>
            </a:r>
            <a:r>
              <a:rPr lang="en-US" b="1" dirty="0" smtClean="0"/>
              <a:t>release</a:t>
            </a:r>
            <a:r>
              <a:rPr lang="en-US" dirty="0" smtClean="0"/>
              <a:t> a lock and then to </a:t>
            </a:r>
            <a:r>
              <a:rPr lang="en-US" b="1" dirty="0" smtClean="0"/>
              <a:t>regain</a:t>
            </a:r>
            <a:r>
              <a:rPr lang="en-US" dirty="0" smtClean="0"/>
              <a:t> it later</a:t>
            </a:r>
          </a:p>
          <a:p>
            <a:r>
              <a:rPr lang="en-US" dirty="0" smtClean="0"/>
              <a:t>a condition belongs to a lock object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newCondition</a:t>
            </a:r>
            <a:r>
              <a:rPr lang="en-US" dirty="0" smtClean="0"/>
              <a:t> method allows a lock to obtain a condition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sufficientFundsCondition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balanceChangeLock.newCondition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B4AF40D6-FFDC-4CED-98C0-FE192C43A97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Releasing the Lock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r>
              <a:rPr lang="en-US" dirty="0" smtClean="0"/>
              <a:t>Call the </a:t>
            </a:r>
            <a:r>
              <a:rPr lang="en-US" b="1" dirty="0"/>
              <a:t>await</a:t>
            </a:r>
            <a:r>
              <a:rPr lang="en-US" dirty="0" smtClean="0"/>
              <a:t> method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 object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make thread </a:t>
            </a:r>
            <a:r>
              <a:rPr lang="en-US" dirty="0" smtClean="0"/>
              <a:t>holding </a:t>
            </a:r>
            <a:r>
              <a:rPr lang="en-US" dirty="0" smtClean="0"/>
              <a:t>lock wait</a:t>
            </a:r>
            <a:endParaRPr lang="en-US" dirty="0"/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another thread to acquire the lock object</a:t>
            </a:r>
          </a:p>
          <a:p>
            <a:r>
              <a:rPr lang="en-US" dirty="0" smtClean="0"/>
              <a:t>a thread that calls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await</a:t>
            </a:r>
            <a:r>
              <a:rPr lang="en-US" dirty="0" smtClean="0"/>
              <a:t> is </a:t>
            </a:r>
            <a:r>
              <a:rPr lang="en-US" b="1" dirty="0" smtClean="0"/>
              <a:t>not deactivated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way </a:t>
            </a:r>
            <a:r>
              <a:rPr lang="en-US" dirty="0" smtClean="0"/>
              <a:t>a </a:t>
            </a:r>
            <a:r>
              <a:rPr lang="en-US" dirty="0" smtClean="0"/>
              <a:t>thread </a:t>
            </a:r>
            <a:r>
              <a:rPr lang="en-US" dirty="0" smtClean="0"/>
              <a:t>that reaches </a:t>
            </a:r>
            <a:r>
              <a:rPr lang="en-US" dirty="0" smtClean="0"/>
              <a:t>the end of its time slice is deactivated </a:t>
            </a:r>
            <a:r>
              <a:rPr lang="en-US" dirty="0" smtClean="0"/>
              <a:t>– it </a:t>
            </a:r>
            <a:r>
              <a:rPr lang="en-US" dirty="0" smtClean="0"/>
              <a:t>is in a </a:t>
            </a:r>
            <a:r>
              <a:rPr lang="en-US" b="1" dirty="0" smtClean="0"/>
              <a:t>blocked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B027BAD4-0620-452E-AA86-C5B47DE97D1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772400" cy="4876800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/>
              <a:t>in the method allowing withdrawals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balanceChangeLock.lock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while(balance &lt; amount) {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sufficientFundsCondition.await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}finally{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balanceChangeLock.unlock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B9022A8A-8236-45CD-A81F-5C2853DBDA4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Re-acquiring the Object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/>
              <a:t>unblock</a:t>
            </a:r>
            <a:r>
              <a:rPr lang="en-US" dirty="0" smtClean="0"/>
              <a:t> the blocked thread, another thread has to execute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signalAll</a:t>
            </a:r>
            <a:r>
              <a:rPr lang="en-US" dirty="0" smtClean="0"/>
              <a:t> method on the same condition object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signalAll</a:t>
            </a:r>
            <a:r>
              <a:rPr lang="en-US" dirty="0" smtClean="0"/>
              <a:t> method unblocks all threads waiting on the condition, so they can all compete for the lock object </a:t>
            </a:r>
          </a:p>
          <a:p>
            <a:r>
              <a:rPr lang="en-US" dirty="0" smtClean="0"/>
              <a:t>eventually one gains access and exits from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await</a:t>
            </a:r>
            <a:r>
              <a:rPr lang="en-US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A53C2BB-555E-43F8-97A1-7BA0BFF8EBC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600200"/>
            <a:ext cx="8001000" cy="4608513"/>
          </a:xfrm>
        </p:spPr>
        <p:txBody>
          <a:bodyPr/>
          <a:lstStyle/>
          <a:p>
            <a:r>
              <a:rPr lang="en-US" smtClean="0"/>
              <a:t>in the method allowing deposits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balanceChangeLock.lock();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try 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2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... 		</a:t>
            </a:r>
          </a:p>
          <a:p>
            <a:pPr lvl="2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sufficientFundsCondition.signalAll(); 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}finally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		balanceChangeLock.unlock();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A6464D1B-70CB-4900-9937-828750F49E9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Synchronized Methods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6894512" cy="460851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Lock</a:t>
            </a:r>
            <a:r>
              <a:rPr lang="en-US" dirty="0" smtClean="0"/>
              <a:t> and </a:t>
            </a:r>
            <a:r>
              <a:rPr lang="en-US" b="1" dirty="0"/>
              <a:t>Condition</a:t>
            </a:r>
            <a:r>
              <a:rPr lang="en-US" dirty="0" smtClean="0"/>
              <a:t> classes were added in Java 5.0</a:t>
            </a:r>
          </a:p>
          <a:p>
            <a:r>
              <a:rPr lang="en-US" dirty="0" smtClean="0"/>
              <a:t>earlier Java versions used </a:t>
            </a:r>
            <a:r>
              <a:rPr lang="en-US" b="1" dirty="0"/>
              <a:t>synchronized</a:t>
            </a:r>
            <a:r>
              <a:rPr lang="en-US" dirty="0" smtClean="0"/>
              <a:t> methods, which we will discuss briefly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62FFBBB-27C9-40F9-B6A2-5793704DE00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Synchronized Methods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1"/>
            <a:ext cx="7772400" cy="3733800"/>
          </a:xfrm>
        </p:spPr>
        <p:txBody>
          <a:bodyPr/>
          <a:lstStyle/>
          <a:p>
            <a:r>
              <a:rPr lang="en-US" b="1" dirty="0" smtClean="0"/>
              <a:t>every Java object </a:t>
            </a:r>
            <a:r>
              <a:rPr lang="en-US" dirty="0" smtClean="0"/>
              <a:t>has one </a:t>
            </a:r>
            <a:r>
              <a:rPr lang="en-US" b="1" dirty="0" smtClean="0"/>
              <a:t>built-in lock</a:t>
            </a:r>
            <a:r>
              <a:rPr lang="en-US" dirty="0" smtClean="0"/>
              <a:t> and one </a:t>
            </a:r>
            <a:r>
              <a:rPr lang="en-US" b="1" dirty="0" smtClean="0"/>
              <a:t>built-in condition</a:t>
            </a:r>
          </a:p>
          <a:p>
            <a:r>
              <a:rPr lang="en-US" dirty="0" smtClean="0"/>
              <a:t>if a </a:t>
            </a:r>
            <a:r>
              <a:rPr lang="en-US" b="1" dirty="0" smtClean="0"/>
              <a:t>synchronized</a:t>
            </a:r>
            <a:r>
              <a:rPr lang="en-US" dirty="0" smtClean="0"/>
              <a:t> method is called, the lock is automatically created</a:t>
            </a:r>
          </a:p>
          <a:p>
            <a:r>
              <a:rPr lang="en-US" dirty="0" smtClean="0"/>
              <a:t>you can make any method synchronized by simply adding the </a:t>
            </a:r>
            <a:r>
              <a:rPr lang="en-US" b="1" dirty="0"/>
              <a:t>synchronized</a:t>
            </a:r>
            <a:r>
              <a:rPr lang="en-US" dirty="0" smtClean="0"/>
              <a:t> keyword to the method </a:t>
            </a:r>
            <a:r>
              <a:rPr lang="en-US" dirty="0" smtClean="0"/>
              <a:t>header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5DECBAB-2260-4BF1-932A-FC7B21667E3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103" y="5410201"/>
            <a:ext cx="8391697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deposit(double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amt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Synchronized Methods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5751512" cy="4608513"/>
          </a:xfrm>
        </p:spPr>
        <p:txBody>
          <a:bodyPr/>
          <a:lstStyle/>
          <a:p>
            <a:r>
              <a:rPr lang="en-US" dirty="0" smtClean="0"/>
              <a:t>when you use the </a:t>
            </a:r>
            <a:r>
              <a:rPr lang="en-US" b="1" dirty="0" smtClean="0"/>
              <a:t>synchronized</a:t>
            </a:r>
            <a:r>
              <a:rPr lang="en-US" dirty="0" smtClean="0"/>
              <a:t> keyword, the lock/try/finally/unlock code is </a:t>
            </a:r>
            <a:r>
              <a:rPr lang="en-US" b="1" dirty="0" smtClean="0"/>
              <a:t>automatically implemented </a:t>
            </a:r>
            <a:r>
              <a:rPr lang="en-US" dirty="0" smtClean="0"/>
              <a:t>(it doesn’t appear in the code, but the method works in the same manner as if it were included)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DCC2588-F6C0-4F39-98FC-863BF0D36AC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 descr="http://cliparts.co/cliparts/8iE/6Lj/8iE6LjA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4" y="3690938"/>
            <a:ext cx="2200275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process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 is a self-contained execution environment</a:t>
            </a:r>
          </a:p>
          <a:p>
            <a:pPr lvl="1"/>
            <a:r>
              <a:rPr lang="en-US" dirty="0" smtClean="0"/>
              <a:t>every process has its own resources – for example, each process has its own memory space</a:t>
            </a:r>
            <a:endParaRPr lang="en-US" i="0" baseline="0" dirty="0" smtClean="0"/>
          </a:p>
          <a:p>
            <a:r>
              <a:rPr lang="en-US" dirty="0" smtClean="0"/>
              <a:t>most implementations of the JVM (Java Virtual Machine) run as a single process </a:t>
            </a:r>
            <a:r>
              <a:rPr lang="en-US" sz="1400" dirty="0" smtClean="0"/>
              <a:t>(see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docs.oracle.com/javase/tutorial/essential/concurrency/procthread.html</a:t>
            </a:r>
            <a:r>
              <a:rPr lang="en-US" sz="1400" dirty="0" smtClean="0"/>
              <a:t> for more details)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Synchronized Methods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r>
              <a:rPr lang="en-US" dirty="0" smtClean="0"/>
              <a:t>the single condition </a:t>
            </a:r>
            <a:r>
              <a:rPr lang="en-US" dirty="0" smtClean="0"/>
              <a:t>provided </a:t>
            </a:r>
            <a:r>
              <a:rPr lang="en-US" dirty="0" smtClean="0"/>
              <a:t>makes it possible for one method to wait on another</a:t>
            </a:r>
          </a:p>
          <a:p>
            <a:pPr lvl="1"/>
            <a:r>
              <a:rPr lang="en-US" dirty="0" smtClean="0"/>
              <a:t>simply include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 smtClean="0"/>
              <a:t> statement in the method that should be waiting </a:t>
            </a:r>
          </a:p>
          <a:p>
            <a:pPr lvl="2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while(balance &lt; amount) {wait();}</a:t>
            </a:r>
          </a:p>
          <a:p>
            <a:pPr lvl="1"/>
            <a:r>
              <a:rPr lang="en-US" dirty="0" smtClean="0"/>
              <a:t>and have another method call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AFC1C67-EEEF-4F80-B50E-049F00BC113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r>
              <a:rPr lang="en-US" dirty="0" smtClean="0"/>
              <a:t>Synchronization Vs. Lock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synchronized</a:t>
            </a:r>
            <a:r>
              <a:rPr lang="en-US" dirty="0" smtClean="0"/>
              <a:t> methods are </a:t>
            </a:r>
            <a:r>
              <a:rPr lang="en-US" b="1" dirty="0" smtClean="0"/>
              <a:t>easier</a:t>
            </a:r>
            <a:r>
              <a:rPr lang="en-US" dirty="0" smtClean="0"/>
              <a:t> to use than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however, they are also more </a:t>
            </a:r>
            <a:r>
              <a:rPr lang="en-US" b="1" dirty="0" smtClean="0"/>
              <a:t>limited</a:t>
            </a:r>
          </a:p>
          <a:p>
            <a:r>
              <a:rPr lang="en-US" dirty="0" smtClean="0"/>
              <a:t>if a synchronized method will do, use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otherwise</a:t>
            </a:r>
            <a:r>
              <a:rPr lang="en-US" dirty="0" smtClean="0"/>
              <a:t>,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/>
              <a:t>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BAEF1-B53A-46EC-A5FA-7AD1CEFE457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Multithreading</a:t>
            </a:r>
          </a:p>
        </p:txBody>
      </p:sp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27432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thread</a:t>
            </a:r>
            <a:r>
              <a:rPr lang="en-US" dirty="0" smtClean="0"/>
              <a:t> is a program unit that executes independently of other parts of the program</a:t>
            </a:r>
          </a:p>
          <a:p>
            <a:pPr lvl="1"/>
            <a:r>
              <a:rPr lang="en-US" dirty="0" smtClean="0"/>
              <a:t>threads exist </a:t>
            </a:r>
            <a:r>
              <a:rPr lang="en-US" b="1" dirty="0" smtClean="0"/>
              <a:t>within a process </a:t>
            </a:r>
            <a:r>
              <a:rPr lang="en-US" dirty="0" smtClean="0"/>
              <a:t>– every process has at least one thread</a:t>
            </a:r>
          </a:p>
          <a:p>
            <a:pPr lvl="1"/>
            <a:r>
              <a:rPr lang="en-US" dirty="0" smtClean="0"/>
              <a:t>threads are sometimes called </a:t>
            </a:r>
            <a:r>
              <a:rPr lang="en-US" i="1" dirty="0" smtClean="0"/>
              <a:t>lightweight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E471587F-9AF3-4B56-9EB2-C84EED8698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61" y="1905000"/>
            <a:ext cx="6705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7961" y="648899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https://www.cs.uic.edu/~jbell/CourseNotes/OperatingSystems/4_Threads.html</a:t>
            </a:r>
          </a:p>
        </p:txBody>
      </p:sp>
    </p:spTree>
    <p:extLst>
      <p:ext uri="{BB962C8B-B14F-4D97-AF65-F5344CB8AC3E}">
        <p14:creationId xmlns:p14="http://schemas.microsoft.com/office/powerpoint/2010/main" val="273533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threads </a:t>
            </a:r>
            <a:r>
              <a:rPr lang="en-US" b="1" dirty="0" smtClean="0"/>
              <a:t>consume fewer resources </a:t>
            </a:r>
            <a:r>
              <a:rPr lang="en-US" dirty="0" smtClean="0"/>
              <a:t>than processes – they have their own execution environment, but they may </a:t>
            </a:r>
            <a:r>
              <a:rPr lang="en-US" b="1" dirty="0" smtClean="0"/>
              <a:t>share</a:t>
            </a:r>
            <a:r>
              <a:rPr lang="en-US" dirty="0" smtClean="0"/>
              <a:t> the process’s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2" descr="http://tutorials.jenkov.com/images/java-concurrency/non-blocking-algorithms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6" y="3581400"/>
            <a:ext cx="3800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19400" y="64008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http://tutorials.jenkov.com/images/java-concurrency/non-blocking-algorithms-4.png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in most cases, the </a:t>
            </a:r>
            <a:r>
              <a:rPr lang="en-US" dirty="0" err="1" smtClean="0"/>
              <a:t>JVM</a:t>
            </a:r>
            <a:r>
              <a:rPr lang="en-US" dirty="0" smtClean="0"/>
              <a:t> executes each thread for a short period of time, then switches to another thread</a:t>
            </a:r>
          </a:p>
          <a:p>
            <a:r>
              <a:rPr lang="en-US" dirty="0" smtClean="0"/>
              <a:t>this gives the </a:t>
            </a:r>
            <a:r>
              <a:rPr lang="en-US" i="1" dirty="0" smtClean="0"/>
              <a:t>illusion</a:t>
            </a:r>
            <a:r>
              <a:rPr lang="en-US" dirty="0" smtClean="0"/>
              <a:t> of running in parallel, but really isn’t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807E-D764-4664-AF86-8E71A3AC55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http://www3.ntu.edu.sg/home/ehchua/programming/java/images/Multithrea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5508862" cy="1728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3451462" y="64770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http://www3.ntu.edu.sg/home/ehchua/programming/java/images/Multithread.gif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427912" cy="4608513"/>
          </a:xfrm>
        </p:spPr>
        <p:txBody>
          <a:bodyPr/>
          <a:lstStyle/>
          <a:p>
            <a:r>
              <a:rPr lang="en-US" dirty="0" smtClean="0"/>
              <a:t>most computers now have </a:t>
            </a:r>
            <a:r>
              <a:rPr lang="en-US" b="1" dirty="0" smtClean="0"/>
              <a:t>multiple processors</a:t>
            </a:r>
          </a:p>
          <a:p>
            <a:pPr lvl="1"/>
            <a:r>
              <a:rPr lang="en-US" dirty="0" smtClean="0"/>
              <a:t>this allows two threads to execute </a:t>
            </a:r>
            <a:r>
              <a:rPr lang="en-US" i="1" dirty="0" smtClean="0"/>
              <a:t>at the same time</a:t>
            </a:r>
            <a:r>
              <a:rPr lang="en-US" dirty="0" smtClean="0"/>
              <a:t>, for </a:t>
            </a:r>
            <a:r>
              <a:rPr lang="en-US" i="1" dirty="0" smtClean="0"/>
              <a:t>real</a:t>
            </a:r>
            <a:r>
              <a:rPr lang="en-US" dirty="0" smtClean="0"/>
              <a:t> </a:t>
            </a:r>
            <a:r>
              <a:rPr lang="en-US" b="1" dirty="0" smtClean="0"/>
              <a:t>parallel processing</a:t>
            </a:r>
            <a:r>
              <a:rPr lang="en-US" dirty="0" smtClean="0"/>
              <a:t>, but not all applications can take advantage of multiple processors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0AD256D2-D0C5-40EB-91D0-0E67D1DF50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3758</TotalTime>
  <Words>1901</Words>
  <Application>Microsoft Office PowerPoint</Application>
  <PresentationFormat>On-screen Show (4:3)</PresentationFormat>
  <Paragraphs>353</Paragraphs>
  <Slides>42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courseSlidesMM</vt:lpstr>
      <vt:lpstr>Multithreading</vt:lpstr>
      <vt:lpstr>Reference</vt:lpstr>
      <vt:lpstr>Parallel Processing</vt:lpstr>
      <vt:lpstr>Processes</vt:lpstr>
      <vt:lpstr>Threads</vt:lpstr>
      <vt:lpstr>Multithreaded Process</vt:lpstr>
      <vt:lpstr>Threads</vt:lpstr>
      <vt:lpstr>Threads</vt:lpstr>
      <vt:lpstr>Threads</vt:lpstr>
      <vt:lpstr>Running Threads in Java</vt:lpstr>
      <vt:lpstr>GreetingRunnable.java</vt:lpstr>
      <vt:lpstr>GreetingRunnable.java</vt:lpstr>
      <vt:lpstr>GreetingThreadTester.java</vt:lpstr>
      <vt:lpstr>Output</vt:lpstr>
      <vt:lpstr>Terminating Threads</vt:lpstr>
      <vt:lpstr>Terminating Threads</vt:lpstr>
      <vt:lpstr>Interrupting a Thread</vt:lpstr>
      <vt:lpstr>Interrupting a Thread</vt:lpstr>
      <vt:lpstr>Output</vt:lpstr>
      <vt:lpstr>What Can Go Wrong?</vt:lpstr>
      <vt:lpstr>Race Conditions</vt:lpstr>
      <vt:lpstr>Example</vt:lpstr>
      <vt:lpstr>Example</vt:lpstr>
      <vt:lpstr>Synchronization</vt:lpstr>
      <vt:lpstr>The ReentrantLock Class</vt:lpstr>
      <vt:lpstr>Methods lock and unlock</vt:lpstr>
      <vt:lpstr>Handling Exceptions</vt:lpstr>
      <vt:lpstr>Handling Exceptions</vt:lpstr>
      <vt:lpstr>Handling Exceptions</vt:lpstr>
      <vt:lpstr>Deadlock</vt:lpstr>
      <vt:lpstr>Deadlock</vt:lpstr>
      <vt:lpstr>Condition Objects</vt:lpstr>
      <vt:lpstr>Releasing the Lock</vt:lpstr>
      <vt:lpstr>Example</vt:lpstr>
      <vt:lpstr>Re-acquiring the Object</vt:lpstr>
      <vt:lpstr>Example</vt:lpstr>
      <vt:lpstr>Synchronized Methods</vt:lpstr>
      <vt:lpstr>Synchronized Methods</vt:lpstr>
      <vt:lpstr>Synchronized Methods</vt:lpstr>
      <vt:lpstr>Synchronized Methods</vt:lpstr>
      <vt:lpstr>Synchronization Vs. Lock Objects</vt:lpstr>
      <vt:lpstr>Multithreading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Denise Case</cp:lastModifiedBy>
  <cp:revision>379</cp:revision>
  <cp:lastPrinted>1997-08-18T23:55:32Z</cp:lastPrinted>
  <dcterms:created xsi:type="dcterms:W3CDTF">1995-06-02T22:19:30Z</dcterms:created>
  <dcterms:modified xsi:type="dcterms:W3CDTF">2015-11-21T23:36:58Z</dcterms:modified>
</cp:coreProperties>
</file>