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28" r:id="rId13"/>
    <p:sldId id="302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834B3326-989B-CE47-9980-D60D64843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0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E5A200E0-70C4-D343-A78C-174461CFB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DEFFE7D-DD27-5042-8B27-CDF03F2C7693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DE66728-FCF0-9A45-8068-B8B06659D4EC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69BF357-AAA7-BB46-B8A4-3B550F17D35C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D4B17EB-2D73-3142-AB44-5E6CFC139FDF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D61E5E9-D6F1-5647-B604-BA6E68DBD2E0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568C761-EEE2-2847-9314-A5325384099A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FBAEB12-3E65-FA43-B244-147668D5C1B5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39D59C7-EF32-8549-8E80-CB5A232DAD04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64B7201-7E4F-0F45-AA34-B9B661EB8C6C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595E9B3-01F7-CD48-81BE-55E79DF8969E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AA3E0E-598C-3346-AF94-F1FDDB145BB7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40477E1-F3B3-F244-9DBE-EB73DEE4FF91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37723CF-4B90-7443-8501-725916BF484C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1E425DB-657D-934B-82DE-7274656B5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2ABE6-862A-6440-86B6-DC68C5C77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1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7EA56-92F1-AF40-B146-DAFE8773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0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FBD44-F889-7B4B-B0A4-6267EA460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9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3D7F0-307E-E94E-96A0-88B6A4A3F3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70101-09DC-B943-B181-710512876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1508D-9CEE-7A4B-ACF3-F43D2819C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1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786BD-B7E2-7941-84C2-E45757A4A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70B4F-BC47-3543-A7B3-ADF064295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BAAEC-D2ED-3545-994A-D74F639A8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0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F7D49-CDE6-5347-93BF-11BC88DE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6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27DAE-07FE-4A49-B688-A0DACF7AF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8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990600" y="632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136EDFCD-41CA-2145-927E-3B53553E3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8.xml"/><Relationship Id="rId7" Type="http://schemas.openxmlformats.org/officeDocument/2006/relationships/oleObject" Target="../embeddings/oleObject5.bin"/><Relationship Id="rId2" Type="http://schemas.openxmlformats.org/officeDocument/2006/relationships/tags" Target="../tags/tag37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8.xml"/><Relationship Id="rId7" Type="http://schemas.openxmlformats.org/officeDocument/2006/relationships/oleObject" Target="../embeddings/oleObject1.bin"/><Relationship Id="rId2" Type="http://schemas.openxmlformats.org/officeDocument/2006/relationships/tags" Target="../tags/tag17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3.xml"/><Relationship Id="rId7" Type="http://schemas.openxmlformats.org/officeDocument/2006/relationships/oleObject" Target="../embeddings/oleObject2.bin"/><Relationship Id="rId2" Type="http://schemas.openxmlformats.org/officeDocument/2006/relationships/tags" Target="../tags/tag22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8.xml"/><Relationship Id="rId7" Type="http://schemas.openxmlformats.org/officeDocument/2006/relationships/oleObject" Target="../embeddings/oleObject3.bin"/><Relationship Id="rId2" Type="http://schemas.openxmlformats.org/officeDocument/2006/relationships/tags" Target="../tags/tag27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3.xml"/><Relationship Id="rId7" Type="http://schemas.openxmlformats.org/officeDocument/2006/relationships/oleObject" Target="../embeddings/oleObject4.bin"/><Relationship Id="rId2" Type="http://schemas.openxmlformats.org/officeDocument/2006/relationships/tags" Target="../tags/tag32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14400" y="228600"/>
            <a:ext cx="7315200" cy="2057400"/>
          </a:xfrm>
        </p:spPr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Binary Tree Traversals</a:t>
            </a:r>
          </a:p>
        </p:txBody>
      </p:sp>
      <p:pic>
        <p:nvPicPr>
          <p:cNvPr id="27650" name="Picture 2" descr="https://upload.wikimedia.org/wikipedia/commons/thumb/7/77/Sorted_binary_tree_inorder.svg/336px-Sorted_binary_tree_inorder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95600"/>
            <a:ext cx="3200400" cy="2733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9A239A7-8D0A-134D-BE48-9D740159CF82}" type="slidenum">
              <a:rPr lang="en-US" sz="1400">
                <a:latin typeface="Tahoma" charset="0"/>
              </a:rPr>
              <a:pPr/>
              <a:t>10</a:t>
            </a:fld>
            <a:endParaRPr lang="en-US" sz="1400">
              <a:latin typeface="Tahoma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BreadthFirst Traversal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latin typeface="Tahoma" charset="0"/>
              </a:rPr>
              <a:t>breadthFirst</a:t>
            </a:r>
            <a:r>
              <a:rPr lang="en-US" b="1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traversal: </a:t>
            </a:r>
            <a:r>
              <a:rPr lang="en-US" b="1" dirty="0">
                <a:latin typeface="Tahoma" charset="0"/>
              </a:rPr>
              <a:t>level-by-level</a:t>
            </a:r>
          </a:p>
          <a:p>
            <a:pPr lvl="1" eaLnBrk="1" hangingPunct="1"/>
            <a:r>
              <a:rPr lang="en-US" dirty="0">
                <a:latin typeface="Tahoma" charset="0"/>
              </a:rPr>
              <a:t>visit the </a:t>
            </a:r>
            <a:r>
              <a:rPr lang="en-US" b="1" dirty="0">
                <a:latin typeface="Tahoma" charset="0"/>
              </a:rPr>
              <a:t>root</a:t>
            </a:r>
          </a:p>
          <a:p>
            <a:pPr lvl="1" eaLnBrk="1" hangingPunct="1"/>
            <a:r>
              <a:rPr lang="en-US" dirty="0">
                <a:latin typeface="Tahoma" charset="0"/>
              </a:rPr>
              <a:t>visit the </a:t>
            </a:r>
            <a:r>
              <a:rPr lang="en-US" b="1" dirty="0">
                <a:latin typeface="Tahoma" charset="0"/>
              </a:rPr>
              <a:t>children</a:t>
            </a:r>
            <a:r>
              <a:rPr lang="en-US" dirty="0">
                <a:latin typeface="Tahoma" charset="0"/>
              </a:rPr>
              <a:t> of the root in order from left to right</a:t>
            </a:r>
          </a:p>
          <a:p>
            <a:pPr lvl="1" eaLnBrk="1" hangingPunct="1"/>
            <a:r>
              <a:rPr lang="en-US" dirty="0">
                <a:latin typeface="Tahoma" charset="0"/>
              </a:rPr>
              <a:t>visit the </a:t>
            </a:r>
            <a:r>
              <a:rPr lang="en-US" b="1" dirty="0">
                <a:latin typeface="Tahoma" charset="0"/>
              </a:rPr>
              <a:t>grandchildren</a:t>
            </a:r>
            <a:r>
              <a:rPr lang="en-US" dirty="0">
                <a:latin typeface="Tahoma" charset="0"/>
              </a:rPr>
              <a:t> of the root from left to right</a:t>
            </a:r>
          </a:p>
          <a:p>
            <a:pPr lvl="1" eaLnBrk="1" hangingPunct="1"/>
            <a:r>
              <a:rPr lang="en-US" dirty="0">
                <a:latin typeface="Tahoma" charset="0"/>
              </a:rPr>
              <a:t>continue until all elements have been processed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058C01F-3D47-0340-BD0A-5361A875E36B}" type="slidenum">
              <a:rPr lang="en-US" sz="1400">
                <a:latin typeface="Tahoma" charset="0"/>
              </a:rPr>
              <a:pPr/>
              <a:t>11</a:t>
            </a:fld>
            <a:endParaRPr lang="en-US" sz="1400">
              <a:latin typeface="Tahoma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28600" y="0"/>
            <a:ext cx="8707438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BreadthFirst Traversal of Example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latin typeface="Tahoma" charset="0"/>
              </a:rPr>
              <a:t>breadthFirst</a:t>
            </a:r>
            <a:r>
              <a:rPr lang="en-US" dirty="0">
                <a:latin typeface="Tahoma" charset="0"/>
              </a:rPr>
              <a:t> traversal of sample tree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ahoma" charset="0"/>
              </a:rPr>
              <a:t>A</a:t>
            </a:r>
            <a:r>
              <a:rPr lang="en-US" dirty="0">
                <a:latin typeface="Tahoma" charset="0"/>
              </a:rPr>
              <a:t> B C D E F G H I J K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21367400"/>
              </p:ext>
            </p:extLst>
          </p:nvPr>
        </p:nvGraphicFramePr>
        <p:xfrm>
          <a:off x="1447800" y="2057400"/>
          <a:ext cx="624840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RFFlow" r:id="rId7" imgW="5594400" imgH="4006800" progId="RFFlow4">
                  <p:embed/>
                </p:oleObj>
              </mc:Choice>
              <mc:Fallback>
                <p:oleObj name="RFFlow" r:id="rId7" imgW="5594400" imgH="4006800" progId="RFFlow4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6248400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E87D954-529E-6B4B-BE0A-ED72EFA53631}" type="slidenum">
              <a:rPr lang="en-US" sz="1400">
                <a:latin typeface="Tahoma" charset="0"/>
              </a:rPr>
              <a:pPr/>
              <a:t>12</a:t>
            </a:fld>
            <a:endParaRPr lang="en-US" sz="1400">
              <a:latin typeface="Tahoma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0"/>
            <a:ext cx="8402638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Traversing Binary Search Trees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6742112" cy="4608513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tree we are using as an example </a:t>
            </a:r>
            <a:r>
              <a:rPr lang="en-US" b="1" dirty="0">
                <a:latin typeface="Tahoma" charset="0"/>
              </a:rPr>
              <a:t>is a binary tree</a:t>
            </a:r>
            <a:r>
              <a:rPr lang="en-US" dirty="0">
                <a:latin typeface="Tahoma" charset="0"/>
              </a:rPr>
              <a:t>, but it is </a:t>
            </a:r>
            <a:r>
              <a:rPr lang="en-US" dirty="0" smtClean="0">
                <a:latin typeface="Tahoma" charset="0"/>
              </a:rPr>
              <a:t>NOT </a:t>
            </a:r>
            <a:r>
              <a:rPr lang="en-US" dirty="0" smtClean="0">
                <a:latin typeface="Tahoma" charset="0"/>
              </a:rPr>
              <a:t>a </a:t>
            </a:r>
            <a:r>
              <a:rPr lang="en-US" dirty="0">
                <a:latin typeface="Tahoma" charset="0"/>
              </a:rPr>
              <a:t>binary search </a:t>
            </a:r>
            <a:r>
              <a:rPr lang="en-US" dirty="0" smtClean="0">
                <a:latin typeface="Tahoma" charset="0"/>
              </a:rPr>
              <a:t>tree (BST)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when applied to a </a:t>
            </a:r>
            <a:r>
              <a:rPr lang="en-US" b="1" dirty="0" smtClean="0">
                <a:latin typeface="Tahoma" charset="0"/>
              </a:rPr>
              <a:t>BST</a:t>
            </a:r>
            <a:r>
              <a:rPr lang="en-US" dirty="0" smtClean="0">
                <a:latin typeface="Tahoma" charset="0"/>
              </a:rPr>
              <a:t>, </a:t>
            </a:r>
            <a:r>
              <a:rPr lang="en-US" dirty="0">
                <a:latin typeface="Tahoma" charset="0"/>
              </a:rPr>
              <a:t>an </a:t>
            </a:r>
            <a:r>
              <a:rPr lang="en-US" b="1" dirty="0" err="1">
                <a:latin typeface="Tahoma" charset="0"/>
              </a:rPr>
              <a:t>inorder</a:t>
            </a:r>
            <a:r>
              <a:rPr lang="en-US" b="1" dirty="0">
                <a:latin typeface="Tahoma" charset="0"/>
              </a:rPr>
              <a:t> traversal</a:t>
            </a:r>
            <a:r>
              <a:rPr lang="en-US" dirty="0">
                <a:latin typeface="Tahoma" charset="0"/>
              </a:rPr>
              <a:t> has an interesting property: it produces a list that is </a:t>
            </a:r>
            <a:r>
              <a:rPr lang="en-US" b="1" dirty="0">
                <a:latin typeface="Tahoma" charset="0"/>
              </a:rPr>
              <a:t>sorted</a:t>
            </a:r>
            <a:r>
              <a:rPr lang="en-US" dirty="0">
                <a:latin typeface="Tahoma" charset="0"/>
              </a:rPr>
              <a:t> from lowest to highest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90600" y="228600"/>
            <a:ext cx="7315200" cy="2057400"/>
          </a:xfrm>
        </p:spPr>
        <p:txBody>
          <a:bodyPr/>
          <a:lstStyle/>
          <a:p>
            <a:pPr algn="ctr" eaLnBrk="1" hangingPunct="1"/>
            <a:r>
              <a:rPr lang="en-US">
                <a:latin typeface="Tahoma" charset="0"/>
              </a:rPr>
              <a:t>Binary Tree Traversals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B05814B-726B-4F41-8E8C-0B3D8EA7D7CA}" type="slidenum">
              <a:rPr lang="en-US" sz="1400">
                <a:latin typeface="Tahoma" charset="0"/>
              </a:rPr>
              <a:pPr/>
              <a:t>2</a:t>
            </a:fld>
            <a:endParaRPr lang="en-US" sz="1400">
              <a:latin typeface="Tahoma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Tree Traversals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808912" cy="4608513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we will look at </a:t>
            </a:r>
            <a:r>
              <a:rPr lang="en-US" b="1" dirty="0" smtClean="0">
                <a:latin typeface="Tahoma" charset="0"/>
              </a:rPr>
              <a:t>4 traversal </a:t>
            </a:r>
            <a:r>
              <a:rPr lang="en-US" b="1" dirty="0">
                <a:latin typeface="Tahoma" charset="0"/>
              </a:rPr>
              <a:t>algorithms </a:t>
            </a:r>
            <a:r>
              <a:rPr lang="en-US" dirty="0">
                <a:latin typeface="Tahoma" charset="0"/>
              </a:rPr>
              <a:t>for binary </a:t>
            </a:r>
            <a:r>
              <a:rPr lang="en-US" dirty="0" smtClean="0">
                <a:latin typeface="Tahoma" charset="0"/>
              </a:rPr>
              <a:t>trees:</a:t>
            </a:r>
            <a:endParaRPr lang="en-US" dirty="0">
              <a:latin typeface="Tahoma" charset="0"/>
            </a:endParaRPr>
          </a:p>
          <a:p>
            <a:pPr marL="514350" indent="-457200" eaLnBrk="1" hangingPunct="1">
              <a:buFont typeface="+mj-lt"/>
              <a:buAutoNum type="arabicPeriod"/>
            </a:pPr>
            <a:r>
              <a:rPr lang="en-US" b="1" dirty="0" err="1">
                <a:latin typeface="Tahoma" charset="0"/>
              </a:rPr>
              <a:t>inorder</a:t>
            </a:r>
            <a:r>
              <a:rPr lang="en-US" dirty="0">
                <a:latin typeface="Tahoma" charset="0"/>
              </a:rPr>
              <a:t> traversal</a:t>
            </a:r>
          </a:p>
          <a:p>
            <a:pPr marL="514350" indent="-457200" eaLnBrk="1" hangingPunct="1">
              <a:buFont typeface="+mj-lt"/>
              <a:buAutoNum type="arabicPeriod"/>
            </a:pPr>
            <a:r>
              <a:rPr lang="en-US" b="1" dirty="0" err="1">
                <a:latin typeface="Tahoma" charset="0"/>
              </a:rPr>
              <a:t>postorder</a:t>
            </a:r>
            <a:r>
              <a:rPr lang="en-US" dirty="0">
                <a:latin typeface="Tahoma" charset="0"/>
              </a:rPr>
              <a:t> traversal</a:t>
            </a:r>
          </a:p>
          <a:p>
            <a:pPr marL="514350" indent="-457200" eaLnBrk="1" hangingPunct="1">
              <a:buFont typeface="+mj-lt"/>
              <a:buAutoNum type="arabicPeriod"/>
            </a:pPr>
            <a:r>
              <a:rPr lang="en-US" b="1" dirty="0">
                <a:latin typeface="Tahoma" charset="0"/>
              </a:rPr>
              <a:t>preorder</a:t>
            </a:r>
            <a:r>
              <a:rPr lang="en-US" dirty="0">
                <a:latin typeface="Tahoma" charset="0"/>
              </a:rPr>
              <a:t> traversal</a:t>
            </a:r>
          </a:p>
          <a:p>
            <a:pPr marL="514350" indent="-457200" eaLnBrk="1" hangingPunct="1">
              <a:buFont typeface="+mj-lt"/>
              <a:buAutoNum type="arabicPeriod"/>
            </a:pPr>
            <a:r>
              <a:rPr lang="en-US" b="1" dirty="0" err="1">
                <a:latin typeface="Tahoma" charset="0"/>
              </a:rPr>
              <a:t>breadthFirst</a:t>
            </a:r>
            <a:r>
              <a:rPr lang="en-US" dirty="0">
                <a:latin typeface="Tahoma" charset="0"/>
              </a:rPr>
              <a:t> traversal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CF60F0E-7F23-9046-BCC1-6AB21A126979}" type="slidenum">
              <a:rPr lang="en-US" sz="1400">
                <a:latin typeface="Tahoma" charset="0"/>
              </a:rPr>
              <a:pPr/>
              <a:t>3</a:t>
            </a:fld>
            <a:endParaRPr lang="en-US" sz="1400">
              <a:latin typeface="Tahoma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Example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1219200" y="1295400"/>
            <a:ext cx="7275513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we will apply each traversal method to the following tree</a:t>
            </a:r>
          </a:p>
        </p:txBody>
      </p:sp>
      <p:graphicFrame>
        <p:nvGraphicFramePr>
          <p:cNvPr id="20485" name="Object 4"/>
          <p:cNvGraphicFramePr>
            <a:graphicFrameLocks noGrp="1" noChangeAspect="1"/>
          </p:cNvGraphicFramePr>
          <p:nvPr>
            <p:ph sz="half" idx="2"/>
            <p:custDataLst>
              <p:tags r:id="rId4"/>
            </p:custDataLst>
          </p:nvPr>
        </p:nvGraphicFramePr>
        <p:xfrm>
          <a:off x="1143000" y="1905000"/>
          <a:ext cx="624840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RFFlow" r:id="rId7" imgW="5594400" imgH="4006800" progId="RFFlow4">
                  <p:embed/>
                </p:oleObj>
              </mc:Choice>
              <mc:Fallback>
                <p:oleObj name="RFFlow" r:id="rId7" imgW="5594400" imgH="4006800" progId="RFFlow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6248400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60BC9E-DD4B-7C43-9C6B-76C2E5FB1FDD}" type="slidenum">
              <a:rPr lang="en-US" sz="1400">
                <a:latin typeface="Tahoma" charset="0"/>
              </a:rPr>
              <a:pPr/>
              <a:t>4</a:t>
            </a:fld>
            <a:endParaRPr lang="en-US" sz="1400">
              <a:latin typeface="Tahoma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Inorder Traversal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latin typeface="Tahoma" charset="0"/>
              </a:rPr>
              <a:t>inorder</a:t>
            </a:r>
            <a:r>
              <a:rPr lang="en-US" dirty="0">
                <a:latin typeface="Tahoma" charset="0"/>
              </a:rPr>
              <a:t> traversal: </a:t>
            </a:r>
            <a:r>
              <a:rPr lang="en-US" b="1" dirty="0">
                <a:latin typeface="Tahoma" charset="0"/>
              </a:rPr>
              <a:t>left-</a:t>
            </a:r>
            <a:r>
              <a:rPr lang="en-US" b="1" dirty="0">
                <a:solidFill>
                  <a:srgbClr val="FF0000"/>
                </a:solidFill>
                <a:latin typeface="Tahoma" charset="0"/>
              </a:rPr>
              <a:t>root</a:t>
            </a:r>
            <a:r>
              <a:rPr lang="en-US" b="1" dirty="0">
                <a:latin typeface="Tahoma" charset="0"/>
              </a:rPr>
              <a:t>-right</a:t>
            </a:r>
          </a:p>
          <a:p>
            <a:pPr lvl="1" eaLnBrk="1" hangingPunct="1"/>
            <a:r>
              <a:rPr lang="en-US" dirty="0">
                <a:latin typeface="Tahoma" charset="0"/>
              </a:rPr>
              <a:t>traverse the left subtree</a:t>
            </a:r>
          </a:p>
          <a:p>
            <a:pPr lvl="1" eaLnBrk="1" hangingPunct="1"/>
            <a:r>
              <a:rPr lang="en-US" dirty="0">
                <a:latin typeface="Tahoma" charset="0"/>
              </a:rPr>
              <a:t>visit the root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traverse the right subtree</a:t>
            </a:r>
          </a:p>
        </p:txBody>
      </p:sp>
      <p:pic>
        <p:nvPicPr>
          <p:cNvPr id="25602" name="Picture 2" descr="https://upload.wikimedia.org/wikipedia/commons/thumb/7/77/Sorted_binary_tree_inorder.svg/336px-Sorted_binary_tree_inorder.svg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405" y="3505200"/>
            <a:ext cx="2590800" cy="2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33996" y="604685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https://en.wikipedia.org/wiki/Tree_traversal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B6BDCBD-9E94-714E-8464-01546F5ACB65}" type="slidenum">
              <a:rPr lang="en-US" sz="1400">
                <a:latin typeface="Tahoma" charset="0"/>
              </a:rPr>
              <a:pPr/>
              <a:t>5</a:t>
            </a:fld>
            <a:endParaRPr lang="en-US" sz="1400">
              <a:latin typeface="Tahoma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Inorder Traversal of Example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inorder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traversal</a:t>
            </a:r>
            <a:r>
              <a:rPr lang="en-US" dirty="0" smtClean="0">
                <a:latin typeface="Tahoma" charset="0"/>
              </a:rPr>
              <a:t>: </a:t>
            </a:r>
            <a:r>
              <a:rPr lang="en-US" b="1" dirty="0">
                <a:latin typeface="Tahoma" charset="0"/>
              </a:rPr>
              <a:t>left-</a:t>
            </a:r>
            <a:r>
              <a:rPr lang="en-US" b="1" dirty="0">
                <a:solidFill>
                  <a:srgbClr val="FF0000"/>
                </a:solidFill>
                <a:latin typeface="Tahoma" charset="0"/>
              </a:rPr>
              <a:t>root</a:t>
            </a:r>
            <a:r>
              <a:rPr lang="en-US" b="1" dirty="0">
                <a:latin typeface="Tahoma" charset="0"/>
              </a:rPr>
              <a:t>-right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D B I G K J E H 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A</a:t>
            </a:r>
            <a:r>
              <a:rPr lang="en-US" dirty="0">
                <a:latin typeface="Tahoma" charset="0"/>
              </a:rPr>
              <a:t> C F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77604269"/>
              </p:ext>
            </p:extLst>
          </p:nvPr>
        </p:nvGraphicFramePr>
        <p:xfrm>
          <a:off x="1447800" y="2133600"/>
          <a:ext cx="624840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RFFlow" r:id="rId7" imgW="5594400" imgH="4006800" progId="RFFlow4">
                  <p:embed/>
                </p:oleObj>
              </mc:Choice>
              <mc:Fallback>
                <p:oleObj name="RFFlow" r:id="rId7" imgW="5594400" imgH="4006800" progId="RFFlow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6248400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1C19475-49EF-EC42-A7DF-EC7570F319A5}" type="slidenum">
              <a:rPr lang="en-US" sz="1400">
                <a:latin typeface="Tahoma" charset="0"/>
              </a:rPr>
              <a:pPr/>
              <a:t>6</a:t>
            </a:fld>
            <a:endParaRPr lang="en-US" sz="1400">
              <a:latin typeface="Tahoma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Postorder Traversal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postorder</a:t>
            </a:r>
            <a:r>
              <a:rPr lang="en-US" dirty="0">
                <a:latin typeface="Tahoma" charset="0"/>
              </a:rPr>
              <a:t> traversal: </a:t>
            </a:r>
            <a:r>
              <a:rPr lang="en-US" b="1" dirty="0">
                <a:latin typeface="Tahoma" charset="0"/>
              </a:rPr>
              <a:t>left-right-</a:t>
            </a:r>
            <a:r>
              <a:rPr lang="en-US" b="1" dirty="0">
                <a:solidFill>
                  <a:srgbClr val="FF0000"/>
                </a:solidFill>
                <a:latin typeface="Tahoma" charset="0"/>
              </a:rPr>
              <a:t>root</a:t>
            </a:r>
          </a:p>
          <a:p>
            <a:pPr lvl="1" eaLnBrk="1" hangingPunct="1"/>
            <a:r>
              <a:rPr lang="en-US" dirty="0">
                <a:latin typeface="Tahoma" charset="0"/>
              </a:rPr>
              <a:t>traverse the left subtree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traverse the right subtree</a:t>
            </a:r>
          </a:p>
          <a:p>
            <a:pPr lvl="1" eaLnBrk="1" hangingPunct="1"/>
            <a:r>
              <a:rPr lang="en-US" dirty="0">
                <a:latin typeface="Tahoma" charset="0"/>
              </a:rPr>
              <a:t>visit the root</a:t>
            </a:r>
          </a:p>
        </p:txBody>
      </p:sp>
      <p:pic>
        <p:nvPicPr>
          <p:cNvPr id="2" name="Picture 2" descr="https://upload.wikimedia.org/wikipedia/commons/thumb/9/9d/Sorted_binary_tree_postorder.svg/336px-Sorted_binary_tree_postorder.svg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099" y="3904924"/>
            <a:ext cx="2397512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33996" y="604685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https://en.wikipedia.org/wiki/Tree_traversal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E34E272-CC51-9C46-AD28-69D86151DF19}" type="slidenum">
              <a:rPr lang="en-US" sz="1400">
                <a:latin typeface="Tahoma" charset="0"/>
              </a:rPr>
              <a:pPr/>
              <a:t>7</a:t>
            </a:fld>
            <a:endParaRPr lang="en-US" sz="1400">
              <a:latin typeface="Tahoma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0"/>
            <a:ext cx="8174038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Postorder Traversal of 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postorder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traversal: </a:t>
            </a:r>
            <a:r>
              <a:rPr lang="en-US" b="1" dirty="0" smtClean="0">
                <a:latin typeface="Tahoma" charset="0"/>
              </a:rPr>
              <a:t>left-right-</a:t>
            </a:r>
            <a:r>
              <a:rPr lang="en-US" b="1" dirty="0" smtClean="0">
                <a:solidFill>
                  <a:srgbClr val="FF0000"/>
                </a:solidFill>
                <a:latin typeface="Tahoma" charset="0"/>
              </a:rPr>
              <a:t>root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D I K J G H E B F C 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A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39070471"/>
              </p:ext>
            </p:extLst>
          </p:nvPr>
        </p:nvGraphicFramePr>
        <p:xfrm>
          <a:off x="1371600" y="2133600"/>
          <a:ext cx="624840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RFFlow" r:id="rId7" imgW="5594400" imgH="4006800" progId="RFFlow4">
                  <p:embed/>
                </p:oleObj>
              </mc:Choice>
              <mc:Fallback>
                <p:oleObj name="RFFlow" r:id="rId7" imgW="5594400" imgH="4006800" progId="RFFlow4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33600"/>
                        <a:ext cx="6248400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334AEEB-CD39-7547-9B4F-BDE33E3D51C3}" type="slidenum">
              <a:rPr lang="en-US" sz="1400">
                <a:latin typeface="Tahoma" charset="0"/>
              </a:rPr>
              <a:pPr/>
              <a:t>8</a:t>
            </a:fld>
            <a:endParaRPr lang="en-US" sz="1400">
              <a:latin typeface="Tahoma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Preorder Traversal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preorder traversal: </a:t>
            </a:r>
            <a:r>
              <a:rPr lang="en-US" b="1" dirty="0">
                <a:solidFill>
                  <a:srgbClr val="FF0000"/>
                </a:solidFill>
                <a:latin typeface="Tahoma" charset="0"/>
              </a:rPr>
              <a:t>root</a:t>
            </a:r>
            <a:r>
              <a:rPr lang="en-US" b="1" dirty="0">
                <a:latin typeface="Tahoma" charset="0"/>
              </a:rPr>
              <a:t>-left-right</a:t>
            </a:r>
          </a:p>
          <a:p>
            <a:pPr lvl="1" eaLnBrk="1" hangingPunct="1"/>
            <a:r>
              <a:rPr lang="en-US" dirty="0">
                <a:latin typeface="Tahoma" charset="0"/>
              </a:rPr>
              <a:t>visit the root</a:t>
            </a:r>
          </a:p>
          <a:p>
            <a:pPr lvl="1" eaLnBrk="1" hangingPunct="1"/>
            <a:r>
              <a:rPr lang="en-US" dirty="0">
                <a:latin typeface="Tahoma" charset="0"/>
              </a:rPr>
              <a:t>traverse the left subtree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traverse the right subtree</a:t>
            </a:r>
          </a:p>
        </p:txBody>
      </p:sp>
      <p:pic>
        <p:nvPicPr>
          <p:cNvPr id="6" name="Picture 4" descr="https://upload.wikimedia.org/wikipedia/commons/thumb/d/d4/Sorted_binary_tree_preorder.svg/336px-Sorted_binary_tree_preorder.svg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81400"/>
            <a:ext cx="2464038" cy="210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33996" y="604685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https://en.wikipedia.org/wiki/Tree_traversal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Trees</a:t>
            </a: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063ED0D-AFF6-9C4E-8CFB-973F574C333F}" type="slidenum">
              <a:rPr lang="en-US" sz="1400">
                <a:latin typeface="Tahoma" charset="0"/>
              </a:rPr>
              <a:pPr/>
              <a:t>9</a:t>
            </a:fld>
            <a:endParaRPr lang="en-US" sz="1400">
              <a:latin typeface="Tahoma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0"/>
            <a:ext cx="8174038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Preorder Traversal of Example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preorder </a:t>
            </a:r>
            <a:r>
              <a:rPr lang="en-US" dirty="0" smtClean="0">
                <a:latin typeface="Tahoma" charset="0"/>
              </a:rPr>
              <a:t>traversal: </a:t>
            </a:r>
            <a:r>
              <a:rPr lang="en-US" b="1" dirty="0">
                <a:solidFill>
                  <a:srgbClr val="FF0000"/>
                </a:solidFill>
                <a:latin typeface="Tahoma" charset="0"/>
              </a:rPr>
              <a:t>root</a:t>
            </a:r>
            <a:r>
              <a:rPr lang="en-US" b="1" dirty="0">
                <a:latin typeface="Tahoma" charset="0"/>
              </a:rPr>
              <a:t>-left-right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A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B D E G I J K H C F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33734854"/>
              </p:ext>
            </p:extLst>
          </p:nvPr>
        </p:nvGraphicFramePr>
        <p:xfrm>
          <a:off x="1447800" y="2057400"/>
          <a:ext cx="624840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RFFlow" r:id="rId7" imgW="5594400" imgH="4006800" progId="RFFlow4">
                  <p:embed/>
                </p:oleObj>
              </mc:Choice>
              <mc:Fallback>
                <p:oleObj name="RFFlow" r:id="rId7" imgW="5594400" imgH="4006800" progId="RFFlow4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6248400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Designs\courseSlidesMM.pot</Template>
  <TotalTime>2832</TotalTime>
  <Words>315</Words>
  <Application>Microsoft Office PowerPoint</Application>
  <PresentationFormat>On-screen Show (4:3)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courseSlidesMM</vt:lpstr>
      <vt:lpstr>RFFlow</vt:lpstr>
      <vt:lpstr>Binary Tree Traversals</vt:lpstr>
      <vt:lpstr>Binary Tree Traversals</vt:lpstr>
      <vt:lpstr>Example</vt:lpstr>
      <vt:lpstr>Inorder Traversal</vt:lpstr>
      <vt:lpstr>Inorder Traversal of Example</vt:lpstr>
      <vt:lpstr>Postorder Traversal</vt:lpstr>
      <vt:lpstr>Postorder Traversal of Example</vt:lpstr>
      <vt:lpstr>Preorder Traversal</vt:lpstr>
      <vt:lpstr>Preorder Traversal of Example</vt:lpstr>
      <vt:lpstr>BreadthFirst Traversal</vt:lpstr>
      <vt:lpstr>BreadthFirst Traversal of Example</vt:lpstr>
      <vt:lpstr>Traversing Binary Search Trees</vt:lpstr>
      <vt:lpstr>Binary Tree Traversals</vt:lpstr>
    </vt:vector>
  </TitlesOfParts>
  <Company>Northwest 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Files </dc:title>
  <dc:creator>Merry McDonald</dc:creator>
  <cp:lastModifiedBy>Denise Case</cp:lastModifiedBy>
  <cp:revision>149</cp:revision>
  <dcterms:created xsi:type="dcterms:W3CDTF">2001-06-25T14:53:28Z</dcterms:created>
  <dcterms:modified xsi:type="dcterms:W3CDTF">2015-11-19T02:21:12Z</dcterms:modified>
</cp:coreProperties>
</file>