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4" r:id="rId3"/>
    <p:sldId id="335" r:id="rId4"/>
    <p:sldId id="33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18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86479" autoAdjust="0"/>
  </p:normalViewPr>
  <p:slideViewPr>
    <p:cSldViewPr>
      <p:cViewPr varScale="1">
        <p:scale>
          <a:sx n="56" d="100"/>
          <a:sy n="56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Lal,Ratan" userId="4aa2f7af-a8f9-4b39-9bfa-af7375b87563" providerId="ADAL" clId="{8AC8C351-6EC4-4375-9FD9-2C6CFD1B1B10}"/>
    <pc:docChg chg="delSld modSld">
      <pc:chgData name="Lal,Ratan" userId="4aa2f7af-a8f9-4b39-9bfa-af7375b87563" providerId="ADAL" clId="{8AC8C351-6EC4-4375-9FD9-2C6CFD1B1B10}" dt="2022-04-14T12:17:26.092" v="9" actId="20577"/>
      <pc:docMkLst>
        <pc:docMk/>
      </pc:docMkLst>
      <pc:sldChg chg="del">
        <pc:chgData name="Lal,Ratan" userId="4aa2f7af-a8f9-4b39-9bfa-af7375b87563" providerId="ADAL" clId="{8AC8C351-6EC4-4375-9FD9-2C6CFD1B1B10}" dt="2022-04-13T04:44:09.100" v="5" actId="2696"/>
        <pc:sldMkLst>
          <pc:docMk/>
          <pc:sldMk cId="0" sldId="272"/>
        </pc:sldMkLst>
      </pc:sldChg>
      <pc:sldChg chg="modSp mod">
        <pc:chgData name="Lal,Ratan" userId="4aa2f7af-a8f9-4b39-9bfa-af7375b87563" providerId="ADAL" clId="{8AC8C351-6EC4-4375-9FD9-2C6CFD1B1B10}" dt="2022-04-11T22:04:09.920" v="4" actId="20577"/>
        <pc:sldMkLst>
          <pc:docMk/>
          <pc:sldMk cId="0" sldId="318"/>
        </pc:sldMkLst>
        <pc:spChg chg="mod">
          <ac:chgData name="Lal,Ratan" userId="4aa2f7af-a8f9-4b39-9bfa-af7375b87563" providerId="ADAL" clId="{8AC8C351-6EC4-4375-9FD9-2C6CFD1B1B10}" dt="2022-04-11T22:04:09.920" v="4" actId="20577"/>
          <ac:spMkLst>
            <pc:docMk/>
            <pc:sldMk cId="0" sldId="318"/>
            <ac:spMk id="26627" creationId="{00000000-0000-0000-0000-000000000000}"/>
          </ac:spMkLst>
        </pc:spChg>
      </pc:sldChg>
      <pc:sldChg chg="del">
        <pc:chgData name="Lal,Ratan" userId="4aa2f7af-a8f9-4b39-9bfa-af7375b87563" providerId="ADAL" clId="{8AC8C351-6EC4-4375-9FD9-2C6CFD1B1B10}" dt="2022-04-11T22:01:49.694" v="0" actId="2696"/>
        <pc:sldMkLst>
          <pc:docMk/>
          <pc:sldMk cId="1697542868" sldId="333"/>
        </pc:sldMkLst>
      </pc:sldChg>
      <pc:sldChg chg="del">
        <pc:chgData name="Lal,Ratan" userId="4aa2f7af-a8f9-4b39-9bfa-af7375b87563" providerId="ADAL" clId="{8AC8C351-6EC4-4375-9FD9-2C6CFD1B1B10}" dt="2022-04-11T22:02:29.488" v="2" actId="2696"/>
        <pc:sldMkLst>
          <pc:docMk/>
          <pc:sldMk cId="2828870576" sldId="337"/>
        </pc:sldMkLst>
      </pc:sldChg>
      <pc:sldChg chg="del">
        <pc:chgData name="Lal,Ratan" userId="4aa2f7af-a8f9-4b39-9bfa-af7375b87563" providerId="ADAL" clId="{8AC8C351-6EC4-4375-9FD9-2C6CFD1B1B10}" dt="2022-04-11T22:02:29.488" v="2" actId="2696"/>
        <pc:sldMkLst>
          <pc:docMk/>
          <pc:sldMk cId="2100368454" sldId="338"/>
        </pc:sldMkLst>
      </pc:sldChg>
      <pc:sldChg chg="del">
        <pc:chgData name="Lal,Ratan" userId="4aa2f7af-a8f9-4b39-9bfa-af7375b87563" providerId="ADAL" clId="{8AC8C351-6EC4-4375-9FD9-2C6CFD1B1B10}" dt="2022-04-11T22:02:29.488" v="2" actId="2696"/>
        <pc:sldMkLst>
          <pc:docMk/>
          <pc:sldMk cId="227439509" sldId="339"/>
        </pc:sldMkLst>
      </pc:sldChg>
      <pc:sldChg chg="del">
        <pc:chgData name="Lal,Ratan" userId="4aa2f7af-a8f9-4b39-9bfa-af7375b87563" providerId="ADAL" clId="{8AC8C351-6EC4-4375-9FD9-2C6CFD1B1B10}" dt="2022-04-11T22:02:29.488" v="2" actId="2696"/>
        <pc:sldMkLst>
          <pc:docMk/>
          <pc:sldMk cId="3293503962" sldId="340"/>
        </pc:sldMkLst>
      </pc:sldChg>
      <pc:sldChg chg="modSp mod">
        <pc:chgData name="Lal,Ratan" userId="4aa2f7af-a8f9-4b39-9bfa-af7375b87563" providerId="ADAL" clId="{8AC8C351-6EC4-4375-9FD9-2C6CFD1B1B10}" dt="2022-04-14T12:17:26.092" v="9" actId="20577"/>
        <pc:sldMkLst>
          <pc:docMk/>
          <pc:sldMk cId="1608038894" sldId="344"/>
        </pc:sldMkLst>
        <pc:spChg chg="mod">
          <ac:chgData name="Lal,Ratan" userId="4aa2f7af-a8f9-4b39-9bfa-af7375b87563" providerId="ADAL" clId="{8AC8C351-6EC4-4375-9FD9-2C6CFD1B1B10}" dt="2022-04-14T12:17:26.092" v="9" actId="20577"/>
          <ac:spMkLst>
            <pc:docMk/>
            <pc:sldMk cId="1608038894" sldId="344"/>
            <ac:spMk id="3" creationId="{7F656869-5213-42AD-9255-B922D0407A13}"/>
          </ac:spMkLst>
        </pc:spChg>
      </pc:sldChg>
      <pc:sldChg chg="del">
        <pc:chgData name="Lal,Ratan" userId="4aa2f7af-a8f9-4b39-9bfa-af7375b87563" providerId="ADAL" clId="{8AC8C351-6EC4-4375-9FD9-2C6CFD1B1B10}" dt="2022-04-11T22:01:55.146" v="1" actId="2696"/>
        <pc:sldMkLst>
          <pc:docMk/>
          <pc:sldMk cId="86842160" sldId="360"/>
        </pc:sldMkLst>
      </pc:sldChg>
      <pc:sldChg chg="del">
        <pc:chgData name="Lal,Ratan" userId="4aa2f7af-a8f9-4b39-9bfa-af7375b87563" providerId="ADAL" clId="{8AC8C351-6EC4-4375-9FD9-2C6CFD1B1B10}" dt="2022-04-11T22:02:29.488" v="2" actId="2696"/>
        <pc:sldMkLst>
          <pc:docMk/>
          <pc:sldMk cId="2462138198" sldId="361"/>
        </pc:sldMkLst>
      </pc:sldChg>
      <pc:sldChg chg="del">
        <pc:chgData name="Lal,Ratan" userId="4aa2f7af-a8f9-4b39-9bfa-af7375b87563" providerId="ADAL" clId="{8AC8C351-6EC4-4375-9FD9-2C6CFD1B1B10}" dt="2022-04-11T22:02:29.488" v="2" actId="2696"/>
        <pc:sldMkLst>
          <pc:docMk/>
          <pc:sldMk cId="1989049387" sldId="362"/>
        </pc:sldMkLst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Spring </a:t>
            </a:r>
            <a:r>
              <a:rPr lang="en-US"/>
              <a:t>Framework Annotations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9016-5D60-4AB6-AFD7-3101CEB1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@RequestParam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6555-893E-4FA4-BBB8-1E53AD78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@RequestParam is a Spring annotation used to bind a web request parameter to a method parameter. </a:t>
            </a:r>
          </a:p>
          <a:p>
            <a:pPr lvl="1"/>
            <a:r>
              <a:rPr lang="en-US" dirty="0"/>
              <a:t>It has the following optional elements: </a:t>
            </a:r>
            <a:r>
              <a:rPr lang="en-US" dirty="0" err="1"/>
              <a:t>defaultValue</a:t>
            </a:r>
            <a:r>
              <a:rPr lang="en-US" dirty="0"/>
              <a:t> - used as a fallback when the request parameter is not provided or has an empty value. name - name of the request parameter to bind to.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9A8CD-C289-4D51-ACC4-EF7100A1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A53-818A-4A6F-8115-1C28789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A826-A331-4EC1-BFEB-4B8C09D6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@Component is a class-level annotation. </a:t>
            </a:r>
          </a:p>
          <a:p>
            <a:r>
              <a:rPr lang="en-US" dirty="0"/>
              <a:t>It is used to denote a class as a Component. </a:t>
            </a:r>
          </a:p>
          <a:p>
            <a:r>
              <a:rPr lang="en-US" dirty="0"/>
              <a:t>We can use @Component across the application to mark the beans as Spring’s managed components.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0006-E660-4339-ADE5-3947F9A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9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A53-818A-4A6F-8115-1C28789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A826-A331-4EC1-BFEB-4B8C09D6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</a:rPr>
              <a:t>Spring framework provides three other specific annotations to be used when marking a class as a Component.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@Service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@Repository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@Controller</a:t>
            </a:r>
          </a:p>
          <a:p>
            <a:pPr lvl="1"/>
            <a:endParaRPr lang="en-US" b="0" i="0" dirty="0">
              <a:solidFill>
                <a:srgbClr val="273239"/>
              </a:solidFill>
              <a:effectLst/>
            </a:endParaRPr>
          </a:p>
          <a:p>
            <a:pPr lvl="1"/>
            <a:endParaRPr lang="en-US" b="0" i="0" dirty="0">
              <a:solidFill>
                <a:srgbClr val="273239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0006-E660-4339-ADE5-3947F9A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A53-818A-4A6F-8115-1C28789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A826-A331-4EC1-BFEB-4B8C09D6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@Service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This is an alternative to @Component that specifies you intend to use the class as part of your service layer.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 However, it doesn’t actually implement anything differently than @Component.</a:t>
            </a:r>
          </a:p>
          <a:p>
            <a:pPr lvl="1"/>
            <a:endParaRPr lang="en-US" b="0" i="0" dirty="0">
              <a:solidFill>
                <a:srgbClr val="273239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0006-E660-4339-ADE5-3947F9A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8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A53-818A-4A6F-8115-1C28789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A826-A331-4EC1-BFEB-4B8C09D6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@Repository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We specify a class with @Repository to indicate that they’re dealing with CRUD operations, usually, it’s used with DAO (Data Access Object) or Repository implementations that deal with database tables.</a:t>
            </a:r>
          </a:p>
          <a:p>
            <a:pPr lvl="1"/>
            <a:endParaRPr lang="en-US" b="0" i="0" dirty="0">
              <a:solidFill>
                <a:srgbClr val="273239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0006-E660-4339-ADE5-3947F9A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A53-818A-4A6F-8115-1C28789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A826-A331-4EC1-BFEB-4B8C09D6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@ Controller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We specify a class with @Controller to indicate that they’re front controllers and responsible to handle user requests and return the appropriate response. It is mostly used with REST Web Services.</a:t>
            </a:r>
          </a:p>
          <a:p>
            <a:pPr lvl="1"/>
            <a:endParaRPr lang="en-US" b="0" i="0" dirty="0">
              <a:solidFill>
                <a:srgbClr val="273239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0006-E660-4339-ADE5-3947F9A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8C05-5ED7-405B-A182-3CC3E953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@RestController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ABBB-D44F-4508-BE70-98352223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@RestController combines the @Controller and @ResponseBody into a single annotation. </a:t>
            </a:r>
          </a:p>
          <a:p>
            <a:r>
              <a:rPr lang="en-US" dirty="0"/>
              <a:t>@RestController classes return domains instead of views.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C7533-03CF-4CF7-82F0-9041B362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9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CFCF-E1B2-4B75-934D-30FA0467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DDD1-F745-4E3F-A021-3862387D2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638800"/>
          </a:xfrm>
        </p:spPr>
        <p:txBody>
          <a:bodyPr/>
          <a:lstStyle/>
          <a:p>
            <a:r>
              <a:rPr lang="en-US" sz="2400" dirty="0"/>
              <a:t>@SpringBootTest</a:t>
            </a:r>
          </a:p>
          <a:p>
            <a:pPr lvl="1"/>
            <a:r>
              <a:rPr lang="en-US" sz="2000" dirty="0"/>
              <a:t>Spring Boot provides a @SpringBootTest annotation, which can be used as an alternative to the standard spring-test @ContextConfiguration annotation when you need Spring Boot features.</a:t>
            </a:r>
          </a:p>
          <a:p>
            <a:pPr lvl="1"/>
            <a:r>
              <a:rPr lang="en-US" sz="2000" dirty="0"/>
              <a:t>The annotation works by creating the </a:t>
            </a:r>
            <a:r>
              <a:rPr lang="en-US" sz="2000" dirty="0" err="1"/>
              <a:t>ApplicationContext</a:t>
            </a:r>
            <a:r>
              <a:rPr lang="en-US" sz="2000" dirty="0"/>
              <a:t> used in your tests through </a:t>
            </a:r>
            <a:r>
              <a:rPr lang="en-US" sz="2000" dirty="0" err="1"/>
              <a:t>SpringApplication</a:t>
            </a:r>
            <a:r>
              <a:rPr lang="en-US" sz="2000" dirty="0"/>
              <a:t> .</a:t>
            </a:r>
          </a:p>
          <a:p>
            <a:pPr lvl="1"/>
            <a:r>
              <a:rPr lang="en-US" sz="2000" dirty="0"/>
              <a:t>You can mark a test class as follows:</a:t>
            </a:r>
          </a:p>
          <a:p>
            <a:pPr marL="457200" lvl="1" indent="0">
              <a:buNone/>
            </a:pPr>
            <a:r>
              <a:rPr lang="en-US" sz="2000" dirty="0"/>
              <a:t>@SpringBootTest(properties = "</a:t>
            </a:r>
            <a:r>
              <a:rPr lang="en-US" sz="2000" dirty="0" err="1"/>
              <a:t>spring.main.web</a:t>
            </a:r>
            <a:r>
              <a:rPr lang="en-US" sz="2000" dirty="0"/>
              <a:t>-application-type=reactive")</a:t>
            </a:r>
          </a:p>
          <a:p>
            <a:pPr marL="457200" lvl="1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YourTests</a:t>
            </a:r>
            <a:r>
              <a:rPr lang="en-US" sz="2000" dirty="0"/>
              <a:t> {</a:t>
            </a:r>
          </a:p>
          <a:p>
            <a:pPr marL="457200" lvl="1" indent="0">
              <a:buNone/>
            </a:pPr>
            <a:r>
              <a:rPr lang="en-US" sz="2000" dirty="0"/>
              <a:t>    // code here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6754B-B2E4-4F07-90CF-084A143D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7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5F3C-9FDF-4281-A658-B1DE1844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104E-2185-433B-AA5A-43A336DD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@MockBean</a:t>
            </a:r>
          </a:p>
          <a:p>
            <a:pPr lvl="1"/>
            <a:r>
              <a:rPr lang="en-US" dirty="0"/>
              <a:t>The @MockBean annotation allows you to create a temporary version of a service for testing. </a:t>
            </a:r>
          </a:p>
          <a:p>
            <a:pPr lvl="1"/>
            <a:r>
              <a:rPr lang="en-US" dirty="0"/>
              <a:t>It’s useful if you have a web service you connect to that isn’t suitable for testing, or if you want to test against specific results.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F4058-95FB-4759-8602-45A8942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1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5F3C-9FDF-4281-A658-B1DE1844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@MockBean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104E-2185-433B-AA5A-43A336DD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F4058-95FB-4759-8602-45A8942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E7424-A740-443D-94A0-D8DA34A3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1429537"/>
            <a:ext cx="5934466" cy="48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A10B-D5CF-46F4-B1AB-F9CCA40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49A-7055-4FB2-A027-EF5A0B18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Responses</a:t>
            </a:r>
          </a:p>
          <a:p>
            <a:pPr lvl="1"/>
            <a:r>
              <a:rPr lang="en-US" dirty="0"/>
              <a:t>@GetMapping</a:t>
            </a:r>
          </a:p>
          <a:p>
            <a:pPr lvl="1"/>
            <a:r>
              <a:rPr lang="en-US" dirty="0"/>
              <a:t>@RequestMapping</a:t>
            </a:r>
          </a:p>
          <a:p>
            <a:pPr lvl="1"/>
            <a:r>
              <a:rPr lang="en-US" dirty="0"/>
              <a:t>@RequestParam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D3B0-8E74-4189-8F95-6F5B5B32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6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5F3C-9FDF-4281-A658-B1DE1844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104E-2185-433B-AA5A-43A336DD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@Validated</a:t>
            </a:r>
          </a:p>
          <a:p>
            <a:pPr lvl="1"/>
            <a:r>
              <a:rPr lang="en-US" dirty="0"/>
              <a:t>To validate input for methods, you apply the @Validated annotation to the class. For nested properties, apply the @Valid tag.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F4058-95FB-4759-8602-45A8942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5F3C-9FDF-4281-A658-B1DE1844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sz="4400" dirty="0"/>
              <a:t> Validated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104E-2185-433B-AA5A-43A336DD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javax.validation.constraints.Size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javax.validation.constraints.NotNull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org.springframework.stereotype.Service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org.springframework.validation.annotation.Validated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@Service</a:t>
            </a:r>
          </a:p>
          <a:p>
            <a:pPr marL="0" indent="0">
              <a:buNone/>
            </a:pPr>
            <a:r>
              <a:rPr lang="en-US" sz="2000" dirty="0"/>
              <a:t>@Validated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TestBean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Archive </a:t>
            </a:r>
            <a:r>
              <a:rPr lang="en-US" sz="2000" dirty="0" err="1"/>
              <a:t>findByCopiesAndTitle</a:t>
            </a:r>
            <a:r>
              <a:rPr lang="en-US" sz="2000" dirty="0"/>
              <a:t>(@Size(min = 1, max = 100) String code, @NotNull Title title) {</a:t>
            </a:r>
          </a:p>
          <a:p>
            <a:pPr marL="0" indent="0">
              <a:buNone/>
            </a:pPr>
            <a:r>
              <a:rPr lang="en-US" sz="2000" dirty="0"/>
              <a:t>return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F4058-95FB-4759-8602-45A8942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B307-8406-46B6-9000-F8660B9F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0EC4-60F0-468F-A179-20FF780F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is central to Spring Boot, and the @Bean annotation allows you to mark tightly coupled classes. That tells the Spring container to handle their lifecycle.</a:t>
            </a:r>
          </a:p>
          <a:p>
            <a:r>
              <a:rPr lang="en-US" dirty="0"/>
              <a:t>@Bean is a method-level annotation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EE98-75CD-4C63-9182-5CF2AA8B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5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B307-8406-46B6-9000-F8660B9F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0EC4-60F0-468F-A179-20FF780F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/>
              <a:t>@ConditionalOnJava</a:t>
            </a:r>
          </a:p>
          <a:p>
            <a:pPr lvl="1"/>
            <a:r>
              <a:rPr lang="en-US" dirty="0"/>
              <a:t>If you want code to run only on a particular Java version, this annotation is very handy.</a:t>
            </a:r>
          </a:p>
          <a:p>
            <a:pPr marL="457200" lvl="1" indent="0">
              <a:buNone/>
            </a:pPr>
            <a:r>
              <a:rPr lang="en-US" dirty="0"/>
              <a:t>@Service</a:t>
            </a:r>
          </a:p>
          <a:p>
            <a:pPr marL="457200" lvl="1" indent="0">
              <a:buNone/>
            </a:pPr>
            <a:r>
              <a:rPr lang="en-US" dirty="0"/>
              <a:t>@ConditionalOnJava(JavaVersion.EIGHT)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UserAlertService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// strongly suggest a Java update</a:t>
            </a:r>
          </a:p>
          <a:p>
            <a:pPr marL="457200" lvl="1" indent="0">
              <a:buNone/>
            </a:pPr>
            <a:r>
              <a:rPr lang="en-US" dirty="0"/>
              <a:t>    ...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EE98-75CD-4C63-9182-5CF2AA8B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62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Spring Annotations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A10B-D5CF-46F4-B1AB-F9CCA40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49A-7055-4FB2-A027-EF5A0B18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Types</a:t>
            </a:r>
          </a:p>
          <a:p>
            <a:pPr lvl="1"/>
            <a:r>
              <a:rPr lang="en-US" dirty="0"/>
              <a:t>@Component</a:t>
            </a:r>
          </a:p>
          <a:p>
            <a:pPr lvl="1"/>
            <a:r>
              <a:rPr lang="en-US" dirty="0"/>
              <a:t>@Service</a:t>
            </a:r>
          </a:p>
          <a:p>
            <a:pPr lvl="1"/>
            <a:r>
              <a:rPr lang="en-US" dirty="0"/>
              <a:t>@Repository</a:t>
            </a:r>
          </a:p>
          <a:p>
            <a:pPr lvl="1"/>
            <a:r>
              <a:rPr lang="en-US" dirty="0"/>
              <a:t>@Controller</a:t>
            </a:r>
          </a:p>
          <a:p>
            <a:pPr lvl="1"/>
            <a:r>
              <a:rPr lang="en-US" dirty="0"/>
              <a:t>@RestController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D3B0-8E74-4189-8F95-6F5B5B32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A10B-D5CF-46F4-B1AB-F9CCA40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49A-7055-4FB2-A027-EF5A0B18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@SpringBootTest</a:t>
            </a:r>
          </a:p>
          <a:p>
            <a:pPr lvl="1"/>
            <a:r>
              <a:rPr lang="en-US" dirty="0"/>
              <a:t>@MockBean</a:t>
            </a:r>
          </a:p>
          <a:p>
            <a:pPr lvl="1"/>
            <a:r>
              <a:rPr lang="en-US" dirty="0"/>
              <a:t>@Validated</a:t>
            </a:r>
          </a:p>
          <a:p>
            <a:r>
              <a:rPr lang="en-US" dirty="0" err="1"/>
              <a:t>Misc</a:t>
            </a:r>
            <a:endParaRPr lang="en-US" dirty="0"/>
          </a:p>
          <a:p>
            <a:pPr lvl="1"/>
            <a:r>
              <a:rPr lang="en-US" dirty="0"/>
              <a:t>@Bean</a:t>
            </a:r>
          </a:p>
          <a:p>
            <a:pPr lvl="1"/>
            <a:r>
              <a:rPr lang="en-US" dirty="0"/>
              <a:t>@ConditionalOnJava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D3B0-8E74-4189-8F95-6F5B5B32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CB95-A4FB-4946-B170-019E7C11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21F0-9ACA-4199-AD6A-18E12370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@GetMapping</a:t>
            </a:r>
          </a:p>
          <a:p>
            <a:pPr lvl="1"/>
            <a:r>
              <a:rPr lang="en-US" dirty="0"/>
              <a:t>@GetMapping annotation maps HTTP GET requests onto specific handler methods </a:t>
            </a:r>
          </a:p>
          <a:p>
            <a:pPr lvl="1"/>
            <a:r>
              <a:rPr lang="en-US" dirty="0"/>
              <a:t>It is a composed annotation that acts as a shortcut for @RequestMapping(method = </a:t>
            </a:r>
            <a:r>
              <a:rPr lang="en-US" dirty="0" err="1"/>
              <a:t>RequestMethod.GET</a:t>
            </a:r>
            <a:r>
              <a:rPr lang="en-US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FD28-34C5-4E22-BD96-ACA66273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CB95-A4FB-4946-B170-019E7C11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</a:t>
            </a:r>
            <a:r>
              <a:rPr lang="en-US" dirty="0" err="1"/>
              <a:t>GetMapping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21F0-9ACA-4199-AD6A-18E12370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648200"/>
          </a:xfrm>
        </p:spPr>
        <p:txBody>
          <a:bodyPr/>
          <a:lstStyle/>
          <a:p>
            <a:r>
              <a:rPr lang="en-US" sz="2400" dirty="0"/>
              <a:t>Look at your earlier Hello World and get it returning a response</a:t>
            </a:r>
          </a:p>
          <a:p>
            <a:r>
              <a:rPr lang="en-US" sz="2400" dirty="0"/>
              <a:t>In this example, again from Spring’s demo code, the @GetMapping class combines with the @RestController to deliver a response to calls like </a:t>
            </a:r>
            <a:r>
              <a:rPr lang="en-US" sz="2400" i="1" dirty="0"/>
              <a:t>http://yoururl/hello.</a:t>
            </a:r>
          </a:p>
          <a:p>
            <a:r>
              <a:rPr lang="en-US" sz="2400" dirty="0"/>
              <a:t>Here, it’s a simple Hello World by default, though it also shows how to take a parameter, which can replace the default World in the response. </a:t>
            </a:r>
            <a:r>
              <a:rPr lang="en-US" sz="2400" i="1" dirty="0"/>
              <a:t>http://yoururl/?name=Nancy </a:t>
            </a:r>
            <a:r>
              <a:rPr lang="en-US" sz="2400" dirty="0"/>
              <a:t>will return Hello Nancy, for example.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FD28-34C5-4E22-BD96-ACA66273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5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CB95-A4FB-4946-B170-019E7C11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</a:t>
            </a:r>
            <a:r>
              <a:rPr lang="en-US" dirty="0" err="1"/>
              <a:t>GetMapping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F6A5CA-E7FB-4041-B0D3-166E6E4B5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24000"/>
            <a:ext cx="6366551" cy="4648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FD28-34C5-4E22-BD96-ACA66273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2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CA66-0AB8-4778-B6FA-00FD8113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6869-5213-42AD-9255-B922D040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@RequestMapping is the most common and widely used annotation in Spring MVC. It is used to map web requests onto specific handler classes and/or handler methods. </a:t>
            </a:r>
          </a:p>
          <a:p>
            <a:pPr lvl="1"/>
            <a:r>
              <a:rPr lang="en-US" dirty="0"/>
              <a:t>@RequestMapping can be applied to the controller class as well as methods.</a:t>
            </a:r>
          </a:p>
          <a:p>
            <a:pPr lvl="1"/>
            <a:r>
              <a:rPr lang="en-US" dirty="0"/>
              <a:t>This </a:t>
            </a:r>
            <a:r>
              <a:rPr lang="en-US"/>
              <a:t>annotation can be combined </a:t>
            </a:r>
            <a:r>
              <a:rPr lang="en-US" dirty="0"/>
              <a:t>with @Controller to create a class that returns simple requests.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C1F10-FD50-4BF5-8501-D0D809E0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3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628E-CC98-4FE1-BBD8-456F2A44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sz="4400" dirty="0"/>
              <a:t> </a:t>
            </a:r>
            <a:r>
              <a:rPr lang="en-US" sz="4400" dirty="0" err="1"/>
              <a:t>RequestMapping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C9B2-8DCC-4D7A-83C6-1D4D8618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@Controller</a:t>
            </a:r>
          </a:p>
          <a:p>
            <a:pPr marL="0" indent="0">
              <a:buNone/>
            </a:pPr>
            <a:r>
              <a:rPr lang="en-US" sz="2000" dirty="0"/>
              <a:t>@RequestMapping("users")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UserController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@GetMapping("/{id}", produces = "application/json")</a:t>
            </a:r>
          </a:p>
          <a:p>
            <a:pPr marL="0" indent="0">
              <a:buNone/>
            </a:pPr>
            <a:r>
              <a:rPr lang="en-US" sz="2000" dirty="0"/>
              <a:t>    public @ResponseBody User </a:t>
            </a:r>
            <a:r>
              <a:rPr lang="en-US" sz="2000" dirty="0" err="1"/>
              <a:t>getUser</a:t>
            </a:r>
            <a:r>
              <a:rPr lang="en-US" sz="2000" dirty="0"/>
              <a:t>(@PathVariable int id) {</a:t>
            </a:r>
          </a:p>
          <a:p>
            <a:pPr marL="0" indent="0">
              <a:buNone/>
            </a:pPr>
            <a:r>
              <a:rPr lang="en-US" sz="2000" dirty="0"/>
              <a:t>    	return </a:t>
            </a:r>
            <a:r>
              <a:rPr lang="en-US" sz="2000" dirty="0" err="1"/>
              <a:t>findUsersById</a:t>
            </a:r>
            <a:r>
              <a:rPr lang="en-US" sz="2000" dirty="0"/>
              <a:t>(id);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private User </a:t>
            </a:r>
            <a:r>
              <a:rPr lang="en-US" sz="2000" dirty="0" err="1"/>
              <a:t>findUsersById</a:t>
            </a:r>
            <a:r>
              <a:rPr lang="en-US" sz="2000" dirty="0"/>
              <a:t>(int id) {</a:t>
            </a:r>
          </a:p>
          <a:p>
            <a:pPr marL="0" indent="0">
              <a:buNone/>
            </a:pPr>
            <a:r>
              <a:rPr lang="en-US" sz="2000" dirty="0"/>
              <a:t>    		// return user specific data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5CEC6-CCD9-4969-A112-42AFE682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5391</TotalTime>
  <Words>922</Words>
  <Application>Microsoft Office PowerPoint</Application>
  <PresentationFormat>On-screen Show (4:3)</PresentationFormat>
  <Paragraphs>141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Tahoma</vt:lpstr>
      <vt:lpstr>Times New Roman</vt:lpstr>
      <vt:lpstr>Wingdings</vt:lpstr>
      <vt:lpstr>courseSlidesMM</vt:lpstr>
      <vt:lpstr>Spring Framework Annotations</vt:lpstr>
      <vt:lpstr>Spring</vt:lpstr>
      <vt:lpstr>Spring</vt:lpstr>
      <vt:lpstr>Spring</vt:lpstr>
      <vt:lpstr>Request Responses</vt:lpstr>
      <vt:lpstr>@ GetMapping</vt:lpstr>
      <vt:lpstr>@ GetMapping Example</vt:lpstr>
      <vt:lpstr>@RequestMapping</vt:lpstr>
      <vt:lpstr>@ RequestMapping</vt:lpstr>
      <vt:lpstr>@RequestParam</vt:lpstr>
      <vt:lpstr>@component</vt:lpstr>
      <vt:lpstr>@component</vt:lpstr>
      <vt:lpstr>@component</vt:lpstr>
      <vt:lpstr>@component</vt:lpstr>
      <vt:lpstr>@component</vt:lpstr>
      <vt:lpstr>@RestController</vt:lpstr>
      <vt:lpstr>Testing</vt:lpstr>
      <vt:lpstr>Testing</vt:lpstr>
      <vt:lpstr>@MockBean Example</vt:lpstr>
      <vt:lpstr>Testing</vt:lpstr>
      <vt:lpstr>@ Validated Example</vt:lpstr>
      <vt:lpstr>@Bean</vt:lpstr>
      <vt:lpstr>Misc</vt:lpstr>
      <vt:lpstr>Spring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Lal,Ratan</cp:lastModifiedBy>
  <cp:revision>555</cp:revision>
  <cp:lastPrinted>2012-10-22T22:54:57Z</cp:lastPrinted>
  <dcterms:created xsi:type="dcterms:W3CDTF">1995-06-02T22:19:30Z</dcterms:created>
  <dcterms:modified xsi:type="dcterms:W3CDTF">2022-04-14T12:17:31Z</dcterms:modified>
</cp:coreProperties>
</file>