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Default Extension="gif" ContentType="image/gif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3" r:id="rId11"/>
    <p:sldId id="270" r:id="rId12"/>
    <p:sldId id="271" r:id="rId13"/>
    <p:sldId id="272" r:id="rId14"/>
    <p:sldId id="273" r:id="rId15"/>
    <p:sldId id="274" r:id="rId16"/>
    <p:sldId id="269" r:id="rId17"/>
    <p:sldId id="275" r:id="rId18"/>
    <p:sldId id="276" r:id="rId19"/>
    <p:sldId id="280" r:id="rId20"/>
    <p:sldId id="279" r:id="rId21"/>
    <p:sldId id="281" r:id="rId22"/>
    <p:sldId id="278" r:id="rId23"/>
    <p:sldId id="277" r:id="rId24"/>
    <p:sldId id="261" r:id="rId25"/>
    <p:sldId id="257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20" autoAdjust="0"/>
  </p:normalViewPr>
  <p:slideViewPr>
    <p:cSldViewPr>
      <p:cViewPr varScale="1">
        <p:scale>
          <a:sx n="67" d="100"/>
          <a:sy n="67" d="100"/>
        </p:scale>
        <p:origin x="-5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844766-B8F1-4C2D-911D-BE7C82856FF6}" type="datetimeFigureOut">
              <a:rPr lang="en-US"/>
              <a:pPr>
                <a:defRPr/>
              </a:pPr>
              <a:t>10/27/2009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FB372C-CF16-483F-B7C2-FFD8B29F0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D6D3EF-79A1-412C-8979-095C571CB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5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16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6200" y="6248400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6FDC97-AEB0-446E-B9A1-82E12D887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48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032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487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0488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838200" y="6383338"/>
            <a:ext cx="28971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20494" name="Rectangle 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257CD254-2BB1-45AA-ADD9-C71D58A2C0E8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Spiral Model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cycle</a:t>
            </a:r>
          </a:p>
          <a:p>
            <a:pPr lvl="1"/>
            <a:r>
              <a:rPr lang="en-US" dirty="0" smtClean="0"/>
              <a:t>Determine objectives (performance, functionality, etc.), alternatives (which design? </a:t>
            </a:r>
            <a:r>
              <a:rPr lang="en-US" dirty="0" smtClean="0"/>
              <a:t>m</a:t>
            </a:r>
            <a:r>
              <a:rPr lang="en-US" dirty="0" smtClean="0"/>
              <a:t>ake or buy?) and constraints (costs, schedule, etc.)</a:t>
            </a:r>
          </a:p>
          <a:p>
            <a:pPr lvl="1"/>
            <a:r>
              <a:rPr lang="en-US" dirty="0" smtClean="0"/>
              <a:t>Evaluate alternatives, identify and resolve risks</a:t>
            </a:r>
          </a:p>
          <a:p>
            <a:pPr lvl="1"/>
            <a:r>
              <a:rPr lang="en-US" dirty="0" smtClean="0"/>
              <a:t>Develop, verify next level product</a:t>
            </a:r>
          </a:p>
          <a:p>
            <a:pPr lvl="1"/>
            <a:r>
              <a:rPr lang="en-US" dirty="0" smtClean="0"/>
              <a:t>Plan next phase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1.	Concurrent determination of key artifacts</a:t>
            </a:r>
          </a:p>
          <a:p>
            <a:pPr lvl="1"/>
            <a:r>
              <a:rPr lang="en-US" dirty="0" smtClean="0"/>
              <a:t>Should include operational concept, system and software requirements, plans systems and software design, code components, prototypes, success-critical components, algorithms</a:t>
            </a:r>
          </a:p>
          <a:p>
            <a:pPr lvl="2"/>
            <a:r>
              <a:rPr lang="en-US" dirty="0" smtClean="0"/>
              <a:t>High technology systems, spiral products will be prototype-code intensive</a:t>
            </a:r>
          </a:p>
          <a:p>
            <a:pPr lvl="2"/>
            <a:r>
              <a:rPr lang="en-US" dirty="0" smtClean="0"/>
              <a:t>Low-technology systems, spiral products will be requirements-intensive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2.	Objectives, constraints, alternatives, risks, review and commitment to proceed</a:t>
            </a:r>
          </a:p>
          <a:p>
            <a:pPr marL="914400" lvl="1" indent="-514350"/>
            <a:r>
              <a:rPr lang="en-US" dirty="0" smtClean="0"/>
              <a:t>If stakeholders are excluded from this process then critical risks will go undetected</a:t>
            </a:r>
          </a:p>
          <a:p>
            <a:pPr marL="514350" indent="-514350">
              <a:buNone/>
            </a:pPr>
            <a:r>
              <a:rPr lang="en-US" dirty="0" smtClean="0"/>
              <a:t>3.	Level of effort driven by risk considerations</a:t>
            </a:r>
          </a:p>
          <a:p>
            <a:pPr marL="914400" lvl="1" indent="-514350"/>
            <a:r>
              <a:rPr lang="en-US" dirty="0" smtClean="0"/>
              <a:t>Risk considerations answer difficult questions concerning how much is enough of a given activity</a:t>
            </a:r>
          </a:p>
          <a:p>
            <a:pPr marL="914400" lvl="1" indent="-514350"/>
            <a:r>
              <a:rPr lang="en-US" dirty="0" smtClean="0"/>
              <a:t>Determination of level of effort is important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724275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4.	Degree of detail driven by risk considerations</a:t>
            </a:r>
          </a:p>
          <a:p>
            <a:pPr marL="914400" lvl="1" indent="-514350"/>
            <a:r>
              <a:rPr lang="en-US" dirty="0" smtClean="0"/>
              <a:t>What is the result of efforts to minimize the risks?</a:t>
            </a:r>
          </a:p>
          <a:p>
            <a:pPr marL="914400" lvl="1" indent="-514350"/>
            <a:r>
              <a:rPr lang="en-US" dirty="0" smtClean="0"/>
              <a:t>If it is risky to not specify precisely, DO specify! (Prime-subcontractor interface for example)</a:t>
            </a:r>
          </a:p>
          <a:p>
            <a:pPr marL="914400" lvl="1" indent="-514350"/>
            <a:r>
              <a:rPr lang="en-US" dirty="0" smtClean="0"/>
              <a:t>If it is risky to specify precisely, DO NOT specify! (GUI layouts, Commercial Of The Shelf – COTS)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5.	Use Anchor Point Milestones</a:t>
            </a:r>
          </a:p>
          <a:p>
            <a:pPr marL="914400" lvl="1" indent="-514350"/>
            <a:r>
              <a:rPr lang="en-US" dirty="0" smtClean="0"/>
              <a:t>Life Cycle Objectives (LCO)</a:t>
            </a:r>
          </a:p>
          <a:p>
            <a:pPr marL="1314450" lvl="2" indent="-514350"/>
            <a:r>
              <a:rPr lang="en-US" dirty="0" smtClean="0"/>
              <a:t>What should the system accomplish?</a:t>
            </a:r>
          </a:p>
          <a:p>
            <a:pPr marL="914400" lvl="1" indent="-514350"/>
            <a:r>
              <a:rPr lang="en-US" dirty="0" smtClean="0"/>
              <a:t>Life Cycle Architecture (LCA)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What is the structure of the system?</a:t>
            </a:r>
          </a:p>
          <a:p>
            <a:pPr marL="914400" lvl="1" indent="-514350"/>
            <a:r>
              <a:rPr lang="en-US" dirty="0" smtClean="0"/>
              <a:t>Initial Operating Capability</a:t>
            </a:r>
          </a:p>
          <a:p>
            <a:pPr marL="1314450" lvl="2" indent="-514350"/>
            <a:r>
              <a:rPr lang="en-US" dirty="0" smtClean="0"/>
              <a:t>What is the first released version?</a:t>
            </a:r>
          </a:p>
          <a:p>
            <a:pPr marL="514350" indent="-514350">
              <a:buAutoNum type="arabicPeriod" startAt="4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6.	Emphasis on System and Life Cycle Activities and Artifacts</a:t>
            </a:r>
          </a:p>
          <a:p>
            <a:pPr marL="914400" lvl="1" indent="-514350"/>
            <a:r>
              <a:rPr lang="en-US" dirty="0" smtClean="0"/>
              <a:t>Focus on overall systems and life-cycle concerns</a:t>
            </a:r>
          </a:p>
          <a:p>
            <a:pPr marL="1314450" lvl="2" indent="-514350"/>
            <a:r>
              <a:rPr lang="en-US" dirty="0" smtClean="0"/>
              <a:t>Will the product satisfy stakeholders?</a:t>
            </a:r>
          </a:p>
          <a:p>
            <a:pPr marL="1314450" lvl="2" indent="-514350"/>
            <a:r>
              <a:rPr lang="en-US" dirty="0" smtClean="0"/>
              <a:t>Will it meet cost and performance goals?</a:t>
            </a:r>
          </a:p>
          <a:p>
            <a:pPr marL="1314450" lvl="2" indent="-514350"/>
            <a:r>
              <a:rPr lang="en-US" dirty="0" smtClean="0"/>
              <a:t>Will it integrate with existing business practices?</a:t>
            </a:r>
          </a:p>
          <a:p>
            <a:pPr marL="1314450" lvl="2" indent="-514350"/>
            <a:r>
              <a:rPr lang="en-US" dirty="0" smtClean="0"/>
              <a:t>Will it adapt to organizational changes?</a:t>
            </a:r>
          </a:p>
          <a:p>
            <a:pPr marL="1314450" lvl="2" indent="-51435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5" name="Picture 4" descr="SixEssenti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932" y="457200"/>
            <a:ext cx="8746068" cy="563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943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from: http</a:t>
            </a:r>
            <a:r>
              <a:rPr lang="en-US" dirty="0" smtClean="0"/>
              <a:t>://www.stsc.hill.af.mil/crosstalk/2001/05/boehm2.jpg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2819400" cy="838200"/>
          </a:xfrm>
        </p:spPr>
        <p:txBody>
          <a:bodyPr/>
          <a:lstStyle/>
          <a:p>
            <a:r>
              <a:rPr lang="en-US" dirty="0" smtClean="0"/>
              <a:t>Risk Chart</a:t>
            </a:r>
            <a:endParaRPr lang="en-US" dirty="0"/>
          </a:p>
        </p:txBody>
      </p:sp>
      <p:pic>
        <p:nvPicPr>
          <p:cNvPr id="6" name="Content Placeholder 5" descr="RiskCh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8229600" cy="5791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248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from: http</a:t>
            </a:r>
            <a:r>
              <a:rPr lang="en-US" dirty="0" smtClean="0"/>
              <a:t>://www.stsc.hill.af.mil/crosstalk/2001/05/boehmt2.jpg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67818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EssentialElement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8686800" cy="6477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248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from: http</a:t>
            </a:r>
            <a:r>
              <a:rPr lang="en-US" dirty="0" smtClean="0"/>
              <a:t>://www.stsc.hill.af.mil/crosstalk/2001/05/boehmt3.gif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WinWin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of Spiral Model</a:t>
            </a:r>
          </a:p>
          <a:p>
            <a:r>
              <a:rPr lang="en-US" dirty="0" smtClean="0"/>
              <a:t>Developed for use with systems that have these characteristics</a:t>
            </a:r>
          </a:p>
          <a:p>
            <a:pPr lvl="1"/>
            <a:r>
              <a:rPr lang="en-US" dirty="0" smtClean="0"/>
              <a:t>Rapidly </a:t>
            </a:r>
            <a:r>
              <a:rPr lang="en-US" dirty="0" smtClean="0"/>
              <a:t>moving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Many candidate approaches</a:t>
            </a:r>
          </a:p>
          <a:p>
            <a:pPr lvl="1"/>
            <a:r>
              <a:rPr lang="en-US" dirty="0" smtClean="0"/>
              <a:t>Little </a:t>
            </a:r>
            <a:r>
              <a:rPr lang="en-US" dirty="0" smtClean="0"/>
              <a:t>user or developer </a:t>
            </a:r>
            <a:r>
              <a:rPr lang="en-US" dirty="0" smtClean="0"/>
              <a:t>experience with </a:t>
            </a:r>
            <a:r>
              <a:rPr lang="en-US" dirty="0" smtClean="0"/>
              <a:t>similar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for rapid </a:t>
            </a:r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Evolved based upon refinements to the waterfall model which was applied to large government projects</a:t>
            </a:r>
          </a:p>
          <a:p>
            <a:r>
              <a:rPr lang="en-US" dirty="0" smtClean="0"/>
              <a:t>Barry Boehm wrote an article in 1988 in which he described  “A Spiral Model of Software Development and Enhancement”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WinWin Spiral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W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 smtClean="0"/>
              <a:t>theory and </a:t>
            </a:r>
            <a:r>
              <a:rPr lang="en-US" dirty="0" smtClean="0"/>
              <a:t>approach, which </a:t>
            </a:r>
            <a:r>
              <a:rPr lang="en-US" dirty="0" smtClean="0"/>
              <a:t>says that making winners of the </a:t>
            </a:r>
            <a:r>
              <a:rPr lang="en-US" dirty="0" smtClean="0"/>
              <a:t>system’s key </a:t>
            </a:r>
            <a:r>
              <a:rPr lang="en-US" dirty="0" smtClean="0"/>
              <a:t>stakeholders is a necessary and sufficient </a:t>
            </a:r>
            <a:r>
              <a:rPr lang="en-US" dirty="0" smtClean="0"/>
              <a:t>condition for </a:t>
            </a:r>
            <a:r>
              <a:rPr lang="en-US" dirty="0" smtClean="0"/>
              <a:t>project </a:t>
            </a:r>
            <a:r>
              <a:rPr lang="en-US" dirty="0" smtClean="0"/>
              <a:t>success</a:t>
            </a:r>
          </a:p>
          <a:p>
            <a:r>
              <a:rPr lang="en-US" dirty="0" smtClean="0"/>
              <a:t>WinWin Spiral Model</a:t>
            </a:r>
          </a:p>
          <a:p>
            <a:pPr lvl="1"/>
            <a:r>
              <a:rPr lang="en-US" dirty="0" smtClean="0"/>
              <a:t>Adds Theory W to its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WinWin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for use with multimedia systems</a:t>
            </a:r>
          </a:p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Flexibility</a:t>
            </a:r>
          </a:p>
          <a:p>
            <a:pPr lvl="2"/>
            <a:r>
              <a:rPr lang="en-US" dirty="0" smtClean="0"/>
              <a:t>Able to adapt for risks and uncertainties</a:t>
            </a:r>
          </a:p>
          <a:p>
            <a:pPr lvl="1"/>
            <a:r>
              <a:rPr lang="en-US" dirty="0" smtClean="0"/>
              <a:t>Discipline</a:t>
            </a:r>
          </a:p>
          <a:p>
            <a:pPr lvl="2"/>
            <a:r>
              <a:rPr lang="en-US" dirty="0" smtClean="0"/>
              <a:t>LCO, LCA, IOA</a:t>
            </a:r>
          </a:p>
          <a:p>
            <a:pPr lvl="1"/>
            <a:r>
              <a:rPr lang="en-US" dirty="0" smtClean="0"/>
              <a:t>Trust enhancement</a:t>
            </a:r>
          </a:p>
          <a:p>
            <a:pPr lvl="2"/>
            <a:r>
              <a:rPr lang="en-US" dirty="0" smtClean="0"/>
              <a:t>Provides way for growing trust with stakeholders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Win-Win Spiral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8077200" cy="428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Iterative process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identifies risk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handles risk reduction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cycle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cycle includes stakeholder review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works with large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Boehm, B. (1988). A spiral model of software development and enhancement. Computer, 21(5). 62-72.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Boehm, B., Egyed, A., Kwan, J., Port, D., Shah, A., &amp; Madachy, 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(1998).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the WinWin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spiral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case study.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31(7). 33-34.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Spiral Model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“A </a:t>
            </a:r>
            <a:r>
              <a:rPr lang="en-US" dirty="0" smtClean="0"/>
              <a:t>primary source of difficulty with </a:t>
            </a:r>
            <a:r>
              <a:rPr lang="en-US" dirty="0" smtClean="0"/>
              <a:t>the waterfall </a:t>
            </a:r>
            <a:r>
              <a:rPr lang="en-US" dirty="0" smtClean="0"/>
              <a:t>model has been its emphasis </a:t>
            </a:r>
            <a:r>
              <a:rPr lang="en-US" dirty="0" smtClean="0"/>
              <a:t>on fully </a:t>
            </a:r>
            <a:r>
              <a:rPr lang="en-US" dirty="0" smtClean="0"/>
              <a:t>elaborated documents as </a:t>
            </a:r>
            <a:r>
              <a:rPr lang="en-US" dirty="0" smtClean="0"/>
              <a:t>completion criteria </a:t>
            </a:r>
            <a:r>
              <a:rPr lang="en-US" dirty="0" smtClean="0"/>
              <a:t>for early requirements and </a:t>
            </a:r>
            <a:r>
              <a:rPr lang="en-US" dirty="0" smtClean="0"/>
              <a:t>design phases</a:t>
            </a:r>
            <a:r>
              <a:rPr lang="en-US" dirty="0" smtClean="0"/>
              <a:t>. For some classes of software, </a:t>
            </a:r>
            <a:r>
              <a:rPr lang="en-US" dirty="0" smtClean="0"/>
              <a:t>such as </a:t>
            </a:r>
            <a:r>
              <a:rPr lang="en-US" dirty="0" smtClean="0"/>
              <a:t>compilers or secure operating </a:t>
            </a:r>
            <a:r>
              <a:rPr lang="en-US" dirty="0" smtClean="0"/>
              <a:t>systems, this </a:t>
            </a:r>
            <a:r>
              <a:rPr lang="en-US" dirty="0" smtClean="0"/>
              <a:t>is the most effective way to proceed</a:t>
            </a:r>
            <a:r>
              <a:rPr lang="en-US" dirty="0" smtClean="0"/>
              <a:t>. (Boehm, 1988, p. 63)”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	“However</a:t>
            </a:r>
            <a:r>
              <a:rPr lang="en-US" sz="2400" dirty="0" smtClean="0"/>
              <a:t>, it does not work well for many </a:t>
            </a:r>
            <a:r>
              <a:rPr lang="en-US" sz="2400" dirty="0" smtClean="0"/>
              <a:t>classes </a:t>
            </a:r>
            <a:r>
              <a:rPr lang="en-US" sz="2400" dirty="0" smtClean="0"/>
              <a:t>of software, particularly </a:t>
            </a:r>
            <a:r>
              <a:rPr lang="en-US" sz="2400" dirty="0" smtClean="0"/>
              <a:t>interactive end-user </a:t>
            </a:r>
            <a:r>
              <a:rPr lang="en-US" sz="2400" dirty="0" smtClean="0"/>
              <a:t>applications. </a:t>
            </a:r>
            <a:r>
              <a:rPr lang="en-US" sz="2400" dirty="0" smtClean="0"/>
              <a:t>Document-driven standards </a:t>
            </a:r>
            <a:r>
              <a:rPr lang="en-US" sz="2400" dirty="0" smtClean="0"/>
              <a:t>have pushed many projects </a:t>
            </a:r>
            <a:r>
              <a:rPr lang="en-US" sz="2400" dirty="0" smtClean="0"/>
              <a:t>to write </a:t>
            </a:r>
            <a:r>
              <a:rPr lang="en-US" sz="2400" dirty="0" smtClean="0"/>
              <a:t>elaborate specifications of </a:t>
            </a:r>
            <a:r>
              <a:rPr lang="en-US" sz="2400" dirty="0" smtClean="0"/>
              <a:t>poorly understood </a:t>
            </a:r>
            <a:r>
              <a:rPr lang="en-US" sz="2400" dirty="0" smtClean="0"/>
              <a:t>user interfaces </a:t>
            </a:r>
            <a:r>
              <a:rPr lang="en-US" sz="2400" dirty="0" smtClean="0"/>
              <a:t>and decision support functions</a:t>
            </a:r>
            <a:r>
              <a:rPr lang="en-US" sz="2400" dirty="0" smtClean="0"/>
              <a:t>, followed by the </a:t>
            </a:r>
            <a:r>
              <a:rPr lang="en-US" sz="2400" dirty="0" smtClean="0"/>
              <a:t>design and </a:t>
            </a:r>
            <a:r>
              <a:rPr lang="en-US" sz="2400" dirty="0" smtClean="0"/>
              <a:t>development of large quantities </a:t>
            </a:r>
            <a:r>
              <a:rPr lang="en-US" sz="2400" dirty="0" smtClean="0"/>
              <a:t>of unusable </a:t>
            </a:r>
            <a:r>
              <a:rPr lang="en-US" sz="2400" dirty="0" smtClean="0"/>
              <a:t>code</a:t>
            </a:r>
            <a:r>
              <a:rPr lang="en-US" sz="2400" dirty="0" smtClean="0"/>
              <a:t>. </a:t>
            </a:r>
            <a:r>
              <a:rPr lang="en-US" sz="2400" dirty="0" smtClean="0"/>
              <a:t>(Boehm, 1988, p. 63</a:t>
            </a:r>
            <a:r>
              <a:rPr lang="en-US" sz="2400" dirty="0" smtClean="0"/>
              <a:t>)”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Risk-driven process model that is used to guide multi-stakeholders s in software-intensive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</a:t>
            </a:r>
            <a:r>
              <a:rPr lang="en-US" baseline="0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features</a:t>
            </a:r>
          </a:p>
          <a:p>
            <a:pPr lvl="1"/>
            <a:r>
              <a:rPr lang="en-US" i="1" dirty="0" smtClean="0"/>
              <a:t>Cyclic</a:t>
            </a:r>
            <a:r>
              <a:rPr lang="en-US" dirty="0" smtClean="0"/>
              <a:t> approach for incrementally growing a system’s degree of definition and decreasing its degree of </a:t>
            </a:r>
            <a:r>
              <a:rPr lang="en-US" i="1" dirty="0" smtClean="0"/>
              <a:t>risk</a:t>
            </a:r>
          </a:p>
          <a:p>
            <a:pPr lvl="1"/>
            <a:r>
              <a:rPr lang="en-US" dirty="0" smtClean="0"/>
              <a:t>Set of </a:t>
            </a:r>
            <a:r>
              <a:rPr lang="en-US" i="1" dirty="0" smtClean="0"/>
              <a:t>anchor point milestones </a:t>
            </a:r>
            <a:r>
              <a:rPr lang="en-US" dirty="0" smtClean="0"/>
              <a:t>for ensuring stakeholder commitment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What should be done next?</a:t>
            </a:r>
          </a:p>
          <a:p>
            <a:pPr lvl="1"/>
            <a:r>
              <a:rPr lang="en-US" dirty="0" smtClean="0"/>
              <a:t>How long should it continue?</a:t>
            </a:r>
          </a:p>
          <a:p>
            <a:pPr lvl="1"/>
            <a:r>
              <a:rPr lang="en-US" dirty="0" smtClean="0"/>
              <a:t>Spiral </a:t>
            </a:r>
            <a:r>
              <a:rPr lang="en-US" dirty="0" smtClean="0"/>
              <a:t>model answers are driven by risk considerations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Situations or events that can cause a project to fail to meet its goals</a:t>
            </a:r>
          </a:p>
          <a:p>
            <a:pPr lvl="1"/>
            <a:r>
              <a:rPr lang="en-US" dirty="0" smtClean="0"/>
              <a:t>May range from fatal risks to trivial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Cyclic</a:t>
            </a:r>
          </a:p>
          <a:p>
            <a:pPr lvl="1"/>
            <a:r>
              <a:rPr lang="en-US" dirty="0" smtClean="0"/>
              <a:t>Rather than develop a product in one step, multiple cycles are used which focus on risk reduction</a:t>
            </a:r>
          </a:p>
          <a:p>
            <a:r>
              <a:rPr lang="en-US" dirty="0" smtClean="0"/>
              <a:t>Anchor point milestone</a:t>
            </a:r>
          </a:p>
          <a:p>
            <a:pPr lvl="1"/>
            <a:r>
              <a:rPr lang="en-US" dirty="0" smtClean="0"/>
              <a:t>Specific combination of artifacts and conditions that must be attained at some 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boehm1.gi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85800" y="4572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60960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http://www.stsc.hill.af.mil/crosstalk/2001/05/boehm1.gif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HTMLPart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HTMLPart1</Template>
  <TotalTime>1930</TotalTime>
  <Words>519</Words>
  <Application>Microsoft Office PowerPoint</Application>
  <PresentationFormat>On-screen Show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HTMLPart1</vt:lpstr>
      <vt:lpstr>Spiral Model</vt:lpstr>
      <vt:lpstr>Spiral Model History</vt:lpstr>
      <vt:lpstr>Spiral Model Explanation</vt:lpstr>
      <vt:lpstr>Spiral Model Explanation</vt:lpstr>
      <vt:lpstr>Spiral Model </vt:lpstr>
      <vt:lpstr>Spiral Model </vt:lpstr>
      <vt:lpstr>Spiral Model Terms</vt:lpstr>
      <vt:lpstr>Spiral Model Terms</vt:lpstr>
      <vt:lpstr>Slide 9</vt:lpstr>
      <vt:lpstr>Spiral Model Cycles</vt:lpstr>
      <vt:lpstr>Spiral Essentials</vt:lpstr>
      <vt:lpstr>Spiral Essentials</vt:lpstr>
      <vt:lpstr>Spiral Essentials</vt:lpstr>
      <vt:lpstr>Spiral Essentials</vt:lpstr>
      <vt:lpstr>Spiral Essentials</vt:lpstr>
      <vt:lpstr>Slide 16</vt:lpstr>
      <vt:lpstr>Risk Chart</vt:lpstr>
      <vt:lpstr>Slide 18</vt:lpstr>
      <vt:lpstr>WinWin Spiral Model</vt:lpstr>
      <vt:lpstr>WinWin Spiral Model </vt:lpstr>
      <vt:lpstr>WinWin Spiral Model</vt:lpstr>
      <vt:lpstr>Win-Win Spiral Model</vt:lpstr>
      <vt:lpstr>Spiral Model Advantages</vt:lpstr>
      <vt:lpstr>References</vt:lpstr>
      <vt:lpstr>Spiral Model</vt:lpstr>
    </vt:vector>
  </TitlesOfParts>
  <Company>Northwest Missouri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Carol Spradling</dc:creator>
  <cp:lastModifiedBy>Electronic Campus</cp:lastModifiedBy>
  <cp:revision>147</cp:revision>
  <dcterms:created xsi:type="dcterms:W3CDTF">2009-01-11T22:30:06Z</dcterms:created>
  <dcterms:modified xsi:type="dcterms:W3CDTF">2009-10-27T07:54:34Z</dcterms:modified>
</cp:coreProperties>
</file>