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4" r:id="rId3"/>
    <p:sldId id="260" r:id="rId4"/>
    <p:sldId id="265" r:id="rId5"/>
    <p:sldId id="261" r:id="rId6"/>
    <p:sldId id="278" r:id="rId7"/>
    <p:sldId id="263" r:id="rId8"/>
    <p:sldId id="266" r:id="rId9"/>
    <p:sldId id="267" r:id="rId10"/>
    <p:sldId id="268" r:id="rId11"/>
    <p:sldId id="269" r:id="rId12"/>
    <p:sldId id="270" r:id="rId13"/>
    <p:sldId id="279" r:id="rId14"/>
    <p:sldId id="273" r:id="rId15"/>
    <p:sldId id="274" r:id="rId16"/>
    <p:sldId id="275" r:id="rId17"/>
    <p:sldId id="276" r:id="rId18"/>
    <p:sldId id="277" r:id="rId19"/>
    <p:sldId id="271" r:id="rId20"/>
    <p:sldId id="280" r:id="rId21"/>
    <p:sldId id="282" r:id="rId22"/>
    <p:sldId id="283" r:id="rId23"/>
    <p:sldId id="281" r:id="rId24"/>
    <p:sldId id="257" r:id="rId25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20" autoAdjust="0"/>
  </p:normalViewPr>
  <p:slideViewPr>
    <p:cSldViewPr>
      <p:cViewPr varScale="1">
        <p:scale>
          <a:sx n="68" d="100"/>
          <a:sy n="68" d="100"/>
        </p:scale>
        <p:origin x="-94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8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D844766-B8F1-4C2D-911D-BE7C82856FF6}" type="datetimeFigureOut">
              <a:rPr lang="en-US"/>
              <a:pPr>
                <a:defRPr/>
              </a:pPr>
              <a:t>5/25/2014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0FB372C-CF16-483F-B7C2-FFD8B29F0C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19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AD6D3EF-79A1-412C-8979-095C571CB4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55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 dirty="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15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1516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12" name="Slide Number Placeholder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6200" y="6248400"/>
            <a:ext cx="587375" cy="488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D6FDC97-AEB0-446E-B9A1-82E12D887A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Scrum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Scrum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Scrum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Scrum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Scrum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Scrum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Scrum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Scrum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Scrum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Scrum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1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20484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0485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032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20487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0488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92" name="Rectangle 12"/>
          <p:cNvSpPr>
            <a:spLocks noGrp="1" noChangeArrowheads="1"/>
          </p:cNvSpPr>
          <p:nvPr>
            <p:ph type="ftr" sz="quarter" idx="3"/>
            <p:custDataLst>
              <p:tags r:id="rId14"/>
            </p:custDataLst>
          </p:nvPr>
        </p:nvSpPr>
        <p:spPr bwMode="auto">
          <a:xfrm>
            <a:off x="838200" y="6383338"/>
            <a:ext cx="2897188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20494" name="Rectangle 14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defRPr/>
            </a:pPr>
            <a:fld id="{257CD254-2BB1-45AA-ADD9-C71D58A2C0E8}" type="slidenum">
              <a:rPr lang="en-US" sz="1400">
                <a:latin typeface="Tahoma" pitchFamily="34" charset="0"/>
              </a:rPr>
              <a:pPr algn="r">
                <a:defRPr/>
              </a:pPr>
              <a:t>‹#›</a:t>
            </a:fld>
            <a:endParaRPr lang="en-US" sz="1400" dirty="0"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untaingoatsoftware.com/scrum" TargetMode="External"/><Relationship Id="rId2" Type="http://schemas.openxmlformats.org/officeDocument/2006/relationships/hyperlink" Target="http://www.scrumalliance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Scrum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Burn Down Chart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6172200"/>
            <a:ext cx="586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Image from: http://en.wikipedia.org/wiki/File:SampleBurndownChart.png</a:t>
            </a:r>
            <a:endParaRPr lang="en-US" sz="1400" dirty="0"/>
          </a:p>
        </p:txBody>
      </p:sp>
      <p:pic>
        <p:nvPicPr>
          <p:cNvPr id="8" name="Content Placeholder 7" descr="800px-SampleBurndownCh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2362200"/>
            <a:ext cx="6817895" cy="37242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Owner</a:t>
            </a:r>
          </a:p>
          <a:p>
            <a:pPr lvl="1"/>
            <a:r>
              <a:rPr lang="en-US" dirty="0" smtClean="0"/>
              <a:t>Spokesperson for stakeholders </a:t>
            </a:r>
          </a:p>
          <a:p>
            <a:pPr lvl="1"/>
            <a:r>
              <a:rPr lang="en-US" dirty="0" smtClean="0"/>
              <a:t>Define and prioritize product features</a:t>
            </a:r>
          </a:p>
          <a:p>
            <a:r>
              <a:rPr lang="en-US" dirty="0" smtClean="0"/>
              <a:t>ScrumMaster</a:t>
            </a:r>
          </a:p>
          <a:p>
            <a:pPr lvl="1"/>
            <a:r>
              <a:rPr lang="en-US" sz="2400" dirty="0" smtClean="0">
                <a:ea typeface="+mn-ea"/>
              </a:rPr>
              <a:t>Like a project manager</a:t>
            </a:r>
          </a:p>
          <a:p>
            <a:pPr lvl="1"/>
            <a:r>
              <a:rPr lang="en-US" sz="2400" dirty="0" smtClean="0">
                <a:ea typeface="+mn-ea"/>
              </a:rPr>
              <a:t>Maintains the processes</a:t>
            </a:r>
          </a:p>
          <a:p>
            <a:pPr lvl="1"/>
            <a:r>
              <a:rPr lang="en-US" dirty="0" smtClean="0">
                <a:ea typeface="+mn-ea"/>
              </a:rPr>
              <a:t>Responsible for following Scrum practices</a:t>
            </a:r>
            <a:endParaRPr lang="en-US" sz="2400" dirty="0" smtClean="0">
              <a:ea typeface="+mn-ea"/>
            </a:endParaRPr>
          </a:p>
          <a:p>
            <a:pPr lvl="1"/>
            <a:endParaRPr lang="en-US" sz="2400" dirty="0" smtClean="0">
              <a:ea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Scrum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Cross-functional group of up to 7 people </a:t>
            </a:r>
          </a:p>
          <a:p>
            <a:pPr lvl="1"/>
            <a:r>
              <a:rPr lang="en-US" dirty="0" smtClean="0"/>
              <a:t>Perform actual analysis, design, programming, implementation, testing, etc.</a:t>
            </a:r>
          </a:p>
          <a:p>
            <a:pPr lvl="1"/>
            <a:r>
              <a:rPr lang="en-US" dirty="0" smtClean="0"/>
              <a:t>Teams are self-organizing</a:t>
            </a:r>
          </a:p>
          <a:p>
            <a:r>
              <a:rPr lang="en-US" dirty="0" smtClean="0"/>
              <a:t>Scrum Team</a:t>
            </a:r>
          </a:p>
          <a:p>
            <a:pPr lvl="1"/>
            <a:r>
              <a:rPr lang="en-US" dirty="0" smtClean="0"/>
              <a:t>Product Owner, ScrumMaster, Team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Scrum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Stakeholders</a:t>
            </a:r>
          </a:p>
          <a:p>
            <a:pPr lvl="1"/>
            <a:r>
              <a:rPr lang="en-US" dirty="0" smtClean="0"/>
              <a:t>Customers, vendors, etc.</a:t>
            </a:r>
          </a:p>
          <a:p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People within the company that set up the product environment</a:t>
            </a:r>
          </a:p>
          <a:p>
            <a:r>
              <a:rPr lang="en-US" dirty="0" smtClean="0"/>
              <a:t>Stakeholder and management are not part of the Scrum team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Scrum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Planning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 planning is completed by ScrumMaster and Team</a:t>
            </a:r>
          </a:p>
          <a:p>
            <a:r>
              <a:rPr lang="en-US" dirty="0" smtClean="0"/>
              <a:t>Analyze the product backlog</a:t>
            </a:r>
          </a:p>
          <a:p>
            <a:r>
              <a:rPr lang="en-US" dirty="0" smtClean="0"/>
              <a:t>Determine and select what tasks to include in sprint backlog</a:t>
            </a:r>
          </a:p>
          <a:p>
            <a:r>
              <a:rPr lang="en-US" dirty="0" smtClean="0"/>
              <a:t>Determine and assign hours to complete a task for sprint backlog</a:t>
            </a:r>
          </a:p>
          <a:p>
            <a:r>
              <a:rPr lang="en-US" dirty="0" smtClean="0"/>
              <a:t>Usually an eight hour limit for this meeting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Scrum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Daily meeting usually up to 15 minutes</a:t>
            </a:r>
          </a:p>
          <a:p>
            <a:r>
              <a:rPr lang="en-US" dirty="0" smtClean="0"/>
              <a:t>Usually meant to be a “stand-up” only meeting</a:t>
            </a:r>
          </a:p>
          <a:p>
            <a:r>
              <a:rPr lang="en-US" dirty="0" smtClean="0"/>
              <a:t>Meeting location is usually at the same location and time every day</a:t>
            </a:r>
          </a:p>
          <a:p>
            <a:pPr lvl="1"/>
            <a:r>
              <a:rPr lang="en-US" dirty="0" smtClean="0"/>
              <a:t>Often in the morning</a:t>
            </a:r>
          </a:p>
          <a:p>
            <a:r>
              <a:rPr lang="en-US" dirty="0" smtClean="0"/>
              <a:t>Only ScrumMaster, Team and Product Owner are welcome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Scrum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Daily Scrum questions</a:t>
            </a:r>
          </a:p>
          <a:p>
            <a:pPr lvl="1"/>
            <a:r>
              <a:rPr lang="en-US" dirty="0" smtClean="0"/>
              <a:t>What have you accomplished since yesterday?</a:t>
            </a:r>
          </a:p>
          <a:p>
            <a:pPr lvl="1"/>
            <a:r>
              <a:rPr lang="en-US" dirty="0" smtClean="0"/>
              <a:t>What are you planning to do today?</a:t>
            </a:r>
          </a:p>
          <a:p>
            <a:pPr lvl="1"/>
            <a:r>
              <a:rPr lang="en-US" dirty="0" smtClean="0"/>
              <a:t>Are there any problems that are preventing you from finishing your goal today?</a:t>
            </a:r>
          </a:p>
          <a:p>
            <a:r>
              <a:rPr lang="en-US" dirty="0" smtClean="0"/>
              <a:t>Answers to these questions are meant to commit team members to certain work in front of team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Scrum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two to four hour limit for sprint review</a:t>
            </a:r>
          </a:p>
          <a:p>
            <a:r>
              <a:rPr lang="en-US" dirty="0" smtClean="0"/>
              <a:t>Team presents demo to stakeholder showing features </a:t>
            </a:r>
          </a:p>
          <a:p>
            <a:r>
              <a:rPr lang="en-US" dirty="0" smtClean="0"/>
              <a:t>Review work completed</a:t>
            </a:r>
          </a:p>
          <a:p>
            <a:r>
              <a:rPr lang="en-US" dirty="0" smtClean="0"/>
              <a:t>Discuss work not completed</a:t>
            </a:r>
          </a:p>
          <a:p>
            <a:pPr lvl="1"/>
            <a:r>
              <a:rPr lang="en-US" dirty="0" smtClean="0"/>
              <a:t>No incomplete work will be demonstrated to stakeholder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Scrum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attended by ScrumMaster, Team, Product Owner and sometimes stakeholders</a:t>
            </a:r>
          </a:p>
          <a:p>
            <a:r>
              <a:rPr lang="en-US" dirty="0" smtClean="0"/>
              <a:t>Completed after every sprint</a:t>
            </a:r>
          </a:p>
          <a:p>
            <a:r>
              <a:rPr lang="en-US" dirty="0" smtClean="0"/>
              <a:t>Typically lasts 15 to 30 minutes but may last up to 3 hours</a:t>
            </a:r>
          </a:p>
          <a:p>
            <a:r>
              <a:rPr lang="en-US" dirty="0" smtClean="0"/>
              <a:t>Discuss what went well in sprint</a:t>
            </a:r>
          </a:p>
          <a:p>
            <a:r>
              <a:rPr lang="en-US" dirty="0" smtClean="0"/>
              <a:t>Discuss what could be improved for next sprint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Scrum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Scrum goal is to deliver a quality product</a:t>
            </a:r>
          </a:p>
          <a:p>
            <a:r>
              <a:rPr lang="en-US" dirty="0" smtClean="0"/>
              <a:t>Self-organizing small teams</a:t>
            </a:r>
          </a:p>
          <a:p>
            <a:r>
              <a:rPr lang="en-US" dirty="0" smtClean="0"/>
              <a:t>Series of sprints make up the product progress</a:t>
            </a:r>
          </a:p>
          <a:p>
            <a:r>
              <a:rPr lang="en-US" dirty="0" smtClean="0"/>
              <a:t>Product backlog contains items in list which captures requirements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Scrum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Scrum?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Scrum is an agile software development framework</a:t>
            </a:r>
          </a:p>
          <a:p>
            <a:pPr lvl="1"/>
            <a:r>
              <a:rPr lang="en-US" dirty="0" smtClean="0"/>
              <a:t>An iterative, incremental framework for developing any product or managing any work</a:t>
            </a:r>
          </a:p>
          <a:p>
            <a:pPr lvl="1"/>
            <a:r>
              <a:rPr lang="en-US" dirty="0" smtClean="0"/>
              <a:t>It allows teams to deliver set of product functions every iteration which respond to changing requirements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Scrum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framework for changing customer requirements</a:t>
            </a:r>
          </a:p>
          <a:p>
            <a:r>
              <a:rPr lang="en-US" dirty="0" smtClean="0"/>
              <a:t>Interactions and communication between team are improved by Scrum framework</a:t>
            </a:r>
          </a:p>
          <a:p>
            <a:r>
              <a:rPr lang="en-US" dirty="0" smtClean="0"/>
              <a:t>Must have a client that knows what they want</a:t>
            </a:r>
          </a:p>
          <a:p>
            <a:pPr lvl="1"/>
            <a:r>
              <a:rPr lang="en-US" dirty="0" smtClean="0"/>
              <a:t>Also needs someone to commit to become part of the Scrum team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Scrum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</a:t>
            </a:r>
            <a:r>
              <a:rPr lang="en-US" smtClean="0"/>
              <a:t>Versus Waterfall</a:t>
            </a:r>
            <a:endParaRPr lang="en-US" dirty="0"/>
          </a:p>
        </p:txBody>
      </p:sp>
      <p:pic>
        <p:nvPicPr>
          <p:cNvPr id="5" name="Content Placeholder 4" descr="waterfall_scru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2362200"/>
            <a:ext cx="7693025" cy="36576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Scrum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6172200"/>
            <a:ext cx="6144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Taken from: http://www.scrumalliance.org/articles/133-challenging-inertia-through-scrum</a:t>
            </a:r>
            <a:endParaRPr lang="en-US" sz="1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Criticisms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Scrum may fall apart if politics enter the arena or if teams do not </a:t>
            </a:r>
            <a:r>
              <a:rPr lang="en-US" smtClean="0"/>
              <a:t>function well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Scrum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http://www.scrumalliance.org/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http://www.mountaingoatsoftware.com/scrum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Scrum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Scrum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 </a:t>
            </a:r>
          </a:p>
          <a:p>
            <a:pPr lvl="1"/>
            <a:r>
              <a:rPr lang="en-US" dirty="0" smtClean="0"/>
              <a:t>Basic unit of development </a:t>
            </a:r>
          </a:p>
          <a:p>
            <a:pPr lvl="1"/>
            <a:r>
              <a:rPr lang="en-US" dirty="0" smtClean="0"/>
              <a:t>Usually lasts between one week to one month</a:t>
            </a:r>
          </a:p>
          <a:p>
            <a:pPr lvl="1"/>
            <a:r>
              <a:rPr lang="en-US" dirty="0" smtClean="0"/>
              <a:t>Sprint length is determined by team</a:t>
            </a:r>
          </a:p>
          <a:p>
            <a:r>
              <a:rPr lang="en-US" dirty="0" smtClean="0"/>
              <a:t>User stories</a:t>
            </a:r>
          </a:p>
          <a:p>
            <a:pPr lvl="1"/>
            <a:r>
              <a:rPr lang="en-US" dirty="0" smtClean="0"/>
              <a:t>Customer requirements</a:t>
            </a:r>
          </a:p>
          <a:p>
            <a:pPr lvl="1"/>
            <a:r>
              <a:rPr lang="en-US" dirty="0" smtClean="0"/>
              <a:t>Include list of high-level features and priorities for each features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Scrum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</a:p>
          <a:p>
            <a:pPr lvl="1"/>
            <a:r>
              <a:rPr lang="en-US" dirty="0" smtClean="0"/>
              <a:t>High-level document for entire project</a:t>
            </a:r>
          </a:p>
          <a:p>
            <a:pPr lvl="1"/>
            <a:r>
              <a:rPr lang="en-US" dirty="0" smtClean="0"/>
              <a:t>Contains descriptions of required features</a:t>
            </a:r>
          </a:p>
          <a:p>
            <a:pPr lvl="1"/>
            <a:r>
              <a:rPr lang="en-US" dirty="0" smtClean="0"/>
              <a:t>Should be prioritized by the product owner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Scrum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 backlog</a:t>
            </a:r>
          </a:p>
          <a:p>
            <a:pPr lvl="1"/>
            <a:r>
              <a:rPr lang="en-US" dirty="0" smtClean="0"/>
              <a:t>Property of the team</a:t>
            </a:r>
          </a:p>
          <a:p>
            <a:pPr lvl="1"/>
            <a:r>
              <a:rPr lang="en-US" dirty="0" smtClean="0"/>
              <a:t>Contains information regarding how team will implement of features for a sprint</a:t>
            </a:r>
          </a:p>
          <a:p>
            <a:pPr lvl="1"/>
            <a:r>
              <a:rPr lang="en-US" dirty="0" smtClean="0"/>
              <a:t>Contains breakdown of tasks</a:t>
            </a:r>
          </a:p>
          <a:p>
            <a:pPr lvl="1"/>
            <a:r>
              <a:rPr lang="en-US" dirty="0" smtClean="0"/>
              <a:t>Tasks on backlog are not assigned</a:t>
            </a:r>
          </a:p>
          <a:p>
            <a:pPr lvl="2"/>
            <a:r>
              <a:rPr lang="en-US" dirty="0" smtClean="0"/>
              <a:t>Rather team members sign up for tasks as needed </a:t>
            </a:r>
          </a:p>
          <a:p>
            <a:pPr lvl="2"/>
            <a:r>
              <a:rPr lang="en-US" dirty="0" smtClean="0"/>
              <a:t>Who performs the task will depend upon team skills and priorities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Scrum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Sprint Backlog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Scrum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</p:nvPr>
        </p:nvGraphicFramePr>
        <p:xfrm>
          <a:off x="1066800" y="2438400"/>
          <a:ext cx="6095999" cy="2285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Worksheet" r:id="rId4" imgW="1438275" imgH="771525" progId="Excel.Sheet.12">
                  <p:embed/>
                </p:oleObj>
              </mc:Choice>
              <mc:Fallback>
                <p:oleObj name="Worksheet" r:id="rId4" imgW="1438275" imgH="771525" progId="Excel.Sheet.12">
                  <p:embed/>
                  <p:pic>
                    <p:nvPicPr>
                      <p:cNvPr id="0" name="Content Placeholder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438400"/>
                        <a:ext cx="6095999" cy="22859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board</a:t>
            </a:r>
          </a:p>
          <a:p>
            <a:pPr lvl="1"/>
            <a:r>
              <a:rPr lang="en-US" dirty="0" smtClean="0"/>
              <a:t>Used to display the status of various tasks during a sprint</a:t>
            </a:r>
          </a:p>
          <a:p>
            <a:pPr lvl="1"/>
            <a:r>
              <a:rPr lang="en-US" dirty="0" smtClean="0"/>
              <a:t>Each row on a task board contains a user story</a:t>
            </a:r>
          </a:p>
          <a:p>
            <a:pPr lvl="1"/>
            <a:r>
              <a:rPr lang="en-US" dirty="0" smtClean="0"/>
              <a:t>Status might be posted as “done”, “in progress”, “to do”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Scrum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609600"/>
          </a:xfrm>
        </p:spPr>
        <p:txBody>
          <a:bodyPr/>
          <a:lstStyle/>
          <a:p>
            <a:r>
              <a:rPr lang="en-US" dirty="0" smtClean="0"/>
              <a:t>Scrum Task Board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6172200"/>
            <a:ext cx="519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Image from: http://www.mountaingoatsoftware.com/task-boards</a:t>
            </a:r>
            <a:endParaRPr lang="en-US" sz="1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95400"/>
            <a:ext cx="8241340" cy="47168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Burn down chart</a:t>
            </a:r>
          </a:p>
          <a:p>
            <a:pPr lvl="1"/>
            <a:r>
              <a:rPr lang="en-US" dirty="0" smtClean="0"/>
              <a:t>Graphical representation of what work is left to do versus time</a:t>
            </a:r>
          </a:p>
          <a:p>
            <a:pPr lvl="1"/>
            <a:r>
              <a:rPr lang="en-US" dirty="0" smtClean="0"/>
              <a:t>Vertical axis is the backlog (work left to do)</a:t>
            </a:r>
          </a:p>
          <a:p>
            <a:pPr lvl="1"/>
            <a:r>
              <a:rPr lang="en-US" dirty="0" smtClean="0"/>
              <a:t>Horizontal axis is time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Scrum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HTMLPart1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HTMLPart1</Template>
  <TotalTime>1662</TotalTime>
  <Words>676</Words>
  <Application>Microsoft Office PowerPoint</Application>
  <PresentationFormat>On-screen Show (4:3)</PresentationFormat>
  <Paragraphs>132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HTMLPart1</vt:lpstr>
      <vt:lpstr>Worksheet</vt:lpstr>
      <vt:lpstr>Scrum </vt:lpstr>
      <vt:lpstr>What is Scrum?</vt:lpstr>
      <vt:lpstr>Scrum Terms</vt:lpstr>
      <vt:lpstr>Scrum Terms</vt:lpstr>
      <vt:lpstr>Scrum Terms</vt:lpstr>
      <vt:lpstr>Scrum Sprint Backlog</vt:lpstr>
      <vt:lpstr>Scrum Terms</vt:lpstr>
      <vt:lpstr>Scrum Task Board</vt:lpstr>
      <vt:lpstr>Scrum Terms</vt:lpstr>
      <vt:lpstr>Scrum Burn Down Chart</vt:lpstr>
      <vt:lpstr>Scrum Roles</vt:lpstr>
      <vt:lpstr>Scrum Roles</vt:lpstr>
      <vt:lpstr>Other Roles</vt:lpstr>
      <vt:lpstr>Sprint Planning Meeting</vt:lpstr>
      <vt:lpstr>Daily Scrum</vt:lpstr>
      <vt:lpstr>Daily Scrum</vt:lpstr>
      <vt:lpstr>Sprint Review</vt:lpstr>
      <vt:lpstr>Sprint Retrospective</vt:lpstr>
      <vt:lpstr>Scrum Characteristics</vt:lpstr>
      <vt:lpstr>Scrum Characteristics</vt:lpstr>
      <vt:lpstr>Scrum Versus Waterfall</vt:lpstr>
      <vt:lpstr>Scrum Criticisms</vt:lpstr>
      <vt:lpstr>Scrum Resources</vt:lpstr>
      <vt:lpstr>Scrum </vt:lpstr>
    </vt:vector>
  </TitlesOfParts>
  <Company>Northwest Missouri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Carol Spradling</dc:creator>
  <cp:lastModifiedBy>Spradling,Carol</cp:lastModifiedBy>
  <cp:revision>108</cp:revision>
  <dcterms:created xsi:type="dcterms:W3CDTF">2009-01-11T22:30:06Z</dcterms:created>
  <dcterms:modified xsi:type="dcterms:W3CDTF">2014-05-25T15:53:23Z</dcterms:modified>
</cp:coreProperties>
</file>