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5" autoAdjust="0"/>
    <p:restoredTop sz="86420" autoAdjust="0"/>
  </p:normalViewPr>
  <p:slideViewPr>
    <p:cSldViewPr>
      <p:cViewPr varScale="1">
        <p:scale>
          <a:sx n="67" d="100"/>
          <a:sy n="67" d="100"/>
        </p:scale>
        <p:origin x="-5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8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D844766-B8F1-4C2D-911D-BE7C82856FF6}" type="datetimeFigureOut">
              <a:rPr lang="en-US"/>
              <a:pPr>
                <a:defRPr/>
              </a:pPr>
              <a:t>10/27/2009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0FB372C-CF16-483F-B7C2-FFD8B29F0C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D6D3EF-79A1-412C-8979-095C571CB4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15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1516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smtClean="0"/>
              <a:t>Crystal Clear</a:t>
            </a:r>
            <a:endParaRPr lang="en-US" dirty="0"/>
          </a:p>
        </p:txBody>
      </p:sp>
      <p:sp>
        <p:nvSpPr>
          <p:cNvPr id="12" name="Slide Number Placeholder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6200" y="6248400"/>
            <a:ext cx="587375" cy="488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D6FDC97-AEB0-446E-B9A1-82E12D887A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Crystal Clear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Crystal Clear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Crystal Clear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Crystal Clear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Crystal Clear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Crystal Clear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Crystal Clear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Crystal Clear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Crystal Clear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Crystal Clear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1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20484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0485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032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20487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0488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92" name="Rectangle 12"/>
          <p:cNvSpPr>
            <a:spLocks noGrp="1" noChangeArrowheads="1"/>
          </p:cNvSpPr>
          <p:nvPr>
            <p:ph type="ftr" sz="quarter" idx="3"/>
            <p:custDataLst>
              <p:tags r:id="rId14"/>
            </p:custDataLst>
          </p:nvPr>
        </p:nvSpPr>
        <p:spPr bwMode="auto">
          <a:xfrm>
            <a:off x="838200" y="6383338"/>
            <a:ext cx="289718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smtClean="0"/>
              <a:t>Crystal Clear</a:t>
            </a:r>
            <a:endParaRPr lang="en-US" dirty="0"/>
          </a:p>
        </p:txBody>
      </p:sp>
      <p:sp>
        <p:nvSpPr>
          <p:cNvPr id="20494" name="Rectangle 14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fld id="{257CD254-2BB1-45AA-ADD9-C71D58A2C0E8}" type="slidenum">
              <a:rPr lang="en-US" sz="1400">
                <a:latin typeface="Tahoma" pitchFamily="34" charset="0"/>
              </a:rPr>
              <a:pPr algn="r">
                <a:defRPr/>
              </a:pPr>
              <a:t>‹#›</a:t>
            </a:fld>
            <a:endParaRPr lang="en-US" sz="1400" dirty="0"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Crystal Clear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Crystal Clear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intended for life-critical systems since is it missing verification of correctness</a:t>
            </a:r>
          </a:p>
          <a:p>
            <a:r>
              <a:rPr lang="en-US" dirty="0" smtClean="0"/>
              <a:t>Mainframes, client-server, web-based but not intended for fail-safe systems</a:t>
            </a:r>
          </a:p>
          <a:p>
            <a:r>
              <a:rPr lang="en-US" dirty="0" smtClean="0"/>
              <a:t>Strong communication, light on deliverables</a:t>
            </a:r>
          </a:p>
          <a:p>
            <a:pPr lvl="1"/>
            <a:r>
              <a:rPr lang="en-US" dirty="0" smtClean="0"/>
              <a:t>Frequent deliveries of product and process feedback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Crystal Clear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Crystal Clear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Policy standards are </a:t>
            </a:r>
            <a:r>
              <a:rPr lang="en-US" dirty="0" err="1" smtClean="0"/>
              <a:t>manatory</a:t>
            </a:r>
            <a:endParaRPr lang="en-US" dirty="0" smtClean="0"/>
          </a:p>
          <a:p>
            <a:pPr lvl="1"/>
            <a:r>
              <a:rPr lang="en-US" dirty="0" smtClean="0"/>
              <a:t>May use Scrum or XP for project scheduling</a:t>
            </a:r>
          </a:p>
          <a:p>
            <a:pPr lvl="1"/>
            <a:r>
              <a:rPr lang="en-US" dirty="0" smtClean="0"/>
              <a:t>Every deliverable has an assigned owner</a:t>
            </a:r>
          </a:p>
          <a:p>
            <a:r>
              <a:rPr lang="en-US" dirty="0" smtClean="0"/>
              <a:t>Precision is low at first then higher precision when </a:t>
            </a:r>
            <a:r>
              <a:rPr lang="en-US" smtClean="0"/>
              <a:t>delivering artifacts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Crystal Clear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Crystal Clear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Crystal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Family of methodologies with a common genetic code</a:t>
            </a:r>
          </a:p>
          <a:p>
            <a:pPr lvl="1"/>
            <a:r>
              <a:rPr lang="en-US" dirty="0" smtClean="0"/>
              <a:t>Frequent delivery</a:t>
            </a:r>
          </a:p>
          <a:p>
            <a:pPr lvl="1"/>
            <a:r>
              <a:rPr lang="en-US" dirty="0" smtClean="0"/>
              <a:t>Close communication</a:t>
            </a:r>
          </a:p>
          <a:p>
            <a:pPr lvl="1"/>
            <a:r>
              <a:rPr lang="en-US" dirty="0" smtClean="0"/>
              <a:t>Reflective improvement</a:t>
            </a:r>
          </a:p>
          <a:p>
            <a:r>
              <a:rPr lang="en-US" dirty="0" smtClean="0"/>
              <a:t>No one methodology rather different Crystal methodologies for different types of projects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Crystal Clear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Crystal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Alistair Cockburn (2002)</a:t>
            </a:r>
          </a:p>
          <a:p>
            <a:r>
              <a:rPr lang="en-US" dirty="0" smtClean="0"/>
              <a:t>Comes from characterization of project along two dimensions (size and critically) which match that of minerals (color and hardness)</a:t>
            </a:r>
          </a:p>
          <a:p>
            <a:pPr lvl="1"/>
            <a:r>
              <a:rPr lang="en-US" dirty="0" smtClean="0"/>
              <a:t>Size  (relates to color)</a:t>
            </a:r>
          </a:p>
          <a:p>
            <a:pPr lvl="1"/>
            <a:r>
              <a:rPr lang="en-US" dirty="0" smtClean="0"/>
              <a:t>Criticality (relates to hardness)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Crystal Clear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Crystal Clear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Larger projects require more coordination and communication </a:t>
            </a:r>
          </a:p>
          <a:p>
            <a:pPr lvl="1"/>
            <a:r>
              <a:rPr lang="en-US" dirty="0" smtClean="0"/>
              <a:t>Larger projects map to darker colors </a:t>
            </a:r>
          </a:p>
          <a:p>
            <a:pPr lvl="2"/>
            <a:r>
              <a:rPr lang="en-US" dirty="0" smtClean="0"/>
              <a:t>Clear, yellow, orange, red, etc.</a:t>
            </a:r>
          </a:p>
          <a:p>
            <a:pPr lvl="1"/>
            <a:r>
              <a:rPr lang="en-US" dirty="0" smtClean="0"/>
              <a:t>Projects which cause more damage need more hardness </a:t>
            </a:r>
          </a:p>
          <a:p>
            <a:pPr lvl="2"/>
            <a:r>
              <a:rPr lang="en-US" dirty="0" smtClean="0"/>
              <a:t>Quartz methodology suited to a few developers creating an invoicing system</a:t>
            </a:r>
          </a:p>
          <a:p>
            <a:pPr lvl="2"/>
            <a:r>
              <a:rPr lang="en-US" dirty="0" smtClean="0"/>
              <a:t>Diamond methodology – calls for repeated checks on design and implementation, such as a nuclear plant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Crystal Clear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Crystal Methodologies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2362200"/>
          <a:ext cx="7693026" cy="22250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846513"/>
                <a:gridCol w="3846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Size of Team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Clear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 or fewer people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Yellow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 – 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Orange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 – 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Red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 –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Colors continue with larger teams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Crystal Clear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Crystal Clear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Frequent delivery</a:t>
            </a:r>
          </a:p>
          <a:p>
            <a:pPr lvl="1"/>
            <a:r>
              <a:rPr lang="en-US" dirty="0" smtClean="0"/>
              <a:t>Delivery running, tested code to real user</a:t>
            </a:r>
          </a:p>
          <a:p>
            <a:r>
              <a:rPr lang="en-US" dirty="0" smtClean="0"/>
              <a:t>Reflective improvement</a:t>
            </a:r>
          </a:p>
          <a:p>
            <a:pPr lvl="1"/>
            <a:r>
              <a:rPr lang="en-US" dirty="0" smtClean="0"/>
              <a:t>Reflect and improve</a:t>
            </a:r>
          </a:p>
          <a:p>
            <a:pPr lvl="2"/>
            <a:r>
              <a:rPr lang="en-US" dirty="0" smtClean="0"/>
              <a:t>Figure out what is working, what is not working and make change in the next iteration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Crystal Clear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Crystal</a:t>
            </a:r>
            <a:r>
              <a:rPr lang="en-US" baseline="0" dirty="0" smtClean="0"/>
              <a:t> Clear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Osmotic communication</a:t>
            </a:r>
          </a:p>
          <a:p>
            <a:pPr lvl="1"/>
            <a:r>
              <a:rPr lang="en-US" dirty="0" smtClean="0"/>
              <a:t>Information flows into the background hearing of members of team so that they can pick up relevant information as through by osmosis.</a:t>
            </a:r>
            <a:endParaRPr lang="en-US" dirty="0" smtClean="0"/>
          </a:p>
          <a:p>
            <a:pPr lvl="1"/>
            <a:r>
              <a:rPr lang="en-US" dirty="0" smtClean="0"/>
              <a:t>Questions and answers flow naturally with little disturbance among team members</a:t>
            </a:r>
          </a:p>
          <a:p>
            <a:r>
              <a:rPr lang="en-US" dirty="0" smtClean="0"/>
              <a:t>Personal safety</a:t>
            </a:r>
          </a:p>
          <a:p>
            <a:pPr lvl="1"/>
            <a:r>
              <a:rPr lang="en-US" dirty="0" smtClean="0"/>
              <a:t>Team members are able to speak without fear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Crystal Clear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Crystal Clear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</a:t>
            </a:r>
          </a:p>
          <a:p>
            <a:pPr lvl="1"/>
            <a:r>
              <a:rPr lang="en-US" dirty="0" smtClean="0"/>
              <a:t>Knowing what to work on and having time and peace of mind to work on it</a:t>
            </a:r>
          </a:p>
          <a:p>
            <a:r>
              <a:rPr lang="en-US" dirty="0" smtClean="0"/>
              <a:t>Easy access to experts</a:t>
            </a:r>
          </a:p>
          <a:p>
            <a:pPr lvl="1"/>
            <a:r>
              <a:rPr lang="en-US" dirty="0" smtClean="0"/>
              <a:t>Access to experts allows team to deploy and test frequent deliveries</a:t>
            </a:r>
          </a:p>
          <a:p>
            <a:pPr lvl="1"/>
            <a:r>
              <a:rPr lang="en-US" dirty="0" smtClean="0"/>
              <a:t>Rapid feedback on quality of finished product and design decisions</a:t>
            </a:r>
          </a:p>
          <a:p>
            <a:pPr lvl="1"/>
            <a:r>
              <a:rPr lang="en-US" dirty="0" smtClean="0"/>
              <a:t>Up to date requirements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Crystal Clear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Crystal Clear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environment with </a:t>
            </a:r>
          </a:p>
          <a:p>
            <a:pPr lvl="1"/>
            <a:r>
              <a:rPr lang="en-US" dirty="0" smtClean="0"/>
              <a:t>Automated tests </a:t>
            </a:r>
          </a:p>
          <a:p>
            <a:pPr lvl="2"/>
            <a:r>
              <a:rPr lang="en-US" dirty="0" smtClean="0"/>
              <a:t>Programmers like automated tests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onfiguration management </a:t>
            </a:r>
          </a:p>
          <a:p>
            <a:pPr lvl="2"/>
            <a:r>
              <a:rPr lang="en-US" dirty="0" smtClean="0"/>
              <a:t>Allows developers to develop code separately and together</a:t>
            </a:r>
          </a:p>
          <a:p>
            <a:pPr lvl="1"/>
            <a:r>
              <a:rPr lang="en-US" dirty="0" smtClean="0"/>
              <a:t>F</a:t>
            </a:r>
            <a:r>
              <a:rPr lang="en-US" dirty="0" smtClean="0"/>
              <a:t>requent integration</a:t>
            </a:r>
          </a:p>
          <a:p>
            <a:pPr lvl="2"/>
            <a:r>
              <a:rPr lang="en-US" dirty="0" smtClean="0"/>
              <a:t>Integrate systems multiple times a day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Crystal Clear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HTMLPart1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HTMLPart1</Template>
  <TotalTime>1983</TotalTime>
  <Words>418</Words>
  <Application>Microsoft Office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HTMLPart1</vt:lpstr>
      <vt:lpstr>Crystal Clear</vt:lpstr>
      <vt:lpstr>Crystal</vt:lpstr>
      <vt:lpstr>Crystal History</vt:lpstr>
      <vt:lpstr>Crystal Clear Concepts</vt:lpstr>
      <vt:lpstr>Crystal Methodologies</vt:lpstr>
      <vt:lpstr>Crystal Clear Properties</vt:lpstr>
      <vt:lpstr>Crystal Clear Properties</vt:lpstr>
      <vt:lpstr>Crystal Clear Properties</vt:lpstr>
      <vt:lpstr>Crystal Clear Properties</vt:lpstr>
      <vt:lpstr>Crystal Clear</vt:lpstr>
      <vt:lpstr>Crystal Clear</vt:lpstr>
      <vt:lpstr>Crystal Clear</vt:lpstr>
    </vt:vector>
  </TitlesOfParts>
  <Company>Northwest Missouri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Carol Spradling</dc:creator>
  <cp:lastModifiedBy>Electronic Campus</cp:lastModifiedBy>
  <cp:revision>155</cp:revision>
  <dcterms:created xsi:type="dcterms:W3CDTF">2009-01-11T22:30:06Z</dcterms:created>
  <dcterms:modified xsi:type="dcterms:W3CDTF">2009-10-27T08:51:28Z</dcterms:modified>
</cp:coreProperties>
</file>