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39"/>
  </p:notesMasterIdLst>
  <p:handoutMasterIdLst>
    <p:handoutMasterId r:id="rId40"/>
  </p:handoutMasterIdLst>
  <p:sldIdLst>
    <p:sldId id="352" r:id="rId2"/>
    <p:sldId id="353" r:id="rId3"/>
    <p:sldId id="354" r:id="rId4"/>
    <p:sldId id="399" r:id="rId5"/>
    <p:sldId id="377" r:id="rId6"/>
    <p:sldId id="358" r:id="rId7"/>
    <p:sldId id="359" r:id="rId8"/>
    <p:sldId id="362" r:id="rId9"/>
    <p:sldId id="384" r:id="rId10"/>
    <p:sldId id="401" r:id="rId11"/>
    <p:sldId id="380" r:id="rId12"/>
    <p:sldId id="365" r:id="rId13"/>
    <p:sldId id="366" r:id="rId14"/>
    <p:sldId id="381" r:id="rId15"/>
    <p:sldId id="382" r:id="rId16"/>
    <p:sldId id="383" r:id="rId17"/>
    <p:sldId id="367" r:id="rId18"/>
    <p:sldId id="368" r:id="rId19"/>
    <p:sldId id="369" r:id="rId20"/>
    <p:sldId id="370" r:id="rId21"/>
    <p:sldId id="375" r:id="rId22"/>
    <p:sldId id="372" r:id="rId23"/>
    <p:sldId id="373" r:id="rId24"/>
    <p:sldId id="387" r:id="rId25"/>
    <p:sldId id="388" r:id="rId26"/>
    <p:sldId id="389" r:id="rId27"/>
    <p:sldId id="390" r:id="rId28"/>
    <p:sldId id="402" r:id="rId29"/>
    <p:sldId id="403" r:id="rId30"/>
    <p:sldId id="392" r:id="rId31"/>
    <p:sldId id="394" r:id="rId32"/>
    <p:sldId id="398" r:id="rId33"/>
    <p:sldId id="393" r:id="rId34"/>
    <p:sldId id="395" r:id="rId35"/>
    <p:sldId id="396" r:id="rId36"/>
    <p:sldId id="397" r:id="rId37"/>
    <p:sldId id="37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7329" autoAdjust="0"/>
  </p:normalViewPr>
  <p:slideViewPr>
    <p:cSldViewPr>
      <p:cViewPr varScale="1">
        <p:scale>
          <a:sx n="56" d="100"/>
          <a:sy n="56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600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4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3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99649"/>
            <a:ext cx="748145" cy="353943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 Regular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56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8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98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5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 Regular"/>
          <a:ea typeface="Open Sans Regular"/>
          <a:cs typeface="Open Sans Regular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565081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3:</a:t>
            </a:r>
            <a:br>
              <a:rPr lang="en-US" dirty="0" smtClean="0"/>
            </a:br>
            <a:r>
              <a:rPr lang="en-US" dirty="0" smtClean="0"/>
              <a:t>The Project Management Process Groups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Pre-Initiation and Initiation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Initiating </a:t>
            </a:r>
            <a:r>
              <a:rPr lang="en-US" dirty="0"/>
              <a:t>includes recognizing and starting a new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kinds of projects for the right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Strategic </a:t>
            </a:r>
            <a:r>
              <a:rPr lang="en-US" dirty="0"/>
              <a:t>planning should serve as the foundation </a:t>
            </a:r>
            <a:r>
              <a:rPr lang="en-US" dirty="0" smtClean="0"/>
              <a:t>for deciding which </a:t>
            </a:r>
            <a:r>
              <a:rPr lang="en-US" dirty="0"/>
              <a:t>projects to </a:t>
            </a:r>
            <a:r>
              <a:rPr lang="en-US" dirty="0" smtClean="0"/>
              <a:t>pursue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xpresses </a:t>
            </a:r>
            <a:r>
              <a:rPr lang="en-US" dirty="0"/>
              <a:t>the </a:t>
            </a:r>
            <a:r>
              <a:rPr lang="en-US" dirty="0" smtClean="0"/>
              <a:t>vision, mission</a:t>
            </a:r>
            <a:r>
              <a:rPr lang="en-US" dirty="0"/>
              <a:t>, goals, objectives, and strategies of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basis </a:t>
            </a:r>
            <a:r>
              <a:rPr lang="en-US" dirty="0" smtClean="0"/>
              <a:t>for IT </a:t>
            </a:r>
            <a:r>
              <a:rPr lang="en-US" dirty="0"/>
              <a:t>project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Pre-initiation Tasks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lay the groundwork for a project before it officially starts</a:t>
            </a:r>
          </a:p>
          <a:p>
            <a:r>
              <a:rPr lang="en-US" dirty="0" smtClean="0"/>
              <a:t>Senior managers often perform several pre-initiation tasks</a:t>
            </a:r>
          </a:p>
          <a:p>
            <a:pPr lvl="1"/>
            <a:r>
              <a:rPr lang="en-US" dirty="0" smtClean="0"/>
              <a:t>Determine the scope, time, and cost constraints for the project</a:t>
            </a:r>
          </a:p>
          <a:p>
            <a:pPr lvl="1"/>
            <a:r>
              <a:rPr lang="en-US" dirty="0" smtClean="0"/>
              <a:t>Identify the project sponsor</a:t>
            </a:r>
          </a:p>
          <a:p>
            <a:pPr lvl="1"/>
            <a:r>
              <a:rPr lang="en-US" dirty="0" smtClean="0"/>
              <a:t>Select the project manager</a:t>
            </a:r>
          </a:p>
          <a:p>
            <a:pPr lvl="1"/>
            <a:r>
              <a:rPr lang="en-US" dirty="0" smtClean="0"/>
              <a:t>Develop a business case for a project </a:t>
            </a:r>
          </a:p>
          <a:p>
            <a:pPr lvl="1"/>
            <a:r>
              <a:rPr lang="en-US" dirty="0" smtClean="0"/>
              <a:t>Meet with the project manager to review the process and expectations for managing the project</a:t>
            </a:r>
          </a:p>
          <a:p>
            <a:pPr lvl="1"/>
            <a:r>
              <a:rPr lang="en-US" dirty="0" smtClean="0"/>
              <a:t>Determine if the project should be divided into two or more smaller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(1 of 5)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73132"/>
              </p:ext>
            </p:extLst>
          </p:nvPr>
        </p:nvGraphicFramePr>
        <p:xfrm>
          <a:off x="628650" y="1825625"/>
          <a:ext cx="729615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304049115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1532238482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69384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Knowledge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Integration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Develop project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charter</a:t>
                      </a:r>
                    </a:p>
                    <a:p>
                      <a:r>
                        <a:rPr lang="en-US" dirty="0" smtClean="0"/>
                        <a:t>Assumption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Stakeholder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Identify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Stakeholder register</a:t>
                      </a:r>
                    </a:p>
                    <a:p>
                      <a:r>
                        <a:rPr lang="en-US" dirty="0" smtClean="0"/>
                        <a:t>Change requests</a:t>
                      </a:r>
                    </a:p>
                    <a:p>
                      <a:r>
                        <a:rPr lang="en-US" dirty="0" smtClean="0"/>
                        <a:t>Project management plan updates</a:t>
                      </a:r>
                    </a:p>
                    <a:p>
                      <a:r>
                        <a:rPr lang="en-US" dirty="0" smtClean="0"/>
                        <a:t>Project documents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8225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8482" y="3907416"/>
            <a:ext cx="6181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Open Sans Regular"/>
              </a:rPr>
              <a:t>Source: PMBOK® Guide – Sixth Edition, 2017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249549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3-3 Project initiation knowledge areas, processes, </a:t>
            </a:r>
            <a:endParaRPr lang="en-US" dirty="0" smtClean="0">
              <a:latin typeface="Open Sans Regular"/>
            </a:endParaRPr>
          </a:p>
          <a:p>
            <a:r>
              <a:rPr lang="en-US" dirty="0" smtClean="0">
                <a:latin typeface="Open Sans Regular"/>
              </a:rPr>
              <a:t>and </a:t>
            </a:r>
            <a:r>
              <a:rPr lang="en-US" dirty="0">
                <a:latin typeface="Open Sans Regular"/>
              </a:rPr>
              <a:t>outputs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(2 of 5)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21509"/>
              </p:ext>
            </p:extLst>
          </p:nvPr>
        </p:nvGraphicFramePr>
        <p:xfrm>
          <a:off x="628650" y="1825625"/>
          <a:ext cx="767715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44">
                  <a:extLst>
                    <a:ext uri="{9D8B030D-6E8A-4147-A177-3AD203B41FA5}">
                      <a16:colId xmlns:a16="http://schemas.microsoft.com/office/drawing/2014/main" val="515542992"/>
                    </a:ext>
                  </a:extLst>
                </a:gridCol>
                <a:gridCol w="1531005">
                  <a:extLst>
                    <a:ext uri="{9D8B030D-6E8A-4147-A177-3AD203B41FA5}">
                      <a16:colId xmlns:a16="http://schemas.microsoft.com/office/drawing/2014/main" val="100897256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val="3378740213"/>
                    </a:ext>
                  </a:extLst>
                </a:gridCol>
                <a:gridCol w="1315575">
                  <a:extLst>
                    <a:ext uri="{9D8B030D-6E8A-4147-A177-3AD203B41FA5}">
                      <a16:colId xmlns:a16="http://schemas.microsoft.com/office/drawing/2014/main" val="24219749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320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Internal/External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Contact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joe_fleming@jwdconsulting.com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 Bell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erica_bell@jwdconsulting.com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Senior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Team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michael_chen@jwdconsulting.com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 Phuong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Business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kim_phuong@client1.com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louise_mills@jwdconsulting.com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437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46905"/>
            <a:ext cx="4141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3-4 </a:t>
            </a:r>
            <a:r>
              <a:rPr lang="en-US" dirty="0">
                <a:latin typeface="Open Sans Regular"/>
              </a:rPr>
              <a:t>Stakeholder Register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(3 of 5) </a:t>
            </a:r>
            <a:endParaRPr lang="en-US" dirty="0"/>
          </a:p>
        </p:txBody>
      </p:sp>
      <p:graphicFrame>
        <p:nvGraphicFramePr>
          <p:cNvPr id="13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30224"/>
              </p:ext>
            </p:extLst>
          </p:nvPr>
        </p:nvGraphicFramePr>
        <p:xfrm>
          <a:off x="628650" y="1825625"/>
          <a:ext cx="714375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5155429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08972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787402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42197494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Management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likes to stay on top of key projects and make</a:t>
                      </a:r>
                    </a:p>
                    <a:p>
                      <a:r>
                        <a:rPr lang="en-US" dirty="0" smtClean="0"/>
                        <a:t>money. Have a lot of short, face-to-face meetings</a:t>
                      </a:r>
                    </a:p>
                    <a:p>
                      <a:r>
                        <a:rPr lang="en-US" dirty="0" smtClean="0"/>
                        <a:t>and focus on achieving the financial benefits of the</a:t>
                      </a:r>
                    </a:p>
                    <a:p>
                      <a:r>
                        <a:rPr lang="en-US" dirty="0" smtClean="0"/>
                        <a:t>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has a lot of things on her plate, and she does</a:t>
                      </a:r>
                    </a:p>
                    <a:p>
                      <a:r>
                        <a:rPr lang="en-US" dirty="0" smtClean="0"/>
                        <a:t>not seem excited about this project. She may be</a:t>
                      </a:r>
                    </a:p>
                    <a:p>
                      <a:r>
                        <a:rPr lang="en-US" dirty="0" smtClean="0"/>
                        <a:t>looking at other job opportunities. Show her how</a:t>
                      </a:r>
                    </a:p>
                    <a:p>
                      <a:r>
                        <a:rPr lang="en-US" dirty="0" smtClean="0"/>
                        <a:t>this project will help the company and her resume.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4374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650" y="4259179"/>
            <a:ext cx="6738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3-5 Stakeholder Management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</a:t>
            </a:r>
            <a:r>
              <a:rPr lang="en-US" dirty="0" smtClean="0"/>
              <a:t>(4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the </a:t>
            </a:r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See Table 3-6 for an example </a:t>
            </a:r>
          </a:p>
          <a:p>
            <a:r>
              <a:rPr lang="en-US" dirty="0" smtClean="0"/>
              <a:t>Holding a project kick-off meeting</a:t>
            </a:r>
          </a:p>
          <a:p>
            <a:pPr lvl="1"/>
            <a:r>
              <a:rPr lang="en-US" dirty="0" smtClean="0"/>
              <a:t>It’s good practice to hold a kick-off meeting at the beginning of a project so that stakeholders can meet each other, review the goals of the project, and discuss future plans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(5 of 5)</a:t>
            </a:r>
            <a:endParaRPr lang="en-US" dirty="0"/>
          </a:p>
        </p:txBody>
      </p:sp>
      <p:pic>
        <p:nvPicPr>
          <p:cNvPr id="2" name="Picture 1" descr="Image shows a sample kick-off meeting agend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371600"/>
            <a:ext cx="4919472" cy="43647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(1 of 3)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project planning is to guide execution</a:t>
            </a:r>
          </a:p>
          <a:p>
            <a:pPr lvl="1"/>
            <a:r>
              <a:rPr lang="en-US" dirty="0" smtClean="0"/>
              <a:t>Every knowledge area includes planning information (see Table 3-7)</a:t>
            </a:r>
          </a:p>
          <a:p>
            <a:r>
              <a:rPr lang="en-US" dirty="0" smtClean="0"/>
              <a:t>Key outputs included in the JWD project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contract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scope statement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breakdown structure (WBS)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schedule, in the form of a Gantt chart with all dependencies and resources entered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of prioritized risks (part of a risk register)</a:t>
            </a:r>
          </a:p>
          <a:p>
            <a:r>
              <a:rPr lang="en-US" dirty="0" smtClean="0"/>
              <a:t>See sample documents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Planning (2 of 3)</a:t>
            </a:r>
          </a:p>
        </p:txBody>
      </p:sp>
      <p:pic>
        <p:nvPicPr>
          <p:cNvPr id="2" name="Picture 1" descr="Image shows a project baseline Gantt chart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7" y="1675941"/>
            <a:ext cx="5494505" cy="38328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4638"/>
              </p:ext>
            </p:extLst>
          </p:nvPr>
        </p:nvGraphicFramePr>
        <p:xfrm>
          <a:off x="1381125" y="1117562"/>
          <a:ext cx="638175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39">
                  <a:extLst>
                    <a:ext uri="{9D8B030D-6E8A-4147-A177-3AD203B41FA5}">
                      <a16:colId xmlns:a16="http://schemas.microsoft.com/office/drawing/2014/main" val="2662684571"/>
                    </a:ext>
                  </a:extLst>
                </a:gridCol>
                <a:gridCol w="5718911">
                  <a:extLst>
                    <a:ext uri="{9D8B030D-6E8A-4147-A177-3AD203B41FA5}">
                      <a16:colId xmlns:a16="http://schemas.microsoft.com/office/drawing/2014/main" val="66346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Risk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internal consultants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client representatives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Security of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the article retrieval and Ask the Expert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processing online payment 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Organizing the templates and examples in a useful fashion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5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Providing an efficient search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Getting good feedback from Michael Chen and other senior consultants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Effectively promoting the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Realizing the benefits of the new system within one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1125" y="5460962"/>
            <a:ext cx="4595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en Sans Regular"/>
              </a:rPr>
              <a:t>Table 3-10 List </a:t>
            </a:r>
            <a:r>
              <a:rPr lang="en-US" dirty="0">
                <a:latin typeface="Open Sans Regular"/>
              </a:rPr>
              <a:t>of Prioritized Risks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Describe the five project management process groups, the typical </a:t>
            </a:r>
            <a:r>
              <a:rPr lang="en-US" dirty="0" smtClean="0"/>
              <a:t>level of </a:t>
            </a:r>
            <a:r>
              <a:rPr lang="en-US" dirty="0"/>
              <a:t>activity for each, and the interactions among them</a:t>
            </a:r>
          </a:p>
          <a:p>
            <a:r>
              <a:rPr lang="en-US" dirty="0" smtClean="0"/>
              <a:t>Relate </a:t>
            </a:r>
            <a:r>
              <a:rPr lang="en-US" dirty="0"/>
              <a:t>the project management process groups to the </a:t>
            </a:r>
            <a:r>
              <a:rPr lang="en-US" dirty="0" smtClean="0"/>
              <a:t>project management </a:t>
            </a:r>
            <a:r>
              <a:rPr lang="en-US" dirty="0"/>
              <a:t>knowledge areas</a:t>
            </a:r>
          </a:p>
          <a:p>
            <a:r>
              <a:rPr lang="en-US" dirty="0" smtClean="0"/>
              <a:t>Discuss </a:t>
            </a:r>
            <a:r>
              <a:rPr lang="en-US" dirty="0"/>
              <a:t>how organizations develop information technology (IT) </a:t>
            </a:r>
            <a:r>
              <a:rPr lang="en-US" dirty="0" smtClean="0"/>
              <a:t>project management </a:t>
            </a:r>
            <a:r>
              <a:rPr lang="en-US" dirty="0"/>
              <a:t>methodologies to meet their needs</a:t>
            </a:r>
          </a:p>
          <a:p>
            <a:r>
              <a:rPr lang="en-US" dirty="0" smtClean="0"/>
              <a:t>Review </a:t>
            </a:r>
            <a:r>
              <a:rPr lang="en-US" dirty="0"/>
              <a:t>a case study of an organization applying the </a:t>
            </a:r>
            <a:r>
              <a:rPr lang="en-US" dirty="0" smtClean="0"/>
              <a:t>project management </a:t>
            </a:r>
            <a:r>
              <a:rPr lang="en-US" dirty="0"/>
              <a:t>process groups to manage an IT project, describe </a:t>
            </a:r>
            <a:r>
              <a:rPr lang="en-US" dirty="0" smtClean="0"/>
              <a:t>outputs of </a:t>
            </a:r>
            <a:r>
              <a:rPr lang="en-US" dirty="0"/>
              <a:t>each process group, and understand the contribution that </a:t>
            </a:r>
            <a:r>
              <a:rPr lang="en-US" dirty="0" smtClean="0"/>
              <a:t>effective initiating</a:t>
            </a:r>
            <a:r>
              <a:rPr lang="en-US" dirty="0"/>
              <a:t>, planning, executing, monitoring and controlling, and </a:t>
            </a:r>
            <a:r>
              <a:rPr lang="en-US" dirty="0" smtClean="0"/>
              <a:t>closing make </a:t>
            </a:r>
            <a:r>
              <a:rPr lang="en-US" dirty="0"/>
              <a:t>to project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takes the most resources to perform</a:t>
            </a:r>
          </a:p>
          <a:p>
            <a:pPr lvl="1"/>
            <a:r>
              <a:rPr lang="en-US" dirty="0" smtClean="0"/>
              <a:t>Project managers must use their leadership skills to handle the many challenges that occur during project execution</a:t>
            </a:r>
          </a:p>
          <a:p>
            <a:r>
              <a:rPr lang="en-US" dirty="0" smtClean="0"/>
              <a:t>Table 3-11 lists </a:t>
            </a:r>
            <a:r>
              <a:rPr lang="en-US" dirty="0"/>
              <a:t>the knowledge areas, executing processes, and outputs of project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Many project sponsors and customers focus on deliverables related to providing the products, services, or results desired from the project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equally </a:t>
            </a:r>
            <a:r>
              <a:rPr lang="en-US" dirty="0" smtClean="0"/>
              <a:t>important to </a:t>
            </a:r>
            <a:r>
              <a:rPr lang="en-US" dirty="0"/>
              <a:t>document change requests and update planning documents</a:t>
            </a:r>
            <a:endParaRPr lang="en-US" dirty="0" smtClean="0"/>
          </a:p>
          <a:p>
            <a:r>
              <a:rPr lang="en-US" dirty="0" smtClean="0"/>
              <a:t>A milestone report can help focus on completing major milestones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learn about best practices in project management is by studying recipients of PMI’s Project of the Year award</a:t>
            </a:r>
          </a:p>
          <a:p>
            <a:pPr lvl="1"/>
            <a:r>
              <a:rPr lang="en-US" dirty="0" smtClean="0"/>
              <a:t>The Quartier international de Montreal (QIM), Montreal’s international district, was a 66-acre urban revitalization project in the heart of downtown Montreal</a:t>
            </a:r>
          </a:p>
          <a:p>
            <a:pPr lvl="1"/>
            <a:r>
              <a:rPr lang="en-US" dirty="0" smtClean="0"/>
              <a:t>This $90 million, five-year project turned a once unpopular area into a thriving section of the city with a booming real estate market and has generated $770 million in related construction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 and Controlling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measuring progress toward project objectives, monitoring deviation from the plan, and taking correction actions</a:t>
            </a:r>
          </a:p>
          <a:p>
            <a:pPr lvl="1"/>
            <a:r>
              <a:rPr lang="en-US" dirty="0" smtClean="0"/>
              <a:t>Affects all other process groups and occurs during all phases of the project life cycle</a:t>
            </a:r>
          </a:p>
          <a:p>
            <a:r>
              <a:rPr lang="en-US" dirty="0" smtClean="0"/>
              <a:t>Outputs include performance reports, change requests, and updates to various plans</a:t>
            </a:r>
          </a:p>
          <a:p>
            <a:pPr lvl="1"/>
            <a:r>
              <a:rPr lang="en-US" dirty="0" smtClean="0"/>
              <a:t>See Table 3-13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Closing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gaining stakeholder and customer acceptance of the final products and services </a:t>
            </a:r>
          </a:p>
          <a:p>
            <a:pPr lvl="1"/>
            <a:r>
              <a:rPr lang="en-US" dirty="0" smtClean="0"/>
              <a:t>Even if projects are not completed, they should be closed out to learn from the past</a:t>
            </a:r>
          </a:p>
          <a:p>
            <a:r>
              <a:rPr lang="en-US" dirty="0" smtClean="0"/>
              <a:t>Outputs may include project files and lessons-learned reports</a:t>
            </a:r>
          </a:p>
          <a:p>
            <a:pPr lvl="1"/>
            <a:r>
              <a:rPr lang="en-US" dirty="0" smtClean="0"/>
              <a:t>Also may include a final report and presentation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(1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owner: person responsible for the business value of the project and for deciding what work to do and in what order, as documented in the product backlog</a:t>
            </a:r>
          </a:p>
          <a:p>
            <a:r>
              <a:rPr lang="en-US" dirty="0" smtClean="0"/>
              <a:t>ScrumMaster: person who ensures that the team is productive, facilitates the daily Scrum, enables close cooperation across all roles and functions, and removes barriers that prevent the team from being effective</a:t>
            </a:r>
          </a:p>
          <a:p>
            <a:r>
              <a:rPr lang="en-US" dirty="0" smtClean="0"/>
              <a:t>Scrum team or development team: cross-functional team of five to nine people who organize themselves and the work to produce the desired results for each sprint, which normally lasts two to four weeks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(2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artifact is a useful object created by people</a:t>
            </a:r>
          </a:p>
          <a:p>
            <a:r>
              <a:rPr lang="en-US" dirty="0" smtClean="0"/>
              <a:t>Scrum artifacts</a:t>
            </a:r>
          </a:p>
          <a:p>
            <a:pPr lvl="1"/>
            <a:r>
              <a:rPr lang="en-US" dirty="0" smtClean="0"/>
              <a:t>Product backlog: list of features prioritized by business value</a:t>
            </a:r>
          </a:p>
          <a:p>
            <a:pPr lvl="1"/>
            <a:r>
              <a:rPr lang="en-US" dirty="0" smtClean="0"/>
              <a:t>Sprint backlog: highest-priority items from the product backlog to be completed within a sprint</a:t>
            </a:r>
          </a:p>
          <a:p>
            <a:pPr lvl="1"/>
            <a:r>
              <a:rPr lang="en-US" dirty="0" smtClean="0"/>
              <a:t>Burndown chart: shows the cumulative work remaining in a sprint on a day-by-day basis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Roles, Artifacts, and Ceremonies (3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</a:p>
          <a:p>
            <a:pPr lvl="1"/>
            <a:r>
              <a:rPr lang="en-US" dirty="0" smtClean="0"/>
              <a:t>Sprint planning session: meeting with the team to select a set of work from the product backlog to deliver during a sprint</a:t>
            </a:r>
          </a:p>
          <a:p>
            <a:pPr lvl="1"/>
            <a:r>
              <a:rPr lang="en-US" dirty="0" smtClean="0"/>
              <a:t>Daily Scrum: short meeting for the development team to share progress and challenges and plan work for the day</a:t>
            </a:r>
          </a:p>
          <a:p>
            <a:pPr lvl="1"/>
            <a:r>
              <a:rPr lang="en-US" dirty="0" smtClean="0"/>
              <a:t>Sprint reviews: meeting in which the team demonstrates to the product owner what it has completed during the sprint</a:t>
            </a:r>
          </a:p>
          <a:p>
            <a:pPr lvl="1"/>
            <a:r>
              <a:rPr lang="en-US" dirty="0" smtClean="0"/>
              <a:t>Sprint retrospectives: meeting in which the team looks for ways to improve the product and the process based on a review of the actual performance of the development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(4 of 5)</a:t>
            </a:r>
            <a:endParaRPr lang="en-US" dirty="0"/>
          </a:p>
        </p:txBody>
      </p:sp>
      <p:pic>
        <p:nvPicPr>
          <p:cNvPr id="2" name="Picture 1" descr="Image illustrates a cycle of Scrum framework in terms of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6" y="1981200"/>
            <a:ext cx="6083387" cy="34366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(5 of 5)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19224"/>
              </p:ext>
            </p:extLst>
          </p:nvPr>
        </p:nvGraphicFramePr>
        <p:xfrm>
          <a:off x="691638" y="806116"/>
          <a:ext cx="7760724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62">
                  <a:extLst>
                    <a:ext uri="{9D8B030D-6E8A-4147-A177-3AD203B41FA5}">
                      <a16:colId xmlns:a16="http://schemas.microsoft.com/office/drawing/2014/main" val="2180484818"/>
                    </a:ext>
                  </a:extLst>
                </a:gridCol>
                <a:gridCol w="6504762">
                  <a:extLst>
                    <a:ext uri="{9D8B030D-6E8A-4147-A177-3AD203B41FA5}">
                      <a16:colId xmlns:a16="http://schemas.microsoft.com/office/drawing/2014/main" val="1233497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Process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Scrum Activity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9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Determine 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Decide how many sprints will compose each release and the scope of software</a:t>
                      </a:r>
                    </a:p>
                    <a:p>
                      <a:r>
                        <a:rPr lang="en-US" dirty="0" smtClean="0"/>
                        <a:t>to deliver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4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3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product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4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release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8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 work each day in the daily Scrum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Document stumbling blocks in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Executing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Complete tasks each day during sprints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Produce a shippable product at the end of each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22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06" y="5777867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3-18 Unique Scrum activities by process group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Pre-Initiation and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differences between pre-initiation in this case and the first case </a:t>
            </a:r>
            <a:endParaRPr lang="en-US" dirty="0" smtClean="0"/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roles and deciding what functionality would be delivered as part of </a:t>
            </a:r>
            <a:r>
              <a:rPr lang="en-US" dirty="0" smtClean="0"/>
              <a:t>each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sprints will be required to complete a </a:t>
            </a:r>
            <a:r>
              <a:rPr lang="en-US" dirty="0" smtClean="0"/>
              <a:t>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</a:t>
            </a:r>
            <a:r>
              <a:rPr lang="en-US" dirty="0" smtClean="0"/>
              <a:t>releases of </a:t>
            </a:r>
            <a:r>
              <a:rPr lang="en-US" dirty="0"/>
              <a:t>software to deliver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 case study of the same project managed with an agile focus and compare the key differences between an agile approach and a predictive approach</a:t>
            </a:r>
          </a:p>
          <a:p>
            <a:r>
              <a:rPr lang="en-US" dirty="0" smtClean="0"/>
              <a:t>Describe </a:t>
            </a:r>
            <a:r>
              <a:rPr lang="en-US" dirty="0"/>
              <a:t>several templates for creating documents for each process group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implies that </a:t>
            </a:r>
            <a:r>
              <a:rPr lang="en-US" dirty="0" smtClean="0"/>
              <a:t>team members </a:t>
            </a:r>
            <a:r>
              <a:rPr lang="en-US" dirty="0"/>
              <a:t>work as a self-directed group, coached by the ScrumMaster, a team </a:t>
            </a:r>
            <a:r>
              <a:rPr lang="en-US" dirty="0" smtClean="0"/>
              <a:t>charter should </a:t>
            </a:r>
            <a:r>
              <a:rPr lang="en-US" dirty="0"/>
              <a:t>not be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Descriptions of work are identified in the product and sprint backlogs</a:t>
            </a:r>
          </a:p>
          <a:p>
            <a:r>
              <a:rPr lang="en-US" dirty="0"/>
              <a:t>M</a:t>
            </a:r>
            <a:r>
              <a:rPr lang="en-US" dirty="0" smtClean="0"/>
              <a:t>ore detailed work is documented in technical stories</a:t>
            </a:r>
          </a:p>
          <a:p>
            <a:r>
              <a:rPr lang="en-US" dirty="0" smtClean="0"/>
              <a:t>Team must estimate a velocity or capacity for each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(2 of 3)</a:t>
            </a:r>
            <a:endParaRPr lang="en-US" dirty="0"/>
          </a:p>
        </p:txBody>
      </p:sp>
      <p:pic>
        <p:nvPicPr>
          <p:cNvPr id="4" name="Picture 3" descr="Image displays a Gantt chart using the Scrum approach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7" y="1371600"/>
            <a:ext cx="5544386" cy="44409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(3 of 3)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07239"/>
              </p:ext>
            </p:extLst>
          </p:nvPr>
        </p:nvGraphicFramePr>
        <p:xfrm>
          <a:off x="726693" y="881211"/>
          <a:ext cx="7690613" cy="486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307">
                  <a:extLst>
                    <a:ext uri="{9D8B030D-6E8A-4147-A177-3AD203B41FA5}">
                      <a16:colId xmlns:a16="http://schemas.microsoft.com/office/drawing/2014/main" val="2608537201"/>
                    </a:ext>
                  </a:extLst>
                </a:gridCol>
                <a:gridCol w="3845306">
                  <a:extLst>
                    <a:ext uri="{9D8B030D-6E8A-4147-A177-3AD203B41FA5}">
                      <a16:colId xmlns:a16="http://schemas.microsoft.com/office/drawing/2014/main" val="2598139746"/>
                    </a:ext>
                  </a:extLst>
                </a:gridCol>
              </a:tblGrid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Product 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9648"/>
                  </a:ext>
                </a:extLst>
              </a:tr>
              <a:tr h="4211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10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79352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96191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26831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227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6. Business case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493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7. Ask the Expert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51253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8. Stakeholder management strategy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templates, samples, 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12205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9. Risk register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63076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10.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2452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6693" y="5723737"/>
            <a:ext cx="6610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3-19 </a:t>
            </a:r>
            <a:r>
              <a:rPr lang="en-US" dirty="0">
                <a:latin typeface="Open Sans Regular"/>
              </a:rPr>
              <a:t>Product and Sprint Backlogs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59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/>
              <a:t>time and money should be spent </a:t>
            </a:r>
            <a:r>
              <a:rPr lang="en-US" dirty="0" smtClean="0"/>
              <a:t>on executing</a:t>
            </a:r>
          </a:p>
          <a:p>
            <a:pPr lvl="1"/>
            <a:r>
              <a:rPr lang="en-US" dirty="0" smtClean="0"/>
              <a:t>Plans </a:t>
            </a:r>
            <a:r>
              <a:rPr lang="en-US" dirty="0"/>
              <a:t>are implemented to create the desired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Agile approach: team produces </a:t>
            </a:r>
            <a:r>
              <a:rPr lang="en-US" dirty="0"/>
              <a:t>several iterations of a potentially </a:t>
            </a:r>
            <a:r>
              <a:rPr lang="en-US" dirty="0" smtClean="0"/>
              <a:t>shippable product</a:t>
            </a:r>
          </a:p>
          <a:p>
            <a:pPr lvl="1"/>
            <a:r>
              <a:rPr lang="en-US" dirty="0" smtClean="0"/>
              <a:t>Users can access and make suggestions </a:t>
            </a:r>
          </a:p>
          <a:p>
            <a:r>
              <a:rPr lang="en-US" dirty="0" smtClean="0"/>
              <a:t>Communications are different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team meets every morning, physically or virtually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Controlling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tools for monitoring and controlling in the Scrum framework </a:t>
            </a:r>
          </a:p>
          <a:p>
            <a:pPr lvl="1"/>
            <a:r>
              <a:rPr lang="en-US" dirty="0"/>
              <a:t>Daily Scrum: </a:t>
            </a:r>
            <a:r>
              <a:rPr lang="en-US" dirty="0" smtClean="0"/>
              <a:t>held </a:t>
            </a:r>
            <a:r>
              <a:rPr lang="en-US" dirty="0"/>
              <a:t>each morning to plan </a:t>
            </a:r>
            <a:r>
              <a:rPr lang="en-US" dirty="0" smtClean="0"/>
              <a:t>and communicate </a:t>
            </a:r>
            <a:r>
              <a:rPr lang="en-US" dirty="0"/>
              <a:t>work for the day and discuss any risks, issues, or blockers</a:t>
            </a:r>
          </a:p>
          <a:p>
            <a:pPr lvl="1"/>
            <a:r>
              <a:rPr lang="en-US" dirty="0"/>
              <a:t>Sprint review: work progress within a sprint can be represented on a sprint board maintained </a:t>
            </a:r>
            <a:r>
              <a:rPr lang="en-US" dirty="0" smtClean="0"/>
              <a:t>by the ScrumMaster</a:t>
            </a:r>
          </a:p>
          <a:p>
            <a:pPr lvl="2"/>
            <a:r>
              <a:rPr lang="en-US" dirty="0" smtClean="0"/>
              <a:t>Burndown chart: an </a:t>
            </a:r>
            <a:r>
              <a:rPr lang="en-US" dirty="0"/>
              <a:t>important artifact used to graphically display progress on </a:t>
            </a:r>
            <a:r>
              <a:rPr lang="en-US" dirty="0" smtClean="0"/>
              <a:t>each sprint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</a:t>
            </a:r>
            <a:r>
              <a:rPr lang="en-US" dirty="0" smtClean="0"/>
              <a:t>Controlling (2 of 2)</a:t>
            </a:r>
            <a:endParaRPr lang="en-US" dirty="0"/>
          </a:p>
        </p:txBody>
      </p:sp>
      <p:pic>
        <p:nvPicPr>
          <p:cNvPr id="4" name="Picture 3" descr="Image illustrates the progress of work to complete and days to complete it in a burndown char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86" y="1828800"/>
            <a:ext cx="5253228" cy="33968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sprint review, the ScrumMaster leads a sprint </a:t>
            </a:r>
            <a:r>
              <a:rPr lang="en-US" dirty="0" smtClean="0"/>
              <a:t>retrospective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reflects on what happened during the </a:t>
            </a:r>
            <a:r>
              <a:rPr lang="en-US" dirty="0" smtClean="0"/>
              <a:t>sprint</a:t>
            </a:r>
          </a:p>
          <a:p>
            <a:r>
              <a:rPr lang="en-US" dirty="0" smtClean="0"/>
              <a:t>Sprint </a:t>
            </a:r>
            <a:r>
              <a:rPr lang="en-US" dirty="0"/>
              <a:t>retrospective is intended to answer two </a:t>
            </a:r>
            <a:r>
              <a:rPr lang="en-US" dirty="0" smtClean="0"/>
              <a:t>fundamental questions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went well during the last sprint that we should continue doing?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could we do differently to improve the product or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project management process groups are initiating, planning, executing, monitoring and controlling, and closing</a:t>
            </a:r>
          </a:p>
          <a:p>
            <a:r>
              <a:rPr lang="en-US" dirty="0" smtClean="0"/>
              <a:t>You can map the main activities of each process group to the ten knowledge areas</a:t>
            </a:r>
          </a:p>
          <a:p>
            <a:r>
              <a:rPr lang="en-US" dirty="0" smtClean="0"/>
              <a:t>Some organizations develop their own information technology project management methodologies</a:t>
            </a:r>
          </a:p>
          <a:p>
            <a:r>
              <a:rPr lang="en-US" dirty="0" smtClean="0"/>
              <a:t>The JWD Consulting case study provides an example of using the process groups and shows several important project documents</a:t>
            </a:r>
          </a:p>
          <a:p>
            <a:r>
              <a:rPr lang="en-US" dirty="0"/>
              <a:t>The second version of the same case study illustrates how to use Scrum, the leading </a:t>
            </a:r>
            <a:r>
              <a:rPr lang="en-US" dirty="0" smtClean="0"/>
              <a:t>agile method</a:t>
            </a:r>
            <a:r>
              <a:rPr lang="en-US" dirty="0"/>
              <a:t>, to manage the project</a:t>
            </a:r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Project Management Process Groups 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management consists of 10 knowledge </a:t>
            </a:r>
            <a:r>
              <a:rPr lang="en-US" dirty="0" smtClean="0"/>
              <a:t>areas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</a:t>
            </a:r>
            <a:r>
              <a:rPr lang="en-US" dirty="0"/>
              <a:t>, scope, schedule, cost, quality, resource, communications, </a:t>
            </a:r>
            <a:r>
              <a:rPr lang="en-US" dirty="0" smtClean="0"/>
              <a:t>risk, procurement</a:t>
            </a:r>
            <a:r>
              <a:rPr lang="en-US" dirty="0"/>
              <a:t>, and stakeholder management</a:t>
            </a:r>
          </a:p>
          <a:p>
            <a:r>
              <a:rPr lang="en-US" dirty="0" smtClean="0"/>
              <a:t>Projects </a:t>
            </a:r>
            <a:r>
              <a:rPr lang="en-US" dirty="0"/>
              <a:t>involve five project management 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nitiating</a:t>
            </a:r>
            <a:r>
              <a:rPr lang="en-US" dirty="0"/>
              <a:t>, </a:t>
            </a:r>
            <a:r>
              <a:rPr lang="en-US" dirty="0" smtClean="0"/>
              <a:t>planning, executing</a:t>
            </a:r>
            <a:r>
              <a:rPr lang="en-US" dirty="0"/>
              <a:t>, monitoring and controlling, and </a:t>
            </a:r>
            <a:r>
              <a:rPr lang="en-US" dirty="0" smtClean="0"/>
              <a:t>closing</a:t>
            </a:r>
          </a:p>
          <a:p>
            <a:pPr lvl="2"/>
            <a:r>
              <a:rPr lang="en-US" dirty="0"/>
              <a:t>Tailoring these process groups </a:t>
            </a:r>
            <a:r>
              <a:rPr lang="en-US" dirty="0" smtClean="0"/>
              <a:t>to meet </a:t>
            </a:r>
            <a:r>
              <a:rPr lang="en-US" dirty="0"/>
              <a:t>individual project needs increases the chance of success in managing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A process is a series of actions directed toward a particular result</a:t>
            </a:r>
          </a:p>
          <a:p>
            <a:pPr lvl="1"/>
            <a:r>
              <a:rPr lang="en-US" dirty="0" smtClean="0"/>
              <a:t>Project management can be viewed as a number of related processes</a:t>
            </a:r>
          </a:p>
          <a:p>
            <a:r>
              <a:rPr lang="en-US" dirty="0" smtClean="0"/>
              <a:t>Project management process groups </a:t>
            </a:r>
          </a:p>
          <a:p>
            <a:pPr lvl="1"/>
            <a:r>
              <a:rPr lang="en-US" dirty="0" smtClean="0"/>
              <a:t>Initiating processes</a:t>
            </a:r>
          </a:p>
          <a:p>
            <a:pPr lvl="1"/>
            <a:r>
              <a:rPr lang="en-US" dirty="0" smtClean="0"/>
              <a:t>Planning processes</a:t>
            </a:r>
          </a:p>
          <a:p>
            <a:pPr lvl="1"/>
            <a:r>
              <a:rPr lang="en-US" dirty="0" smtClean="0"/>
              <a:t>Executing processes</a:t>
            </a:r>
          </a:p>
          <a:p>
            <a:pPr lvl="1"/>
            <a:r>
              <a:rPr lang="en-US" dirty="0" smtClean="0"/>
              <a:t>Monitoring and controlling processes</a:t>
            </a:r>
          </a:p>
          <a:p>
            <a:pPr lvl="1"/>
            <a:r>
              <a:rPr lang="en-US" dirty="0" smtClean="0"/>
              <a:t>Closing processes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</a:t>
            </a:r>
            <a:r>
              <a:rPr lang="en-US" dirty="0" smtClean="0"/>
              <a:t>Groups </a:t>
            </a:r>
            <a:endParaRPr lang="en-US" dirty="0"/>
          </a:p>
        </p:txBody>
      </p:sp>
      <p:pic>
        <p:nvPicPr>
          <p:cNvPr id="2" name="Picture 1" descr="Image shows that the alpha project managers spend more time on every process group, except executing, than their counterparts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8" y="1690689"/>
            <a:ext cx="5622563" cy="36652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27907"/>
            <a:ext cx="813435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Just as information technology projects need to follow the project management process groups, so do other projects, such as the production of a movie</a:t>
            </a:r>
          </a:p>
          <a:p>
            <a:pPr lvl="1"/>
            <a:r>
              <a:rPr lang="en-US" dirty="0" smtClean="0"/>
              <a:t>Processes involved in making movies include screenwriting (initiating), producing (planning), acting and directing (executing), editing (monitoring and controlling), and releasing the movie to theaters (closing)</a:t>
            </a:r>
          </a:p>
          <a:p>
            <a:pPr lvl="1"/>
            <a:r>
              <a:rPr lang="en-US" dirty="0" smtClean="0"/>
              <a:t>Many people enjoy watching the extra features on a DVD that describe how these processes lead to the creation of a movie</a:t>
            </a:r>
          </a:p>
          <a:p>
            <a:pPr lvl="1"/>
            <a:r>
              <a:rPr lang="en-US" dirty="0" smtClean="0"/>
              <a:t>This acted “…not as promotional filler but as a serious and meticulously detailed examination of the entire filmmaking process.”*  </a:t>
            </a:r>
          </a:p>
          <a:p>
            <a:pPr lvl="1"/>
            <a:r>
              <a:rPr lang="en-US" dirty="0" smtClean="0"/>
              <a:t>Project managers in any field know how important it is to follow a good process</a:t>
            </a:r>
          </a:p>
          <a:p>
            <a:r>
              <a:rPr lang="en-US" dirty="0" smtClean="0"/>
              <a:t>*Jacks, Brian, “Lord of the Rings: The Two Towers Extended Edition (New Line)”, Underground Online (accessed from www.ugo.com August 4, 2004).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Process Groups to the Knowledge Areas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map the main activities of each PM process group into the ten knowledge areas using 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</a:p>
          <a:p>
            <a:pPr lvl="1"/>
            <a:r>
              <a:rPr lang="en-US" dirty="0" smtClean="0"/>
              <a:t>Note that there are activities from each knowledge area under the planning process groups</a:t>
            </a:r>
          </a:p>
          <a:p>
            <a:pPr lvl="1"/>
            <a:r>
              <a:rPr lang="en-US" dirty="0"/>
              <a:t>Table 3-1 provides a big-picture view of </a:t>
            </a:r>
            <a:r>
              <a:rPr lang="en-US" dirty="0" smtClean="0"/>
              <a:t>the relationships </a:t>
            </a:r>
            <a:r>
              <a:rPr lang="en-US" dirty="0"/>
              <a:t>among the 49 project management activities, the process groups in which they are typically completed, and the knowledge areas into which they fit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an IT Project Management Methodology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26192" y="1805181"/>
            <a:ext cx="7886700" cy="4351338"/>
          </a:xfrm>
        </p:spPr>
        <p:txBody>
          <a:bodyPr/>
          <a:lstStyle/>
          <a:p>
            <a:r>
              <a:rPr lang="en-US" dirty="0" smtClean="0"/>
              <a:t>Many organizations develop their </a:t>
            </a:r>
            <a:r>
              <a:rPr lang="en-US" dirty="0"/>
              <a:t>own internal IT project </a:t>
            </a:r>
            <a:r>
              <a:rPr lang="en-US" dirty="0" smtClean="0"/>
              <a:t>management methodologies</a:t>
            </a:r>
          </a:p>
          <a:p>
            <a:pPr lvl="1"/>
            <a:r>
              <a:rPr lang="en-US" dirty="0" smtClean="0"/>
              <a:t>A methodology describes how things should be done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standard describes what should be done</a:t>
            </a:r>
          </a:p>
          <a:p>
            <a:r>
              <a:rPr lang="en-US" dirty="0" smtClean="0"/>
              <a:t>Different </a:t>
            </a:r>
            <a:r>
              <a:rPr lang="en-US" dirty="0"/>
              <a:t>project management methodologies</a:t>
            </a:r>
          </a:p>
          <a:p>
            <a:pPr lvl="1"/>
            <a:r>
              <a:rPr lang="en-US" dirty="0"/>
              <a:t>PRojects IN Controlled </a:t>
            </a:r>
            <a:r>
              <a:rPr lang="en-US" dirty="0" smtClean="0"/>
              <a:t>Environments (PRINCE2)</a:t>
            </a:r>
          </a:p>
          <a:p>
            <a:pPr lvl="1"/>
            <a:r>
              <a:rPr lang="en-US" dirty="0" smtClean="0"/>
              <a:t>Agile</a:t>
            </a:r>
          </a:p>
          <a:p>
            <a:pPr lvl="1"/>
            <a:r>
              <a:rPr lang="en-US" dirty="0"/>
              <a:t>Rational Unified </a:t>
            </a:r>
            <a:r>
              <a:rPr lang="en-US" dirty="0" smtClean="0"/>
              <a:t>Process (RUP)</a:t>
            </a:r>
          </a:p>
          <a:p>
            <a:pPr lvl="1"/>
            <a:r>
              <a:rPr lang="en-US" dirty="0" smtClean="0"/>
              <a:t>Six Sigma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 PMI published their tenth annual global project management survey (Pulse of </a:t>
            </a:r>
            <a:r>
              <a:rPr lang="en-US" dirty="0" smtClean="0"/>
              <a:t>the Profession</a:t>
            </a:r>
            <a:r>
              <a:rPr lang="en-US" baseline="30000" dirty="0" smtClean="0"/>
              <a:t>®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47 percent </a:t>
            </a:r>
            <a:r>
              <a:rPr lang="en-US" dirty="0" smtClean="0"/>
              <a:t>of </a:t>
            </a:r>
            <a:r>
              <a:rPr lang="en-US" dirty="0"/>
              <a:t>projects completed </a:t>
            </a:r>
            <a:r>
              <a:rPr lang="en-US" dirty="0" smtClean="0"/>
              <a:t>in organizations </a:t>
            </a:r>
            <a:r>
              <a:rPr lang="en-US" dirty="0"/>
              <a:t>in the past year used a predictive </a:t>
            </a:r>
            <a:r>
              <a:rPr lang="en-US" dirty="0" smtClean="0"/>
              <a:t>approach, 23 </a:t>
            </a:r>
            <a:r>
              <a:rPr lang="en-US" dirty="0"/>
              <a:t>percent used agile, 23 percent used a hybrid of predictive and agile, and </a:t>
            </a:r>
            <a:r>
              <a:rPr lang="en-US" dirty="0" smtClean="0"/>
              <a:t>seven </a:t>
            </a:r>
            <a:r>
              <a:rPr lang="en-US" dirty="0"/>
              <a:t>percent </a:t>
            </a:r>
            <a:r>
              <a:rPr lang="en-US" dirty="0" smtClean="0"/>
              <a:t>used other approaches</a:t>
            </a:r>
          </a:p>
          <a:p>
            <a:r>
              <a:rPr lang="en-US" dirty="0"/>
              <a:t>A 2017 global survey conducted by VersionOne found that 94 percent of </a:t>
            </a:r>
            <a:r>
              <a:rPr lang="en-US" dirty="0" smtClean="0"/>
              <a:t>respondents said </a:t>
            </a:r>
            <a:r>
              <a:rPr lang="en-US" dirty="0"/>
              <a:t>their organizations practiced agile, but 60 percent of their teams were not yet </a:t>
            </a:r>
            <a:r>
              <a:rPr lang="en-US" dirty="0" smtClean="0"/>
              <a:t>practicing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 three benefits of agile listed were the ability to </a:t>
            </a:r>
            <a:r>
              <a:rPr lang="en-US" dirty="0" smtClean="0"/>
              <a:t>manage changing </a:t>
            </a:r>
            <a:r>
              <a:rPr lang="en-US" dirty="0"/>
              <a:t>priorities, increased team productivity, and improved project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4420</Words>
  <Application>Microsoft Office PowerPoint</Application>
  <PresentationFormat>On-screen Show (4:3)</PresentationFormat>
  <Paragraphs>337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3: The Project Management Process Groups</vt:lpstr>
      <vt:lpstr>Learning Objectives (1 of 2)</vt:lpstr>
      <vt:lpstr>Learning Objectives (2 of 2)</vt:lpstr>
      <vt:lpstr>Introduction and Project Management Process Groups </vt:lpstr>
      <vt:lpstr>Project Management Process Groups </vt:lpstr>
      <vt:lpstr>Media Snapshot</vt:lpstr>
      <vt:lpstr>Mapping the Process Groups to the Knowledge Areas </vt:lpstr>
      <vt:lpstr>Developing an IT Project Management Methodology</vt:lpstr>
      <vt:lpstr>Global Issues</vt:lpstr>
      <vt:lpstr>Project Pre-Initiation and Initiation </vt:lpstr>
      <vt:lpstr>Pre-initiation Tasks </vt:lpstr>
      <vt:lpstr>Initiating (1 of 5)</vt:lpstr>
      <vt:lpstr>Initiating (2 of 5)</vt:lpstr>
      <vt:lpstr>Initiating (3 of 5) </vt:lpstr>
      <vt:lpstr>Initiating (4 of 5)</vt:lpstr>
      <vt:lpstr>Initiating (5 of 5)</vt:lpstr>
      <vt:lpstr>Project Planning (1 of 3)</vt:lpstr>
      <vt:lpstr>Project Planning (2 of 3)</vt:lpstr>
      <vt:lpstr>Project Planning (3 of 3)</vt:lpstr>
      <vt:lpstr>Project Execution</vt:lpstr>
      <vt:lpstr>Best Practice</vt:lpstr>
      <vt:lpstr>Project Monitoring and Controlling</vt:lpstr>
      <vt:lpstr>Project Closing</vt:lpstr>
      <vt:lpstr>Scrum Roles, Artifacts, and Ceremonies (1 of 5)</vt:lpstr>
      <vt:lpstr>Scrum Roles, Artifacts, and Ceremonies (2 of 5)</vt:lpstr>
      <vt:lpstr>Scrum Roles, Artifacts, and Ceremonies (3 of 5)</vt:lpstr>
      <vt:lpstr>Scrum Roles, Artifacts, and Ceremonies (4 of 5)</vt:lpstr>
      <vt:lpstr>Scrum Roles, Artifacts, and Ceremonies (5 of 5)</vt:lpstr>
      <vt:lpstr>Project Pre-Initiation and Initiation</vt:lpstr>
      <vt:lpstr>Planning (1 of 3)</vt:lpstr>
      <vt:lpstr>Planning (2 of 3)</vt:lpstr>
      <vt:lpstr>Planning (3 of 3)</vt:lpstr>
      <vt:lpstr>Executing</vt:lpstr>
      <vt:lpstr>Monitoring and Controlling (1 of 2)</vt:lpstr>
      <vt:lpstr>Monitoring and Controlling (2 of 2)</vt:lpstr>
      <vt:lpstr>Closing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2018-05-17T22:44:58Z</dcterms:created>
  <dcterms:modified xsi:type="dcterms:W3CDTF">2020-01-07T18:34:15Z</dcterms:modified>
</cp:coreProperties>
</file>