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843" r:id="rId1"/>
  </p:sldMasterIdLst>
  <p:notesMasterIdLst>
    <p:notesMasterId r:id="rId48"/>
  </p:notesMasterIdLst>
  <p:handoutMasterIdLst>
    <p:handoutMasterId r:id="rId49"/>
  </p:handoutMasterIdLst>
  <p:sldIdLst>
    <p:sldId id="257" r:id="rId2"/>
    <p:sldId id="335" r:id="rId3"/>
    <p:sldId id="336" r:id="rId4"/>
    <p:sldId id="338" r:id="rId5"/>
    <p:sldId id="339" r:id="rId6"/>
    <p:sldId id="387" r:id="rId7"/>
    <p:sldId id="399" r:id="rId8"/>
    <p:sldId id="391" r:id="rId9"/>
    <p:sldId id="343" r:id="rId10"/>
    <p:sldId id="344" r:id="rId11"/>
    <p:sldId id="345" r:id="rId12"/>
    <p:sldId id="346" r:id="rId13"/>
    <p:sldId id="347" r:id="rId14"/>
    <p:sldId id="348" r:id="rId15"/>
    <p:sldId id="349" r:id="rId16"/>
    <p:sldId id="400" r:id="rId17"/>
    <p:sldId id="351" r:id="rId18"/>
    <p:sldId id="352" r:id="rId19"/>
    <p:sldId id="353" r:id="rId20"/>
    <p:sldId id="354" r:id="rId21"/>
    <p:sldId id="355" r:id="rId22"/>
    <p:sldId id="356" r:id="rId23"/>
    <p:sldId id="357" r:id="rId24"/>
    <p:sldId id="358" r:id="rId25"/>
    <p:sldId id="394" r:id="rId26"/>
    <p:sldId id="362" r:id="rId27"/>
    <p:sldId id="401" r:id="rId28"/>
    <p:sldId id="369" r:id="rId29"/>
    <p:sldId id="370" r:id="rId30"/>
    <p:sldId id="371" r:id="rId31"/>
    <p:sldId id="395" r:id="rId32"/>
    <p:sldId id="374" r:id="rId33"/>
    <p:sldId id="402" r:id="rId34"/>
    <p:sldId id="375" r:id="rId35"/>
    <p:sldId id="376" r:id="rId36"/>
    <p:sldId id="377" r:id="rId37"/>
    <p:sldId id="378" r:id="rId38"/>
    <p:sldId id="379" r:id="rId39"/>
    <p:sldId id="382" r:id="rId40"/>
    <p:sldId id="383" r:id="rId41"/>
    <p:sldId id="396" r:id="rId42"/>
    <p:sldId id="384" r:id="rId43"/>
    <p:sldId id="385" r:id="rId44"/>
    <p:sldId id="397" r:id="rId45"/>
    <p:sldId id="404" r:id="rId46"/>
    <p:sldId id="386" r:id="rId47"/>
  </p:sldIdLst>
  <p:sldSz cx="9144000" cy="6858000" type="screen4x3"/>
  <p:notesSz cx="6858000" cy="9144000"/>
  <p:defaultTextStyle>
    <a:defPPr>
      <a:defRPr lang="en-US"/>
    </a:defPPr>
    <a:lvl1pPr algn="l" rtl="0" fontAlgn="base">
      <a:spcBef>
        <a:spcPct val="0"/>
      </a:spcBef>
      <a:spcAft>
        <a:spcPct val="0"/>
      </a:spcAft>
      <a:defRPr sz="2200" kern="1200">
        <a:solidFill>
          <a:schemeClr val="tx1"/>
        </a:solidFill>
        <a:latin typeface="Arial" charset="0"/>
        <a:ea typeface="+mn-ea"/>
        <a:cs typeface="+mn-cs"/>
      </a:defRPr>
    </a:lvl1pPr>
    <a:lvl2pPr marL="457200" algn="l" rtl="0" fontAlgn="base">
      <a:spcBef>
        <a:spcPct val="0"/>
      </a:spcBef>
      <a:spcAft>
        <a:spcPct val="0"/>
      </a:spcAft>
      <a:defRPr sz="2200" kern="1200">
        <a:solidFill>
          <a:schemeClr val="tx1"/>
        </a:solidFill>
        <a:latin typeface="Arial" charset="0"/>
        <a:ea typeface="+mn-ea"/>
        <a:cs typeface="+mn-cs"/>
      </a:defRPr>
    </a:lvl2pPr>
    <a:lvl3pPr marL="914400" algn="l" rtl="0" fontAlgn="base">
      <a:spcBef>
        <a:spcPct val="0"/>
      </a:spcBef>
      <a:spcAft>
        <a:spcPct val="0"/>
      </a:spcAft>
      <a:defRPr sz="2200" kern="1200">
        <a:solidFill>
          <a:schemeClr val="tx1"/>
        </a:solidFill>
        <a:latin typeface="Arial" charset="0"/>
        <a:ea typeface="+mn-ea"/>
        <a:cs typeface="+mn-cs"/>
      </a:defRPr>
    </a:lvl3pPr>
    <a:lvl4pPr marL="1371600" algn="l" rtl="0" fontAlgn="base">
      <a:spcBef>
        <a:spcPct val="0"/>
      </a:spcBef>
      <a:spcAft>
        <a:spcPct val="0"/>
      </a:spcAft>
      <a:defRPr sz="2200" kern="1200">
        <a:solidFill>
          <a:schemeClr val="tx1"/>
        </a:solidFill>
        <a:latin typeface="Arial" charset="0"/>
        <a:ea typeface="+mn-ea"/>
        <a:cs typeface="+mn-cs"/>
      </a:defRPr>
    </a:lvl4pPr>
    <a:lvl5pPr marL="1828800" algn="l" rtl="0" fontAlgn="base">
      <a:spcBef>
        <a:spcPct val="0"/>
      </a:spcBef>
      <a:spcAft>
        <a:spcPct val="0"/>
      </a:spcAft>
      <a:defRPr sz="2200" kern="1200">
        <a:solidFill>
          <a:schemeClr val="tx1"/>
        </a:solidFill>
        <a:latin typeface="Arial" charset="0"/>
        <a:ea typeface="+mn-ea"/>
        <a:cs typeface="+mn-cs"/>
      </a:defRPr>
    </a:lvl5pPr>
    <a:lvl6pPr marL="2286000" algn="l" defTabSz="914400" rtl="0" eaLnBrk="1" latinLnBrk="0" hangingPunct="1">
      <a:defRPr sz="2200" kern="1200">
        <a:solidFill>
          <a:schemeClr val="tx1"/>
        </a:solidFill>
        <a:latin typeface="Arial" charset="0"/>
        <a:ea typeface="+mn-ea"/>
        <a:cs typeface="+mn-cs"/>
      </a:defRPr>
    </a:lvl6pPr>
    <a:lvl7pPr marL="2743200" algn="l" defTabSz="914400" rtl="0" eaLnBrk="1" latinLnBrk="0" hangingPunct="1">
      <a:defRPr sz="2200" kern="1200">
        <a:solidFill>
          <a:schemeClr val="tx1"/>
        </a:solidFill>
        <a:latin typeface="Arial" charset="0"/>
        <a:ea typeface="+mn-ea"/>
        <a:cs typeface="+mn-cs"/>
      </a:defRPr>
    </a:lvl7pPr>
    <a:lvl8pPr marL="3200400" algn="l" defTabSz="914400" rtl="0" eaLnBrk="1" latinLnBrk="0" hangingPunct="1">
      <a:defRPr sz="2200" kern="1200">
        <a:solidFill>
          <a:schemeClr val="tx1"/>
        </a:solidFill>
        <a:latin typeface="Arial" charset="0"/>
        <a:ea typeface="+mn-ea"/>
        <a:cs typeface="+mn-cs"/>
      </a:defRPr>
    </a:lvl8pPr>
    <a:lvl9pPr marL="3657600" algn="l" defTabSz="914400" rtl="0" eaLnBrk="1" latinLnBrk="0" hangingPunct="1">
      <a:defRPr sz="22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6699"/>
    <a:srgbClr val="5B53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784" autoAdjust="0"/>
    <p:restoredTop sz="88486" autoAdjust="0"/>
  </p:normalViewPr>
  <p:slideViewPr>
    <p:cSldViewPr>
      <p:cViewPr varScale="1">
        <p:scale>
          <a:sx n="57" d="100"/>
          <a:sy n="57" d="100"/>
        </p:scale>
        <p:origin x="1278" y="6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0397"/>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Bef>
                <a:spcPct val="0"/>
              </a:spcBef>
              <a:buFontTx/>
              <a:buNone/>
              <a:defRPr sz="1200">
                <a:latin typeface="Times New Roman" pitchFamily="18" charset="0"/>
              </a:defRPr>
            </a:lvl1pPr>
          </a:lstStyle>
          <a:p>
            <a:pPr>
              <a:defRPr/>
            </a:pPr>
            <a:endParaRPr lang="en-US" dirty="0"/>
          </a:p>
        </p:txBody>
      </p:sp>
      <p:sp>
        <p:nvSpPr>
          <p:cNvPr id="59395"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buFontTx/>
              <a:buNone/>
              <a:defRPr sz="1200">
                <a:latin typeface="Times New Roman" pitchFamily="18" charset="0"/>
              </a:defRPr>
            </a:lvl1pPr>
          </a:lstStyle>
          <a:p>
            <a:pPr>
              <a:defRPr/>
            </a:pPr>
            <a:endParaRPr lang="en-US" dirty="0"/>
          </a:p>
        </p:txBody>
      </p:sp>
      <p:sp>
        <p:nvSpPr>
          <p:cNvPr id="59396"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spcBef>
                <a:spcPct val="0"/>
              </a:spcBef>
              <a:buFontTx/>
              <a:buNone/>
              <a:defRPr sz="1200">
                <a:latin typeface="Times New Roman" pitchFamily="18" charset="0"/>
              </a:defRPr>
            </a:lvl1pPr>
          </a:lstStyle>
          <a:p>
            <a:pPr>
              <a:defRPr/>
            </a:pPr>
            <a:endParaRPr lang="en-US" dirty="0"/>
          </a:p>
        </p:txBody>
      </p:sp>
      <p:sp>
        <p:nvSpPr>
          <p:cNvPr id="59397"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buFontTx/>
              <a:buNone/>
              <a:defRPr sz="1200">
                <a:latin typeface="Times New Roman" pitchFamily="18" charset="0"/>
              </a:defRPr>
            </a:lvl1pPr>
          </a:lstStyle>
          <a:p>
            <a:pPr>
              <a:defRPr/>
            </a:pPr>
            <a:fld id="{28799455-E484-48D7-B4B2-27B4F840016D}" type="slidenum">
              <a:rPr lang="en-US"/>
              <a:pPr>
                <a:defRPr/>
              </a:pPr>
              <a:t>‹#›</a:t>
            </a:fld>
            <a:endParaRPr lang="en-US" dirty="0"/>
          </a:p>
        </p:txBody>
      </p:sp>
    </p:spTree>
    <p:extLst>
      <p:ext uri="{BB962C8B-B14F-4D97-AF65-F5344CB8AC3E}">
        <p14:creationId xmlns:p14="http://schemas.microsoft.com/office/powerpoint/2010/main" val="6490681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86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Bef>
                <a:spcPct val="0"/>
              </a:spcBef>
              <a:buFontTx/>
              <a:buNone/>
              <a:defRPr sz="1200">
                <a:latin typeface="Times New Roman" pitchFamily="18" charset="0"/>
              </a:defRPr>
            </a:lvl1pPr>
          </a:lstStyle>
          <a:p>
            <a:pPr>
              <a:defRPr/>
            </a:pPr>
            <a:endParaRPr lang="en-US" dirty="0"/>
          </a:p>
        </p:txBody>
      </p:sp>
      <p:sp>
        <p:nvSpPr>
          <p:cNvPr id="36867"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buFontTx/>
              <a:buNone/>
              <a:defRPr sz="1200">
                <a:latin typeface="Times New Roman" pitchFamily="18" charset="0"/>
              </a:defRPr>
            </a:lvl1pPr>
          </a:lstStyle>
          <a:p>
            <a:pPr>
              <a:defRPr/>
            </a:pPr>
            <a:endParaRPr lang="en-US" dirty="0"/>
          </a:p>
        </p:txBody>
      </p:sp>
      <p:sp>
        <p:nvSpPr>
          <p:cNvPr id="6246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686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687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spcBef>
                <a:spcPct val="0"/>
              </a:spcBef>
              <a:buFontTx/>
              <a:buNone/>
              <a:defRPr sz="1200">
                <a:latin typeface="Times New Roman" pitchFamily="18" charset="0"/>
              </a:defRPr>
            </a:lvl1pPr>
          </a:lstStyle>
          <a:p>
            <a:pPr>
              <a:defRPr/>
            </a:pPr>
            <a:endParaRPr lang="en-US" dirty="0"/>
          </a:p>
        </p:txBody>
      </p:sp>
      <p:sp>
        <p:nvSpPr>
          <p:cNvPr id="3687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buFontTx/>
              <a:buNone/>
              <a:defRPr sz="1200">
                <a:latin typeface="Times New Roman" pitchFamily="18" charset="0"/>
              </a:defRPr>
            </a:lvl1pPr>
          </a:lstStyle>
          <a:p>
            <a:pPr>
              <a:defRPr/>
            </a:pPr>
            <a:fld id="{3184235F-ECE1-4BE8-8BAF-E29AC9805E20}" type="slidenum">
              <a:rPr lang="en-US"/>
              <a:pPr>
                <a:defRPr/>
              </a:pPr>
              <a:t>‹#›</a:t>
            </a:fld>
            <a:endParaRPr lang="en-US" dirty="0"/>
          </a:p>
        </p:txBody>
      </p:sp>
    </p:spTree>
    <p:extLst>
      <p:ext uri="{BB962C8B-B14F-4D97-AF65-F5344CB8AC3E}">
        <p14:creationId xmlns:p14="http://schemas.microsoft.com/office/powerpoint/2010/main" val="140390021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ln/>
        </p:spPr>
      </p:sp>
      <p:sp>
        <p:nvSpPr>
          <p:cNvPr id="63491" name="Notes Placeholder 2"/>
          <p:cNvSpPr>
            <a:spLocks noGrp="1"/>
          </p:cNvSpPr>
          <p:nvPr>
            <p:ph type="body" idx="1"/>
          </p:nvPr>
        </p:nvSpPr>
        <p:spPr>
          <a:noFill/>
          <a:ln/>
        </p:spPr>
        <p:txBody>
          <a:bodyPr/>
          <a:lstStyle/>
          <a:p>
            <a:pPr eaLnBrk="1" hangingPunct="1"/>
            <a:endParaRPr lang="en-US" dirty="0" smtClean="0"/>
          </a:p>
        </p:txBody>
      </p:sp>
      <p:sp>
        <p:nvSpPr>
          <p:cNvPr id="63492" name="Slide Number Placeholder 3"/>
          <p:cNvSpPr>
            <a:spLocks noGrp="1"/>
          </p:cNvSpPr>
          <p:nvPr>
            <p:ph type="sldNum" sz="quarter" idx="5"/>
          </p:nvPr>
        </p:nvSpPr>
        <p:spPr>
          <a:noFill/>
        </p:spPr>
        <p:txBody>
          <a:bodyPr/>
          <a:lstStyle/>
          <a:p>
            <a:fld id="{597EBF9E-79B8-47AA-AB6E-92778F1771C1}" type="slidenum">
              <a:rPr lang="en-US" smtClean="0"/>
              <a:pPr/>
              <a:t>1</a:t>
            </a:fld>
            <a:endParaRPr lang="en-US" dirty="0" smtClean="0"/>
          </a:p>
        </p:txBody>
      </p:sp>
    </p:spTree>
    <p:extLst>
      <p:ext uri="{BB962C8B-B14F-4D97-AF65-F5344CB8AC3E}">
        <p14:creationId xmlns:p14="http://schemas.microsoft.com/office/powerpoint/2010/main" val="17048989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184235F-ECE1-4BE8-8BAF-E29AC9805E20}" type="slidenum">
              <a:rPr lang="en-US" smtClean="0"/>
              <a:pPr>
                <a:defRPr/>
              </a:pPr>
              <a:t>44</a:t>
            </a:fld>
            <a:endParaRPr lang="en-US" dirty="0"/>
          </a:p>
        </p:txBody>
      </p:sp>
    </p:spTree>
    <p:extLst>
      <p:ext uri="{BB962C8B-B14F-4D97-AF65-F5344CB8AC3E}">
        <p14:creationId xmlns:p14="http://schemas.microsoft.com/office/powerpoint/2010/main" val="14124119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184235F-ECE1-4BE8-8BAF-E29AC9805E20}" type="slidenum">
              <a:rPr lang="en-US" smtClean="0"/>
              <a:pPr>
                <a:defRPr/>
              </a:pPr>
              <a:t>2</a:t>
            </a:fld>
            <a:endParaRPr lang="en-US" dirty="0"/>
          </a:p>
        </p:txBody>
      </p:sp>
    </p:spTree>
    <p:extLst>
      <p:ext uri="{BB962C8B-B14F-4D97-AF65-F5344CB8AC3E}">
        <p14:creationId xmlns:p14="http://schemas.microsoft.com/office/powerpoint/2010/main" val="5457219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184235F-ECE1-4BE8-8BAF-E29AC9805E20}" type="slidenum">
              <a:rPr lang="en-US" smtClean="0"/>
              <a:pPr>
                <a:defRPr/>
              </a:pPr>
              <a:t>6</a:t>
            </a:fld>
            <a:endParaRPr lang="en-US" dirty="0"/>
          </a:p>
        </p:txBody>
      </p:sp>
    </p:spTree>
    <p:extLst>
      <p:ext uri="{BB962C8B-B14F-4D97-AF65-F5344CB8AC3E}">
        <p14:creationId xmlns:p14="http://schemas.microsoft.com/office/powerpoint/2010/main" val="3159209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184235F-ECE1-4BE8-8BAF-E29AC9805E20}" type="slidenum">
              <a:rPr lang="en-US" smtClean="0"/>
              <a:pPr>
                <a:defRPr/>
              </a:pPr>
              <a:t>8</a:t>
            </a:fld>
            <a:endParaRPr lang="en-US" dirty="0"/>
          </a:p>
        </p:txBody>
      </p:sp>
    </p:spTree>
    <p:extLst>
      <p:ext uri="{BB962C8B-B14F-4D97-AF65-F5344CB8AC3E}">
        <p14:creationId xmlns:p14="http://schemas.microsoft.com/office/powerpoint/2010/main" val="7076800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184235F-ECE1-4BE8-8BAF-E29AC9805E20}" type="slidenum">
              <a:rPr lang="en-US" smtClean="0"/>
              <a:pPr>
                <a:defRPr/>
              </a:pPr>
              <a:t>9</a:t>
            </a:fld>
            <a:endParaRPr lang="en-US" dirty="0"/>
          </a:p>
        </p:txBody>
      </p:sp>
    </p:spTree>
    <p:extLst>
      <p:ext uri="{BB962C8B-B14F-4D97-AF65-F5344CB8AC3E}">
        <p14:creationId xmlns:p14="http://schemas.microsoft.com/office/powerpoint/2010/main" val="20011905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184235F-ECE1-4BE8-8BAF-E29AC9805E20}" type="slidenum">
              <a:rPr lang="en-US" smtClean="0"/>
              <a:pPr>
                <a:defRPr/>
              </a:pPr>
              <a:t>15</a:t>
            </a:fld>
            <a:endParaRPr lang="en-US" dirty="0"/>
          </a:p>
        </p:txBody>
      </p:sp>
    </p:spTree>
    <p:extLst>
      <p:ext uri="{BB962C8B-B14F-4D97-AF65-F5344CB8AC3E}">
        <p14:creationId xmlns:p14="http://schemas.microsoft.com/office/powerpoint/2010/main" val="21559121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pPr>
              <a:defRPr/>
            </a:pPr>
            <a:fld id="{3184235F-ECE1-4BE8-8BAF-E29AC9805E20}" type="slidenum">
              <a:rPr lang="en-US" smtClean="0"/>
              <a:pPr>
                <a:defRPr/>
              </a:pPr>
              <a:t>16</a:t>
            </a:fld>
            <a:endParaRPr lang="en-US" dirty="0"/>
          </a:p>
        </p:txBody>
      </p:sp>
    </p:spTree>
    <p:extLst>
      <p:ext uri="{BB962C8B-B14F-4D97-AF65-F5344CB8AC3E}">
        <p14:creationId xmlns:p14="http://schemas.microsoft.com/office/powerpoint/2010/main" val="22927804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184235F-ECE1-4BE8-8BAF-E29AC9805E20}" type="slidenum">
              <a:rPr lang="en-US" smtClean="0"/>
              <a:pPr>
                <a:defRPr/>
              </a:pPr>
              <a:t>20</a:t>
            </a:fld>
            <a:endParaRPr lang="en-US" dirty="0"/>
          </a:p>
        </p:txBody>
      </p:sp>
    </p:spTree>
    <p:extLst>
      <p:ext uri="{BB962C8B-B14F-4D97-AF65-F5344CB8AC3E}">
        <p14:creationId xmlns:p14="http://schemas.microsoft.com/office/powerpoint/2010/main" val="36785707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184235F-ECE1-4BE8-8BAF-E29AC9805E20}" type="slidenum">
              <a:rPr lang="en-US" smtClean="0"/>
              <a:pPr>
                <a:defRPr/>
              </a:pPr>
              <a:t>22</a:t>
            </a:fld>
            <a:endParaRPr lang="en-US" dirty="0"/>
          </a:p>
        </p:txBody>
      </p:sp>
    </p:spTree>
    <p:extLst>
      <p:ext uri="{BB962C8B-B14F-4D97-AF65-F5344CB8AC3E}">
        <p14:creationId xmlns:p14="http://schemas.microsoft.com/office/powerpoint/2010/main" val="32366073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smtClean="0">
                <a:ln>
                  <a:noFill/>
                </a:ln>
                <a:solidFill>
                  <a:srgbClr val="004978"/>
                </a:solidFill>
                <a:effectLst/>
                <a:uLnTx/>
                <a:uFillTx/>
                <a:latin typeface="Times New Roman" pitchFamily="18" charset="0"/>
                <a:ea typeface="+mn-ea"/>
                <a:cs typeface="+mn-cs"/>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kumimoji="0" lang="en-US" sz="1000" b="0" i="0" u="none" strike="noStrike" kern="1200" cap="none" spc="0" normalizeH="0" baseline="0" noProof="0" dirty="0">
              <a:ln>
                <a:noFill/>
              </a:ln>
              <a:solidFill>
                <a:srgbClr val="004978"/>
              </a:solidFill>
              <a:effectLst/>
              <a:uLnTx/>
              <a:uFillTx/>
              <a:latin typeface="Times New Roman" pitchFamily="18" charset="0"/>
              <a:ea typeface="+mn-ea"/>
              <a:cs typeface="+mn-cs"/>
            </a:endParaRPr>
          </a:p>
        </p:txBody>
      </p:sp>
    </p:spTree>
    <p:extLst>
      <p:ext uri="{BB962C8B-B14F-4D97-AF65-F5344CB8AC3E}">
        <p14:creationId xmlns:p14="http://schemas.microsoft.com/office/powerpoint/2010/main" val="39498232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Slide/Divider Option 1">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0" y="0"/>
            <a:ext cx="9144000" cy="6858000"/>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65109" y="307397"/>
            <a:ext cx="1592580" cy="360426"/>
          </a:xfrm>
          <a:prstGeom prst="rect">
            <a:avLst/>
          </a:prstGeom>
        </p:spPr>
      </p:pic>
      <p:sp>
        <p:nvSpPr>
          <p:cNvPr id="3" name="Text Placeholder 2"/>
          <p:cNvSpPr>
            <a:spLocks noGrp="1"/>
          </p:cNvSpPr>
          <p:nvPr>
            <p:ph type="body" sz="quarter" idx="10" hasCustomPrompt="1"/>
          </p:nvPr>
        </p:nvSpPr>
        <p:spPr>
          <a:xfrm>
            <a:off x="3650456" y="4225703"/>
            <a:ext cx="1843088" cy="657225"/>
          </a:xfrm>
        </p:spPr>
        <p:txBody>
          <a:bodyPr>
            <a:normAutofit/>
          </a:bodyPr>
          <a:lstStyle>
            <a:lvl1pPr marL="0" indent="0" algn="ctr">
              <a:buNone/>
              <a:defRPr sz="1800" b="0" i="0">
                <a:solidFill>
                  <a:schemeClr val="bg1"/>
                </a:solidFill>
                <a:latin typeface="Open Sans" charset="0"/>
                <a:ea typeface="Open Sans" charset="0"/>
                <a:cs typeface="Open Sans" charset="0"/>
              </a:defRPr>
            </a:lvl1pPr>
          </a:lstStyle>
          <a:p>
            <a:pPr lvl="0"/>
            <a:r>
              <a:rPr lang="en-US" dirty="0" smtClean="0"/>
              <a:t>Date Here</a:t>
            </a:r>
            <a:endParaRPr lang="en-US" dirty="0"/>
          </a:p>
        </p:txBody>
      </p:sp>
      <p:sp>
        <p:nvSpPr>
          <p:cNvPr id="6" name="Text Placeholder 5"/>
          <p:cNvSpPr>
            <a:spLocks noGrp="1"/>
          </p:cNvSpPr>
          <p:nvPr>
            <p:ph type="body" sz="quarter" idx="11" hasCustomPrompt="1"/>
          </p:nvPr>
        </p:nvSpPr>
        <p:spPr>
          <a:xfrm>
            <a:off x="955931" y="2275311"/>
            <a:ext cx="7232139" cy="1549400"/>
          </a:xfrm>
        </p:spPr>
        <p:txBody>
          <a:bodyPr anchor="b" anchorCtr="0">
            <a:normAutofit/>
          </a:bodyPr>
          <a:lstStyle>
            <a:lvl1pPr marL="0" indent="0" algn="ctr">
              <a:buNone/>
              <a:defRPr sz="3200" b="0" i="0">
                <a:solidFill>
                  <a:schemeClr val="bg1"/>
                </a:solidFill>
                <a:latin typeface="Open Sans" charset="0"/>
                <a:ea typeface="Open Sans" charset="0"/>
                <a:cs typeface="Open Sans" charset="0"/>
              </a:defRPr>
            </a:lvl1pPr>
            <a:lvl2pPr marL="342900" indent="0" algn="ctr">
              <a:buNone/>
              <a:defRPr>
                <a:latin typeface="Summer Font" charset="0"/>
                <a:ea typeface="Summer Font" charset="0"/>
                <a:cs typeface="Summer Font" charset="0"/>
              </a:defRPr>
            </a:lvl2pPr>
            <a:lvl3pPr marL="685800" indent="0" algn="ctr">
              <a:buNone/>
              <a:defRPr>
                <a:latin typeface="Summer Font" charset="0"/>
                <a:ea typeface="Summer Font" charset="0"/>
                <a:cs typeface="Summer Font" charset="0"/>
              </a:defRPr>
            </a:lvl3pPr>
            <a:lvl4pPr marL="1028700" indent="0" algn="ctr">
              <a:buNone/>
              <a:defRPr>
                <a:latin typeface="Summer Font" charset="0"/>
                <a:ea typeface="Summer Font" charset="0"/>
                <a:cs typeface="Summer Font" charset="0"/>
              </a:defRPr>
            </a:lvl4pPr>
          </a:lstStyle>
          <a:p>
            <a:pPr lvl="0"/>
            <a:r>
              <a:rPr lang="en-US" dirty="0" smtClean="0"/>
              <a:t>Click Here To Edit Headline</a:t>
            </a:r>
          </a:p>
        </p:txBody>
      </p:sp>
      <p:sp>
        <p:nvSpPr>
          <p:cNvPr id="4" name="Text Placeholder 3"/>
          <p:cNvSpPr>
            <a:spLocks noGrp="1"/>
          </p:cNvSpPr>
          <p:nvPr>
            <p:ph type="body" sz="quarter" idx="12"/>
          </p:nvPr>
        </p:nvSpPr>
        <p:spPr>
          <a:xfrm>
            <a:off x="2151063" y="1277938"/>
            <a:ext cx="4914900" cy="16525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27674676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3_Custom Layout">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a:xfrm>
            <a:off x="557683" y="413952"/>
            <a:ext cx="8033657" cy="906848"/>
          </a:xfrm>
        </p:spPr>
        <p:txBody>
          <a:bodyPr>
            <a:noAutofit/>
          </a:bodyPr>
          <a:lstStyle>
            <a:lvl1pPr marL="0" indent="0">
              <a:buNone/>
              <a:defRPr sz="2400" b="0" i="0" baseline="0">
                <a:solidFill>
                  <a:srgbClr val="006298"/>
                </a:solidFill>
                <a:latin typeface="Open Sans" charset="0"/>
                <a:ea typeface="Open Sans" charset="0"/>
                <a:cs typeface="Open Sans"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smtClean="0"/>
              <a:t>Edit Master text styles</a:t>
            </a:r>
          </a:p>
        </p:txBody>
      </p:sp>
      <p:sp>
        <p:nvSpPr>
          <p:cNvPr id="12" name="Text Placeholder 11"/>
          <p:cNvSpPr>
            <a:spLocks noGrp="1"/>
          </p:cNvSpPr>
          <p:nvPr>
            <p:ph type="body" sz="quarter" idx="17"/>
          </p:nvPr>
        </p:nvSpPr>
        <p:spPr>
          <a:xfrm>
            <a:off x="557683" y="1638300"/>
            <a:ext cx="8033657" cy="4394200"/>
          </a:xfrm>
        </p:spPr>
        <p:txBody>
          <a:bodyPr>
            <a:normAutofit/>
          </a:bodyPr>
          <a:lstStyle>
            <a:lvl1pPr marL="0" indent="0">
              <a:buNone/>
              <a:defRPr sz="1600"/>
            </a:lvl1pPr>
            <a:lvl2pPr>
              <a:defRPr sz="1600"/>
            </a:lvl2pPr>
            <a:lvl3pPr marL="857250" indent="-171450">
              <a:buFontTx/>
              <a:buChar char="‒"/>
              <a:defRPr sz="1600"/>
            </a:lvl3pPr>
            <a:lvl4pPr>
              <a:defRPr sz="1600"/>
            </a:lvl4pPr>
            <a:lvl5pPr>
              <a:defRPr sz="16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6942" y="6364574"/>
            <a:ext cx="1301189" cy="291532"/>
          </a:xfrm>
          <a:prstGeom prst="rect">
            <a:avLst/>
          </a:prstGeom>
        </p:spPr>
      </p:pic>
      <p:sp>
        <p:nvSpPr>
          <p:cNvPr id="7" name="Footer Placeholder 4">
            <a:extLst>
              <a:ext uri="{FF2B5EF4-FFF2-40B4-BE49-F238E27FC236}">
                <a16:creationId xmlns:a16="http://schemas.microsoft.com/office/drawing/2014/main" id="{716DA138-5F35-4F72-91E4-C091D1FA0C9B}"/>
              </a:ext>
            </a:extLst>
          </p:cNvPr>
          <p:cNvSpPr>
            <a:spLocks noGrp="1"/>
          </p:cNvSpPr>
          <p:nvPr>
            <p:ph type="ftr" sz="quarter" idx="11"/>
          </p:nvPr>
        </p:nvSpPr>
        <p:spPr>
          <a:xfrm>
            <a:off x="628650" y="6156519"/>
            <a:ext cx="7886700" cy="365125"/>
          </a:xfrm>
        </p:spPr>
        <p:txBody>
          <a:bodyPr/>
          <a:lstStyle>
            <a:lvl1pPr>
              <a:defRPr sz="1000"/>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smtClean="0">
                <a:ln>
                  <a:noFill/>
                </a:ln>
                <a:solidFill>
                  <a:srgbClr val="004978"/>
                </a:solidFill>
                <a:effectLst/>
                <a:uLnTx/>
                <a:uFillTx/>
                <a:latin typeface="Times New Roman" pitchFamily="18" charset="0"/>
                <a:ea typeface="+mn-ea"/>
                <a:cs typeface="+mn-cs"/>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kumimoji="0" lang="en-US" sz="1000" b="0" i="0" u="none" strike="noStrike" kern="1200" cap="none" spc="0" normalizeH="0" baseline="0" noProof="0" dirty="0">
              <a:ln>
                <a:noFill/>
              </a:ln>
              <a:solidFill>
                <a:srgbClr val="004978"/>
              </a:solidFill>
              <a:effectLst/>
              <a:uLnTx/>
              <a:uFillTx/>
              <a:latin typeface="Times New Roman" pitchFamily="18" charset="0"/>
              <a:ea typeface="+mn-ea"/>
              <a:cs typeface="+mn-cs"/>
            </a:endParaRPr>
          </a:p>
        </p:txBody>
      </p:sp>
    </p:spTree>
    <p:extLst>
      <p:ext uri="{BB962C8B-B14F-4D97-AF65-F5344CB8AC3E}">
        <p14:creationId xmlns:p14="http://schemas.microsoft.com/office/powerpoint/2010/main" val="2010677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4_Custom Layout">
    <p:spTree>
      <p:nvGrpSpPr>
        <p:cNvPr id="1" name=""/>
        <p:cNvGrpSpPr/>
        <p:nvPr/>
      </p:nvGrpSpPr>
      <p:grpSpPr>
        <a:xfrm>
          <a:off x="0" y="0"/>
          <a:ext cx="0" cy="0"/>
          <a:chOff x="0" y="0"/>
          <a:chExt cx="0" cy="0"/>
        </a:xfrm>
      </p:grpSpPr>
      <p:sp>
        <p:nvSpPr>
          <p:cNvPr id="5" name="Text Placeholder 5"/>
          <p:cNvSpPr>
            <a:spLocks noGrp="1"/>
          </p:cNvSpPr>
          <p:nvPr>
            <p:ph type="body" sz="quarter" idx="13" hasCustomPrompt="1"/>
          </p:nvPr>
        </p:nvSpPr>
        <p:spPr>
          <a:xfrm>
            <a:off x="557683" y="413952"/>
            <a:ext cx="8033657" cy="906848"/>
          </a:xfrm>
        </p:spPr>
        <p:txBody>
          <a:bodyPr>
            <a:noAutofit/>
          </a:bodyPr>
          <a:lstStyle>
            <a:lvl1pPr marL="0" indent="0">
              <a:buNone/>
              <a:defRPr sz="2400" b="0" i="0" baseline="0">
                <a:solidFill>
                  <a:srgbClr val="006298"/>
                </a:solidFill>
                <a:latin typeface="Open Sans" charset="0"/>
                <a:ea typeface="Open Sans" charset="0"/>
                <a:cs typeface="Open Sans"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smtClean="0"/>
              <a:t>Click to edit title here</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6942" y="6364574"/>
            <a:ext cx="1301189" cy="291532"/>
          </a:xfrm>
          <a:prstGeom prst="rect">
            <a:avLst/>
          </a:prstGeom>
        </p:spPr>
      </p:pic>
      <p:sp>
        <p:nvSpPr>
          <p:cNvPr id="2" name="TextBox 1"/>
          <p:cNvSpPr txBox="1"/>
          <p:nvPr/>
        </p:nvSpPr>
        <p:spPr>
          <a:xfrm>
            <a:off x="-872836" y="2348346"/>
            <a:ext cx="748145" cy="405246"/>
          </a:xfrm>
          <a:prstGeom prst="rect">
            <a:avLst/>
          </a:prstGeom>
          <a:noFill/>
          <a:effectLst>
            <a:outerShdw dist="12700" dir="5400000" algn="t" rotWithShape="0">
              <a:schemeClr val="tx1"/>
            </a:outerShdw>
          </a:effectLst>
        </p:spPr>
        <p:txBody>
          <a:bodyPr wrap="square" lIns="0" tIns="0" rIns="0" rtlCol="0" anchor="b">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smtClean="0">
              <a:ln>
                <a:noFill/>
              </a:ln>
              <a:solidFill>
                <a:srgbClr val="004978"/>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4636932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Title and Content_2">
    <p:spTree>
      <p:nvGrpSpPr>
        <p:cNvPr id="1" name=""/>
        <p:cNvGrpSpPr/>
        <p:nvPr/>
      </p:nvGrpSpPr>
      <p:grpSpPr>
        <a:xfrm>
          <a:off x="0" y="0"/>
          <a:ext cx="0" cy="0"/>
          <a:chOff x="0" y="0"/>
          <a:chExt cx="0" cy="0"/>
        </a:xfrm>
      </p:grpSpPr>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21504" y="225746"/>
            <a:ext cx="1048916" cy="316515"/>
          </a:xfrm>
          <a:prstGeom prst="rect">
            <a:avLst/>
          </a:prstGeom>
        </p:spPr>
      </p:pic>
      <p:sp>
        <p:nvSpPr>
          <p:cNvPr id="7" name="Slide Number Placeholder 3"/>
          <p:cNvSpPr>
            <a:spLocks noGrp="1"/>
          </p:cNvSpPr>
          <p:nvPr>
            <p:ph type="sldNum" sz="quarter" idx="12"/>
          </p:nvPr>
        </p:nvSpPr>
        <p:spPr>
          <a:xfrm>
            <a:off x="6803231" y="6327776"/>
            <a:ext cx="2057400" cy="365125"/>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B0FAAE45-A79E-4541-9F85-6F09D633C756}" type="slidenum">
              <a:rPr kumimoji="0" lang="en-US" sz="2200" b="0" i="0" u="none" strike="noStrike" kern="1200" cap="none" spc="0" normalizeH="0" baseline="0" noProof="0" smtClean="0">
                <a:ln>
                  <a:noFill/>
                </a:ln>
                <a:solidFill>
                  <a:srgbClr val="004978"/>
                </a:solidFill>
                <a:effectLst/>
                <a:uLnTx/>
                <a:uFillTx/>
                <a:latin typeface="Times New Roman" pitchFamily="18"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0" lang="en-US" sz="2200" b="0" i="0" u="none" strike="noStrike" kern="1200" cap="none" spc="0" normalizeH="0" baseline="0" noProof="0" dirty="0">
              <a:ln>
                <a:noFill/>
              </a:ln>
              <a:solidFill>
                <a:srgbClr val="004978"/>
              </a:solidFill>
              <a:effectLst/>
              <a:uLnTx/>
              <a:uFillTx/>
              <a:latin typeface="Times New Roman" pitchFamily="18" charset="0"/>
              <a:ea typeface="+mn-ea"/>
              <a:cs typeface="+mn-cs"/>
            </a:endParaRPr>
          </a:p>
        </p:txBody>
      </p:sp>
      <p:sp>
        <p:nvSpPr>
          <p:cNvPr id="4" name="Text Placeholder 3"/>
          <p:cNvSpPr>
            <a:spLocks noGrp="1"/>
          </p:cNvSpPr>
          <p:nvPr>
            <p:ph type="body" sz="quarter" idx="15"/>
          </p:nvPr>
        </p:nvSpPr>
        <p:spPr>
          <a:xfrm>
            <a:off x="557682" y="2202774"/>
            <a:ext cx="3813351" cy="3953578"/>
          </a:xfrm>
        </p:spPr>
        <p:txBody>
          <a:bodyPr>
            <a:normAutofit/>
          </a:bodyPr>
          <a:lstStyle>
            <a:lvl1pPr>
              <a:defRPr sz="1600"/>
            </a:lvl1pPr>
            <a:lvl2pPr marL="514350" indent="-171450">
              <a:buFontTx/>
              <a:buChar char="‒"/>
              <a:defRPr sz="1600"/>
            </a:lvl2pPr>
            <a:lvl3pPr>
              <a:defRPr sz="1600"/>
            </a:lvl3pPr>
            <a:lvl4pPr>
              <a:defRPr sz="1600"/>
            </a:lvl4pPr>
            <a:lvl5pPr>
              <a:defRPr sz="16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5"/>
          <p:cNvSpPr>
            <a:spLocks noGrp="1"/>
          </p:cNvSpPr>
          <p:nvPr>
            <p:ph type="body" sz="quarter" idx="13" hasCustomPrompt="1"/>
          </p:nvPr>
        </p:nvSpPr>
        <p:spPr>
          <a:xfrm>
            <a:off x="557683" y="413952"/>
            <a:ext cx="8033657" cy="906848"/>
          </a:xfrm>
        </p:spPr>
        <p:txBody>
          <a:bodyPr>
            <a:noAutofit/>
          </a:bodyPr>
          <a:lstStyle>
            <a:lvl1pPr marL="0" indent="0">
              <a:buNone/>
              <a:defRPr sz="2400" b="0" i="0" baseline="0">
                <a:solidFill>
                  <a:srgbClr val="006298"/>
                </a:solidFill>
                <a:latin typeface="Open Sans" charset="0"/>
                <a:ea typeface="Open Sans" charset="0"/>
                <a:cs typeface="Open Sans"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smtClean="0"/>
              <a:t>Click to edit title here</a:t>
            </a:r>
          </a:p>
        </p:txBody>
      </p:sp>
      <p:sp>
        <p:nvSpPr>
          <p:cNvPr id="14" name="Text Placeholder 3"/>
          <p:cNvSpPr>
            <a:spLocks noGrp="1"/>
          </p:cNvSpPr>
          <p:nvPr>
            <p:ph type="body" sz="quarter" idx="18"/>
          </p:nvPr>
        </p:nvSpPr>
        <p:spPr>
          <a:xfrm>
            <a:off x="4777988" y="2202774"/>
            <a:ext cx="3813351" cy="3953578"/>
          </a:xfrm>
        </p:spPr>
        <p:txBody>
          <a:bodyPr>
            <a:normAutofit/>
          </a:bodyPr>
          <a:lstStyle>
            <a:lvl1pPr>
              <a:defRPr sz="1600"/>
            </a:lvl1pPr>
            <a:lvl2pPr marL="514350" indent="-171450">
              <a:buFontTx/>
              <a:buChar char="‒"/>
              <a:defRPr sz="1600"/>
            </a:lvl2pPr>
            <a:lvl3pPr>
              <a:defRPr sz="1600"/>
            </a:lvl3pPr>
            <a:lvl4pPr>
              <a:defRPr sz="1600"/>
            </a:lvl4pPr>
            <a:lvl5pPr>
              <a:defRPr sz="16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Content Placeholder 2"/>
          <p:cNvSpPr>
            <a:spLocks noGrp="1"/>
          </p:cNvSpPr>
          <p:nvPr>
            <p:ph idx="1"/>
          </p:nvPr>
        </p:nvSpPr>
        <p:spPr>
          <a:xfrm>
            <a:off x="557682" y="1609792"/>
            <a:ext cx="3813351" cy="461665"/>
          </a:xfrm>
          <a:solidFill>
            <a:schemeClr val="bg1"/>
          </a:solidFill>
          <a:effectLst>
            <a:outerShdw dist="12700" dir="5400000" algn="t" rotWithShape="0">
              <a:prstClr val="black"/>
            </a:outerShdw>
          </a:effectLst>
        </p:spPr>
        <p:txBody>
          <a:bodyPr wrap="square" tIns="91440" bIns="91440" rtlCol="0" anchor="b">
            <a:spAutoFit/>
          </a:bodyPr>
          <a:lstStyle>
            <a:lvl1pPr marL="0" indent="0" algn="ctr">
              <a:lnSpc>
                <a:spcPct val="100000"/>
              </a:lnSpc>
              <a:spcBef>
                <a:spcPts val="0"/>
              </a:spcBef>
              <a:buNone/>
              <a:defRPr lang="en-US" sz="1800" b="1" smtClean="0">
                <a:solidFill>
                  <a:schemeClr val="tx1"/>
                </a:solidFill>
              </a:defRPr>
            </a:lvl1pPr>
            <a:lvl2pPr>
              <a:defRPr lang="en-US" smtClean="0">
                <a:solidFill>
                  <a:schemeClr val="tx1"/>
                </a:solidFill>
              </a:defRPr>
            </a:lvl2pPr>
            <a:lvl3pPr>
              <a:defRPr lang="en-US" smtClean="0">
                <a:solidFill>
                  <a:schemeClr val="tx1"/>
                </a:solidFill>
              </a:defRPr>
            </a:lvl3pPr>
          </a:lstStyle>
          <a:p>
            <a:pPr marL="0" lvl="0" algn="ctr"/>
            <a:r>
              <a:rPr lang="en-US" smtClean="0"/>
              <a:t>Edit Master text styles</a:t>
            </a:r>
          </a:p>
        </p:txBody>
      </p:sp>
      <p:sp>
        <p:nvSpPr>
          <p:cNvPr id="12" name="Content Placeholder 2"/>
          <p:cNvSpPr>
            <a:spLocks noGrp="1"/>
          </p:cNvSpPr>
          <p:nvPr>
            <p:ph idx="20"/>
          </p:nvPr>
        </p:nvSpPr>
        <p:spPr>
          <a:xfrm>
            <a:off x="4777988" y="1609792"/>
            <a:ext cx="3813351" cy="461665"/>
          </a:xfrm>
          <a:solidFill>
            <a:schemeClr val="bg1"/>
          </a:solidFill>
          <a:effectLst>
            <a:outerShdw dist="12700" dir="5400000" algn="t" rotWithShape="0">
              <a:prstClr val="black"/>
            </a:outerShdw>
          </a:effectLst>
        </p:spPr>
        <p:txBody>
          <a:bodyPr wrap="square" tIns="91440" bIns="91440" rtlCol="0" anchor="b">
            <a:spAutoFit/>
          </a:bodyPr>
          <a:lstStyle>
            <a:lvl1pPr marL="0" indent="0" algn="ctr">
              <a:lnSpc>
                <a:spcPct val="100000"/>
              </a:lnSpc>
              <a:spcBef>
                <a:spcPts val="0"/>
              </a:spcBef>
              <a:buNone/>
              <a:defRPr lang="en-US" sz="1800" b="1" smtClean="0">
                <a:solidFill>
                  <a:schemeClr val="tx1"/>
                </a:solidFill>
              </a:defRPr>
            </a:lvl1pPr>
            <a:lvl2pPr>
              <a:defRPr lang="en-US" smtClean="0">
                <a:solidFill>
                  <a:schemeClr val="tx1"/>
                </a:solidFill>
              </a:defRPr>
            </a:lvl2pPr>
            <a:lvl3pPr>
              <a:defRPr lang="en-US" smtClean="0">
                <a:solidFill>
                  <a:schemeClr val="tx1"/>
                </a:solidFill>
              </a:defRPr>
            </a:lvl3pPr>
          </a:lstStyle>
          <a:p>
            <a:pPr marL="0" lvl="0" algn="ctr"/>
            <a:r>
              <a:rPr lang="en-US" smtClean="0"/>
              <a:t>Edit Master text styles</a:t>
            </a:r>
          </a:p>
        </p:txBody>
      </p:sp>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6942" y="6364574"/>
            <a:ext cx="1301189" cy="291532"/>
          </a:xfrm>
          <a:prstGeom prst="rect">
            <a:avLst/>
          </a:prstGeom>
        </p:spPr>
      </p:pic>
    </p:spTree>
    <p:extLst>
      <p:ext uri="{BB962C8B-B14F-4D97-AF65-F5344CB8AC3E}">
        <p14:creationId xmlns:p14="http://schemas.microsoft.com/office/powerpoint/2010/main" val="3687046031"/>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936">
          <p15:clr>
            <a:srgbClr val="FBAE40"/>
          </p15:clr>
        </p15:guide>
        <p15:guide id="2" pos="396">
          <p15:clr>
            <a:srgbClr val="FBAE40"/>
          </p15:clr>
        </p15:guide>
        <p15:guide id="3" orient="horz" pos="312">
          <p15:clr>
            <a:srgbClr val="FBAE40"/>
          </p15:clr>
        </p15:guide>
        <p15:guide id="4" orient="horz" pos="1752">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1_Title and Content_2">
    <p:spTree>
      <p:nvGrpSpPr>
        <p:cNvPr id="1" name=""/>
        <p:cNvGrpSpPr/>
        <p:nvPr/>
      </p:nvGrpSpPr>
      <p:grpSpPr>
        <a:xfrm>
          <a:off x="0" y="0"/>
          <a:ext cx="0" cy="0"/>
          <a:chOff x="0" y="0"/>
          <a:chExt cx="0" cy="0"/>
        </a:xfrm>
      </p:grpSpPr>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21504" y="225746"/>
            <a:ext cx="1048916" cy="316515"/>
          </a:xfrm>
          <a:prstGeom prst="rect">
            <a:avLst/>
          </a:prstGeom>
        </p:spPr>
      </p:pic>
      <p:sp>
        <p:nvSpPr>
          <p:cNvPr id="7" name="Slide Number Placeholder 3"/>
          <p:cNvSpPr>
            <a:spLocks noGrp="1"/>
          </p:cNvSpPr>
          <p:nvPr>
            <p:ph type="sldNum" sz="quarter" idx="12"/>
          </p:nvPr>
        </p:nvSpPr>
        <p:spPr>
          <a:xfrm>
            <a:off x="6803231" y="6327776"/>
            <a:ext cx="2057400" cy="365125"/>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B0FAAE45-A79E-4541-9F85-6F09D633C756}" type="slidenum">
              <a:rPr kumimoji="0" lang="en-US" sz="2200" b="0" i="0" u="none" strike="noStrike" kern="1200" cap="none" spc="0" normalizeH="0" baseline="0" noProof="0" smtClean="0">
                <a:ln>
                  <a:noFill/>
                </a:ln>
                <a:solidFill>
                  <a:srgbClr val="004978"/>
                </a:solidFill>
                <a:effectLst/>
                <a:uLnTx/>
                <a:uFillTx/>
                <a:latin typeface="Times New Roman" pitchFamily="18"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0" lang="en-US" sz="2200" b="0" i="0" u="none" strike="noStrike" kern="1200" cap="none" spc="0" normalizeH="0" baseline="0" noProof="0" dirty="0">
              <a:ln>
                <a:noFill/>
              </a:ln>
              <a:solidFill>
                <a:srgbClr val="004978"/>
              </a:solidFill>
              <a:effectLst/>
              <a:uLnTx/>
              <a:uFillTx/>
              <a:latin typeface="Times New Roman" pitchFamily="18" charset="0"/>
              <a:ea typeface="+mn-ea"/>
              <a:cs typeface="+mn-cs"/>
            </a:endParaRPr>
          </a:p>
        </p:txBody>
      </p:sp>
      <p:sp>
        <p:nvSpPr>
          <p:cNvPr id="4" name="Text Placeholder 3"/>
          <p:cNvSpPr>
            <a:spLocks noGrp="1"/>
          </p:cNvSpPr>
          <p:nvPr>
            <p:ph type="body" sz="quarter" idx="15"/>
          </p:nvPr>
        </p:nvSpPr>
        <p:spPr>
          <a:xfrm>
            <a:off x="557682" y="2202774"/>
            <a:ext cx="2475302" cy="3953578"/>
          </a:xfrm>
        </p:spPr>
        <p:txBody>
          <a:bodyPr>
            <a:normAutofit/>
          </a:bodyPr>
          <a:lstStyle>
            <a:lvl1pPr>
              <a:defRPr sz="1600"/>
            </a:lvl1pPr>
            <a:lvl2pPr marL="514350" indent="-171450">
              <a:buFontTx/>
              <a:buChar char="‒"/>
              <a:defRPr sz="1600"/>
            </a:lvl2pPr>
            <a:lvl3pPr>
              <a:defRPr sz="1600"/>
            </a:lvl3pPr>
            <a:lvl4pPr>
              <a:defRPr sz="1600"/>
            </a:lvl4pPr>
            <a:lvl5pPr>
              <a:defRPr sz="16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Text Placeholder 5"/>
          <p:cNvSpPr>
            <a:spLocks noGrp="1"/>
          </p:cNvSpPr>
          <p:nvPr>
            <p:ph type="body" sz="quarter" idx="13" hasCustomPrompt="1"/>
          </p:nvPr>
        </p:nvSpPr>
        <p:spPr>
          <a:xfrm>
            <a:off x="555172" y="413952"/>
            <a:ext cx="8033657" cy="906848"/>
          </a:xfrm>
        </p:spPr>
        <p:txBody>
          <a:bodyPr>
            <a:noAutofit/>
          </a:bodyPr>
          <a:lstStyle>
            <a:lvl1pPr marL="0" indent="0">
              <a:buNone/>
              <a:defRPr sz="2400" b="0" i="0" baseline="0">
                <a:solidFill>
                  <a:srgbClr val="006298"/>
                </a:solidFill>
                <a:latin typeface="Open Sans" charset="0"/>
                <a:ea typeface="Open Sans" charset="0"/>
                <a:cs typeface="Open Sans"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smtClean="0"/>
              <a:t>Click to edit title here</a:t>
            </a:r>
          </a:p>
        </p:txBody>
      </p:sp>
      <p:sp>
        <p:nvSpPr>
          <p:cNvPr id="16" name="Text Placeholder 3"/>
          <p:cNvSpPr>
            <a:spLocks noGrp="1"/>
          </p:cNvSpPr>
          <p:nvPr>
            <p:ph type="body" sz="quarter" idx="18"/>
          </p:nvPr>
        </p:nvSpPr>
        <p:spPr>
          <a:xfrm>
            <a:off x="3334349" y="2202774"/>
            <a:ext cx="2475302" cy="3953578"/>
          </a:xfrm>
        </p:spPr>
        <p:txBody>
          <a:bodyPr>
            <a:normAutofit/>
          </a:bodyPr>
          <a:lstStyle>
            <a:lvl1pPr>
              <a:defRPr sz="1600"/>
            </a:lvl1pPr>
            <a:lvl2pPr marL="514350" indent="-171450">
              <a:buFontTx/>
              <a:buChar char="‒"/>
              <a:defRPr sz="1600"/>
            </a:lvl2pPr>
            <a:lvl3pPr>
              <a:defRPr sz="1600"/>
            </a:lvl3pPr>
            <a:lvl4pPr>
              <a:defRPr sz="1600"/>
            </a:lvl4pPr>
            <a:lvl5pPr>
              <a:defRPr sz="16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0" name="Text Placeholder 3"/>
          <p:cNvSpPr>
            <a:spLocks noGrp="1"/>
          </p:cNvSpPr>
          <p:nvPr>
            <p:ph type="body" sz="quarter" idx="20"/>
          </p:nvPr>
        </p:nvSpPr>
        <p:spPr>
          <a:xfrm>
            <a:off x="6116038" y="2202774"/>
            <a:ext cx="2475302" cy="3953578"/>
          </a:xfrm>
        </p:spPr>
        <p:txBody>
          <a:bodyPr>
            <a:normAutofit/>
          </a:bodyPr>
          <a:lstStyle>
            <a:lvl1pPr>
              <a:defRPr sz="1600"/>
            </a:lvl1pPr>
            <a:lvl2pPr marL="514350" indent="-171450">
              <a:buFontTx/>
              <a:buChar char="‒"/>
              <a:defRPr sz="1600"/>
            </a:lvl2pPr>
            <a:lvl3pPr>
              <a:defRPr sz="1600"/>
            </a:lvl3pPr>
            <a:lvl4pPr>
              <a:defRPr sz="1600"/>
            </a:lvl4pPr>
            <a:lvl5pPr>
              <a:defRPr sz="16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Content Placeholder 2"/>
          <p:cNvSpPr>
            <a:spLocks noGrp="1"/>
          </p:cNvSpPr>
          <p:nvPr>
            <p:ph idx="1"/>
          </p:nvPr>
        </p:nvSpPr>
        <p:spPr>
          <a:xfrm>
            <a:off x="557682" y="1609792"/>
            <a:ext cx="2475302" cy="461665"/>
          </a:xfrm>
          <a:solidFill>
            <a:schemeClr val="bg1"/>
          </a:solidFill>
          <a:effectLst>
            <a:outerShdw dist="12700" dir="5400000" algn="t" rotWithShape="0">
              <a:prstClr val="black"/>
            </a:outerShdw>
          </a:effectLst>
        </p:spPr>
        <p:txBody>
          <a:bodyPr wrap="square" tIns="91440" bIns="91440" rtlCol="0" anchor="b">
            <a:spAutoFit/>
          </a:bodyPr>
          <a:lstStyle>
            <a:lvl1pPr marL="0" indent="0" algn="ctr">
              <a:lnSpc>
                <a:spcPct val="100000"/>
              </a:lnSpc>
              <a:spcBef>
                <a:spcPts val="0"/>
              </a:spcBef>
              <a:buNone/>
              <a:defRPr lang="en-US" sz="1800" b="1" smtClean="0">
                <a:solidFill>
                  <a:schemeClr val="tx1"/>
                </a:solidFill>
              </a:defRPr>
            </a:lvl1pPr>
            <a:lvl2pPr>
              <a:defRPr lang="en-US" smtClean="0">
                <a:solidFill>
                  <a:schemeClr val="tx1"/>
                </a:solidFill>
              </a:defRPr>
            </a:lvl2pPr>
            <a:lvl3pPr>
              <a:defRPr lang="en-US" smtClean="0">
                <a:solidFill>
                  <a:schemeClr val="tx1"/>
                </a:solidFill>
              </a:defRPr>
            </a:lvl3pPr>
          </a:lstStyle>
          <a:p>
            <a:pPr marL="0" lvl="0" algn="ctr"/>
            <a:r>
              <a:rPr lang="en-US" smtClean="0"/>
              <a:t>Edit Master text styles</a:t>
            </a:r>
          </a:p>
        </p:txBody>
      </p:sp>
      <p:sp>
        <p:nvSpPr>
          <p:cNvPr id="19" name="Content Placeholder 2"/>
          <p:cNvSpPr>
            <a:spLocks noGrp="1"/>
          </p:cNvSpPr>
          <p:nvPr>
            <p:ph idx="22"/>
          </p:nvPr>
        </p:nvSpPr>
        <p:spPr>
          <a:xfrm>
            <a:off x="3334349" y="1609792"/>
            <a:ext cx="2475302" cy="461665"/>
          </a:xfrm>
          <a:solidFill>
            <a:schemeClr val="bg1"/>
          </a:solidFill>
          <a:effectLst>
            <a:outerShdw dist="12700" dir="5400000" algn="t" rotWithShape="0">
              <a:prstClr val="black"/>
            </a:outerShdw>
          </a:effectLst>
        </p:spPr>
        <p:txBody>
          <a:bodyPr wrap="square" tIns="91440" bIns="91440" rtlCol="0" anchor="b">
            <a:spAutoFit/>
          </a:bodyPr>
          <a:lstStyle>
            <a:lvl1pPr marL="0" indent="0" algn="ctr">
              <a:lnSpc>
                <a:spcPct val="100000"/>
              </a:lnSpc>
              <a:spcBef>
                <a:spcPts val="0"/>
              </a:spcBef>
              <a:buNone/>
              <a:defRPr lang="en-US" sz="1800" b="1" smtClean="0">
                <a:solidFill>
                  <a:schemeClr val="tx1"/>
                </a:solidFill>
              </a:defRPr>
            </a:lvl1pPr>
            <a:lvl2pPr>
              <a:defRPr lang="en-US" smtClean="0">
                <a:solidFill>
                  <a:schemeClr val="tx1"/>
                </a:solidFill>
              </a:defRPr>
            </a:lvl2pPr>
            <a:lvl3pPr>
              <a:defRPr lang="en-US" smtClean="0">
                <a:solidFill>
                  <a:schemeClr val="tx1"/>
                </a:solidFill>
              </a:defRPr>
            </a:lvl3pPr>
          </a:lstStyle>
          <a:p>
            <a:pPr marL="0" lvl="0" algn="ctr"/>
            <a:r>
              <a:rPr lang="en-US" smtClean="0"/>
              <a:t>Edit Master text styles</a:t>
            </a:r>
          </a:p>
        </p:txBody>
      </p:sp>
      <p:sp>
        <p:nvSpPr>
          <p:cNvPr id="23" name="Content Placeholder 2"/>
          <p:cNvSpPr>
            <a:spLocks noGrp="1"/>
          </p:cNvSpPr>
          <p:nvPr>
            <p:ph idx="23"/>
          </p:nvPr>
        </p:nvSpPr>
        <p:spPr>
          <a:xfrm>
            <a:off x="6109465" y="1609792"/>
            <a:ext cx="2475302" cy="461665"/>
          </a:xfrm>
          <a:solidFill>
            <a:schemeClr val="bg1"/>
          </a:solidFill>
          <a:effectLst>
            <a:outerShdw dist="12700" dir="5400000" algn="t" rotWithShape="0">
              <a:prstClr val="black"/>
            </a:outerShdw>
          </a:effectLst>
        </p:spPr>
        <p:txBody>
          <a:bodyPr wrap="square" tIns="91440" bIns="91440" rtlCol="0" anchor="b">
            <a:spAutoFit/>
          </a:bodyPr>
          <a:lstStyle>
            <a:lvl1pPr marL="0" indent="0" algn="ctr">
              <a:lnSpc>
                <a:spcPct val="100000"/>
              </a:lnSpc>
              <a:spcBef>
                <a:spcPts val="0"/>
              </a:spcBef>
              <a:buNone/>
              <a:defRPr lang="en-US" sz="1800" b="1" smtClean="0">
                <a:solidFill>
                  <a:schemeClr val="tx1"/>
                </a:solidFill>
              </a:defRPr>
            </a:lvl1pPr>
            <a:lvl2pPr>
              <a:defRPr lang="en-US" smtClean="0">
                <a:solidFill>
                  <a:schemeClr val="tx1"/>
                </a:solidFill>
              </a:defRPr>
            </a:lvl2pPr>
            <a:lvl3pPr>
              <a:defRPr lang="en-US" smtClean="0">
                <a:solidFill>
                  <a:schemeClr val="tx1"/>
                </a:solidFill>
              </a:defRPr>
            </a:lvl3pPr>
          </a:lstStyle>
          <a:p>
            <a:pPr marL="0" lvl="0" algn="ctr"/>
            <a:r>
              <a:rPr lang="en-US" smtClean="0"/>
              <a:t>Edit Master text styles</a:t>
            </a:r>
          </a:p>
        </p:txBody>
      </p:sp>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6942" y="6364574"/>
            <a:ext cx="1301189" cy="291532"/>
          </a:xfrm>
          <a:prstGeom prst="rect">
            <a:avLst/>
          </a:prstGeom>
        </p:spPr>
      </p:pic>
    </p:spTree>
    <p:extLst>
      <p:ext uri="{BB962C8B-B14F-4D97-AF65-F5344CB8AC3E}">
        <p14:creationId xmlns:p14="http://schemas.microsoft.com/office/powerpoint/2010/main" val="157261733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936">
          <p15:clr>
            <a:srgbClr val="FBAE40"/>
          </p15:clr>
        </p15:guide>
        <p15:guide id="2" pos="396">
          <p15:clr>
            <a:srgbClr val="FBAE40"/>
          </p15:clr>
        </p15:guide>
        <p15:guide id="3" orient="horz" pos="312">
          <p15:clr>
            <a:srgbClr val="FBAE40"/>
          </p15:clr>
        </p15:guide>
        <p15:guide id="4" orient="horz" pos="175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5_Custom Layout">
    <p:spTree>
      <p:nvGrpSpPr>
        <p:cNvPr id="1" name=""/>
        <p:cNvGrpSpPr/>
        <p:nvPr/>
      </p:nvGrpSpPr>
      <p:grpSpPr>
        <a:xfrm>
          <a:off x="0" y="0"/>
          <a:ext cx="0" cy="0"/>
          <a:chOff x="0" y="0"/>
          <a:chExt cx="0" cy="0"/>
        </a:xfrm>
      </p:grpSpPr>
      <p:sp>
        <p:nvSpPr>
          <p:cNvPr id="18" name="Slide Number Placeholder 3"/>
          <p:cNvSpPr>
            <a:spLocks noGrp="1"/>
          </p:cNvSpPr>
          <p:nvPr>
            <p:ph type="sldNum" sz="quarter" idx="12"/>
          </p:nvPr>
        </p:nvSpPr>
        <p:spPr>
          <a:xfrm>
            <a:off x="6803231" y="6327776"/>
            <a:ext cx="2057400" cy="365125"/>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2F11DC2A-2F4E-4F79-A3F5-88DB509F96F8}" type="slidenum">
              <a:rPr kumimoji="0" lang="en-US" sz="2200" b="0" i="0" u="none" strike="noStrike" kern="1200" cap="none" spc="0" normalizeH="0" baseline="0" noProof="0" smtClean="0">
                <a:ln>
                  <a:noFill/>
                </a:ln>
                <a:solidFill>
                  <a:srgbClr val="004978"/>
                </a:solidFill>
                <a:effectLst/>
                <a:uLnTx/>
                <a:uFillTx/>
                <a:latin typeface="Times New Roman" pitchFamily="18"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0" lang="en-US" sz="2200" b="0" i="0" u="none" strike="noStrike" kern="1200" cap="none" spc="0" normalizeH="0" baseline="0" noProof="0" dirty="0">
              <a:ln>
                <a:noFill/>
              </a:ln>
              <a:solidFill>
                <a:srgbClr val="004978"/>
              </a:solidFill>
              <a:effectLst/>
              <a:uLnTx/>
              <a:uFillTx/>
              <a:latin typeface="Times New Roman" pitchFamily="18" charset="0"/>
              <a:ea typeface="+mn-ea"/>
              <a:cs typeface="+mn-cs"/>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6942" y="6364574"/>
            <a:ext cx="1301189" cy="291532"/>
          </a:xfrm>
          <a:prstGeom prst="rect">
            <a:avLst/>
          </a:prstGeom>
        </p:spPr>
      </p:pic>
    </p:spTree>
    <p:extLst>
      <p:ext uri="{BB962C8B-B14F-4D97-AF65-F5344CB8AC3E}">
        <p14:creationId xmlns:p14="http://schemas.microsoft.com/office/powerpoint/2010/main" val="8036071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8A5D6-B081-4DEA-AFA6-7CE8497C3BFA}"/>
              </a:ext>
            </a:extLst>
          </p:cNvPr>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US"/>
          </a:p>
        </p:txBody>
      </p:sp>
      <p:sp>
        <p:nvSpPr>
          <p:cNvPr id="3" name="Subtitle 2">
            <a:extLst>
              <a:ext uri="{FF2B5EF4-FFF2-40B4-BE49-F238E27FC236}">
                <a16:creationId xmlns:a16="http://schemas.microsoft.com/office/drawing/2014/main" id="{8900ECD3-241C-498C-AE8A-C369AAB146EA}"/>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a:extLst>
              <a:ext uri="{FF2B5EF4-FFF2-40B4-BE49-F238E27FC236}">
                <a16:creationId xmlns:a16="http://schemas.microsoft.com/office/drawing/2014/main" id="{5D44DE4E-2EA8-4FEC-8923-3AF317539A51}"/>
              </a:ext>
            </a:extLst>
          </p:cNvPr>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200" b="0" i="0" u="none" strike="noStrike" kern="1200" cap="none" spc="0" normalizeH="0" baseline="0" noProof="0" dirty="0">
              <a:ln>
                <a:noFill/>
              </a:ln>
              <a:solidFill>
                <a:srgbClr val="004978"/>
              </a:solidFill>
              <a:effectLst/>
              <a:uLnTx/>
              <a:uFillTx/>
              <a:latin typeface="Times New Roman" pitchFamily="18" charset="0"/>
              <a:ea typeface="+mn-ea"/>
              <a:cs typeface="+mn-cs"/>
            </a:endParaRPr>
          </a:p>
        </p:txBody>
      </p:sp>
      <p:sp>
        <p:nvSpPr>
          <p:cNvPr id="5" name="Footer Placeholder 4">
            <a:extLst>
              <a:ext uri="{FF2B5EF4-FFF2-40B4-BE49-F238E27FC236}">
                <a16:creationId xmlns:a16="http://schemas.microsoft.com/office/drawing/2014/main" id="{EE7D84E6-27AD-4EEA-A335-664FA1B1ED9E}"/>
              </a:ext>
            </a:extLst>
          </p:cNvPr>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smtClean="0">
                <a:ln>
                  <a:noFill/>
                </a:ln>
                <a:solidFill>
                  <a:srgbClr val="004978"/>
                </a:solidFill>
                <a:effectLst/>
                <a:uLnTx/>
                <a:uFillTx/>
                <a:latin typeface="Times New Roman" pitchFamily="18" charset="0"/>
                <a:ea typeface="+mn-ea"/>
                <a:cs typeface="+mn-cs"/>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kumimoji="0" lang="en-US" sz="1000" b="0" i="0" u="none" strike="noStrike" kern="1200" cap="none" spc="0" normalizeH="0" baseline="0" noProof="0" dirty="0">
              <a:ln>
                <a:noFill/>
              </a:ln>
              <a:solidFill>
                <a:srgbClr val="004978"/>
              </a:solidFill>
              <a:effectLst/>
              <a:uLnTx/>
              <a:uFillTx/>
              <a:latin typeface="Times New Roman" pitchFamily="18" charset="0"/>
              <a:ea typeface="+mn-ea"/>
              <a:cs typeface="+mn-cs"/>
            </a:endParaRPr>
          </a:p>
        </p:txBody>
      </p:sp>
      <p:sp>
        <p:nvSpPr>
          <p:cNvPr id="6" name="Slide Number Placeholder 5">
            <a:extLst>
              <a:ext uri="{FF2B5EF4-FFF2-40B4-BE49-F238E27FC236}">
                <a16:creationId xmlns:a16="http://schemas.microsoft.com/office/drawing/2014/main" id="{EF036050-30CC-48E6-8A82-5CEB2AD3F03D}"/>
              </a:ext>
            </a:extLst>
          </p:cNvPr>
          <p:cNvSpPr>
            <a:spLocks noGrp="1"/>
          </p:cNvSpPr>
          <p:nvPr>
            <p:ph type="sldNum"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786E95EF-C699-41F4-A9B7-78276692A070}" type="slidenum">
              <a:rPr kumimoji="0" lang="en-US" sz="2200" b="0" i="0" u="none" strike="noStrike" kern="1200" cap="none" spc="0" normalizeH="0" baseline="0" noProof="0" smtClean="0">
                <a:ln>
                  <a:noFill/>
                </a:ln>
                <a:solidFill>
                  <a:srgbClr val="004978"/>
                </a:solidFill>
                <a:effectLst/>
                <a:uLnTx/>
                <a:uFillTx/>
                <a:latin typeface="Times New Roman" pitchFamily="18"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0" lang="en-US" sz="2200" b="0" i="0" u="none" strike="noStrike" kern="1200" cap="none" spc="0" normalizeH="0" baseline="0" noProof="0" dirty="0">
              <a:ln>
                <a:noFill/>
              </a:ln>
              <a:solidFill>
                <a:srgbClr val="004978"/>
              </a:solidFill>
              <a:effectLst/>
              <a:uLnTx/>
              <a:uFillTx/>
              <a:latin typeface="Times New Roman" pitchFamily="18" charset="0"/>
              <a:ea typeface="+mn-ea"/>
              <a:cs typeface="+mn-cs"/>
            </a:endParaRPr>
          </a:p>
        </p:txBody>
      </p:sp>
    </p:spTree>
    <p:extLst>
      <p:ext uri="{BB962C8B-B14F-4D97-AF65-F5344CB8AC3E}">
        <p14:creationId xmlns:p14="http://schemas.microsoft.com/office/powerpoint/2010/main" val="17783103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4268F-3C1B-46C6-8416-CC17C6037CE6}"/>
              </a:ext>
            </a:extLst>
          </p:cNvPr>
          <p:cNvSpPr>
            <a:spLocks noGrp="1"/>
          </p:cNvSpPr>
          <p:nvPr>
            <p:ph type="title"/>
          </p:nvPr>
        </p:nvSpPr>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36195AC9-BFC6-4E47-89AB-74CA8BB5098B}"/>
              </a:ext>
            </a:extLst>
          </p:cNvPr>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a:extLst>
              <a:ext uri="{FF2B5EF4-FFF2-40B4-BE49-F238E27FC236}">
                <a16:creationId xmlns:a16="http://schemas.microsoft.com/office/drawing/2014/main" id="{716DA138-5F35-4F72-91E4-C091D1FA0C9B}"/>
              </a:ext>
            </a:extLst>
          </p:cNvPr>
          <p:cNvSpPr>
            <a:spLocks noGrp="1"/>
          </p:cNvSpPr>
          <p:nvPr>
            <p:ph type="ftr" sz="quarter" idx="11"/>
          </p:nvPr>
        </p:nvSpPr>
        <p:spPr>
          <a:xfrm>
            <a:off x="628650" y="6156519"/>
            <a:ext cx="7886700" cy="365125"/>
          </a:xfrm>
        </p:spPr>
        <p:txBody>
          <a:bodyPr/>
          <a:lstStyle>
            <a:lvl1pPr>
              <a:defRPr sz="1000"/>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smtClean="0">
                <a:ln>
                  <a:noFill/>
                </a:ln>
                <a:solidFill>
                  <a:srgbClr val="004978"/>
                </a:solidFill>
                <a:effectLst/>
                <a:uLnTx/>
                <a:uFillTx/>
                <a:latin typeface="Times New Roman" pitchFamily="18" charset="0"/>
                <a:ea typeface="+mn-ea"/>
                <a:cs typeface="+mn-cs"/>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kumimoji="0" lang="en-US" sz="1000" b="0" i="0" u="none" strike="noStrike" kern="1200" cap="none" spc="0" normalizeH="0" baseline="0" noProof="0" dirty="0">
              <a:ln>
                <a:noFill/>
              </a:ln>
              <a:solidFill>
                <a:srgbClr val="004978"/>
              </a:solidFill>
              <a:effectLst/>
              <a:uLnTx/>
              <a:uFillTx/>
              <a:latin typeface="Times New Roman" pitchFamily="18" charset="0"/>
              <a:ea typeface="+mn-ea"/>
              <a:cs typeface="+mn-cs"/>
            </a:endParaRPr>
          </a:p>
        </p:txBody>
      </p:sp>
    </p:spTree>
    <p:extLst>
      <p:ext uri="{BB962C8B-B14F-4D97-AF65-F5344CB8AC3E}">
        <p14:creationId xmlns:p14="http://schemas.microsoft.com/office/powerpoint/2010/main" val="57943013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11" cstate="print">
            <a:extLst>
              <a:ext uri="{28A0092B-C50C-407E-A947-70E740481C1C}">
                <a14:useLocalDpi xmlns:a14="http://schemas.microsoft.com/office/drawing/2010/main" val="0"/>
              </a:ext>
            </a:extLst>
          </a:blip>
          <a:srcRect/>
          <a:stretch/>
        </p:blipFill>
        <p:spPr>
          <a:xfrm>
            <a:off x="0" y="0"/>
            <a:ext cx="9144000" cy="6858000"/>
          </a:xfrm>
          <a:prstGeom prst="rect">
            <a:avLst/>
          </a:prstGeom>
        </p:spPr>
      </p:pic>
      <p:sp>
        <p:nvSpPr>
          <p:cNvPr id="2" name="Title Placeholder 1"/>
          <p:cNvSpPr>
            <a:spLocks noGrp="1"/>
          </p:cNvSpPr>
          <p:nvPr>
            <p:ph type="title"/>
          </p:nvPr>
        </p:nvSpPr>
        <p:spPr>
          <a:xfrm>
            <a:off x="628650" y="365126"/>
            <a:ext cx="7886700" cy="1325563"/>
          </a:xfrm>
          <a:prstGeom prst="rect">
            <a:avLst/>
          </a:prstGeom>
        </p:spPr>
        <p:txBody>
          <a:bodyPr vert="horz" lIns="0" tIns="0" rIns="0" bIns="0" rtlCol="0" anchor="t"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0" tIns="0" rIns="0" bIns="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a:extLst>
              <a:ext uri="{FF2B5EF4-FFF2-40B4-BE49-F238E27FC236}">
                <a16:creationId xmlns:a16="http://schemas.microsoft.com/office/drawing/2014/main" id="{716DA138-5F35-4F72-91E4-C091D1FA0C9B}"/>
              </a:ext>
            </a:extLst>
          </p:cNvPr>
          <p:cNvSpPr>
            <a:spLocks noGrp="1"/>
          </p:cNvSpPr>
          <p:nvPr>
            <p:ph type="ftr" sz="quarter" idx="3"/>
          </p:nvPr>
        </p:nvSpPr>
        <p:spPr>
          <a:xfrm>
            <a:off x="628650" y="6156519"/>
            <a:ext cx="7886700" cy="365125"/>
          </a:xfrm>
        </p:spPr>
        <p:txBody>
          <a:bodyPr/>
          <a:lstStyle>
            <a:lvl1pPr>
              <a:defRPr sz="1000"/>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smtClean="0">
                <a:ln>
                  <a:noFill/>
                </a:ln>
                <a:solidFill>
                  <a:srgbClr val="004978"/>
                </a:solidFill>
                <a:effectLst/>
                <a:uLnTx/>
                <a:uFillTx/>
                <a:latin typeface="Times New Roman" pitchFamily="18" charset="0"/>
                <a:ea typeface="+mn-ea"/>
                <a:cs typeface="+mn-cs"/>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kumimoji="0" lang="en-US" sz="1000" b="0" i="0" u="none" strike="noStrike" kern="1200" cap="none" spc="0" normalizeH="0" baseline="0" noProof="0" dirty="0">
              <a:ln>
                <a:noFill/>
              </a:ln>
              <a:solidFill>
                <a:srgbClr val="004978"/>
              </a:solidFill>
              <a:effectLst/>
              <a:uLnTx/>
              <a:uFillTx/>
              <a:latin typeface="Times New Roman" pitchFamily="18" charset="0"/>
              <a:ea typeface="+mn-ea"/>
              <a:cs typeface="+mn-cs"/>
            </a:endParaRPr>
          </a:p>
        </p:txBody>
      </p:sp>
    </p:spTree>
    <p:extLst>
      <p:ext uri="{BB962C8B-B14F-4D97-AF65-F5344CB8AC3E}">
        <p14:creationId xmlns:p14="http://schemas.microsoft.com/office/powerpoint/2010/main" val="1798274820"/>
      </p:ext>
    </p:extLst>
  </p:cSld>
  <p:clrMap bg1="lt1" tx1="dk1" bg2="lt2" tx2="dk2" accent1="accent1" accent2="accent2" accent3="accent3" accent4="accent4" accent5="accent5" accent6="accent6" hlink="hlink" folHlink="folHlink"/>
  <p:sldLayoutIdLst>
    <p:sldLayoutId id="2147483844" r:id="rId1"/>
    <p:sldLayoutId id="2147483845" r:id="rId2"/>
    <p:sldLayoutId id="2147483846" r:id="rId3"/>
    <p:sldLayoutId id="2147483847" r:id="rId4"/>
    <p:sldLayoutId id="2147483848" r:id="rId5"/>
    <p:sldLayoutId id="2147483849" r:id="rId6"/>
    <p:sldLayoutId id="2147483850" r:id="rId7"/>
    <p:sldLayoutId id="2147483851" r:id="rId8"/>
    <p:sldLayoutId id="2147483852" r:id="rId9"/>
  </p:sldLayoutIdLst>
  <p:hf sldNum="0" hdr="0" dt="0"/>
  <p:txStyles>
    <p:titleStyle>
      <a:lvl1pPr algn="l" defTabSz="685800" rtl="0" eaLnBrk="1" latinLnBrk="0" hangingPunct="1">
        <a:lnSpc>
          <a:spcPct val="90000"/>
        </a:lnSpc>
        <a:spcBef>
          <a:spcPct val="0"/>
        </a:spcBef>
        <a:buNone/>
        <a:defRPr sz="2600" b="0" i="0" kern="1200">
          <a:solidFill>
            <a:schemeClr val="tx1"/>
          </a:solidFill>
          <a:latin typeface="Open Sans" charset="0"/>
          <a:ea typeface="Open Sans" charset="0"/>
          <a:cs typeface="Open Sans" charset="0"/>
        </a:defRPr>
      </a:lvl1pPr>
    </p:titleStyle>
    <p:bodyStyle>
      <a:lvl1pPr marL="171450" indent="-171450" algn="l" defTabSz="685800" rtl="0" eaLnBrk="1" latinLnBrk="0" hangingPunct="1">
        <a:lnSpc>
          <a:spcPct val="90000"/>
        </a:lnSpc>
        <a:spcBef>
          <a:spcPts val="750"/>
        </a:spcBef>
        <a:buFont typeface="Arial"/>
        <a:buChar char="•"/>
        <a:defRPr sz="2100" b="0" i="0" kern="1200">
          <a:solidFill>
            <a:schemeClr val="tx1"/>
          </a:solidFill>
          <a:latin typeface="Open Sans Regular" charset="0"/>
          <a:ea typeface="+mn-ea"/>
          <a:cs typeface="+mn-cs"/>
        </a:defRPr>
      </a:lvl1pPr>
      <a:lvl2pPr marL="514350" indent="-171450" algn="l" defTabSz="685800" rtl="0" eaLnBrk="1" latinLnBrk="0" hangingPunct="1">
        <a:lnSpc>
          <a:spcPct val="90000"/>
        </a:lnSpc>
        <a:spcBef>
          <a:spcPts val="375"/>
        </a:spcBef>
        <a:buFont typeface="Arial"/>
        <a:buChar char="•"/>
        <a:defRPr sz="1800" b="0" i="0" kern="1200">
          <a:solidFill>
            <a:schemeClr val="tx1"/>
          </a:solidFill>
          <a:latin typeface="Open Sans Regular" charset="0"/>
          <a:ea typeface="+mn-ea"/>
          <a:cs typeface="+mn-cs"/>
        </a:defRPr>
      </a:lvl2pPr>
      <a:lvl3pPr marL="857250" indent="-171450" algn="l" defTabSz="685800" rtl="0" eaLnBrk="1" latinLnBrk="0" hangingPunct="1">
        <a:lnSpc>
          <a:spcPct val="90000"/>
        </a:lnSpc>
        <a:spcBef>
          <a:spcPts val="375"/>
        </a:spcBef>
        <a:buFont typeface="Arial"/>
        <a:buChar char="•"/>
        <a:defRPr sz="1500" b="0" i="0" kern="1200">
          <a:solidFill>
            <a:schemeClr val="tx1"/>
          </a:solidFill>
          <a:latin typeface="Open Sans Regular" charset="0"/>
          <a:ea typeface="+mn-ea"/>
          <a:cs typeface="+mn-cs"/>
        </a:defRPr>
      </a:lvl3pPr>
      <a:lvl4pPr marL="1200150" indent="-171450" algn="l" defTabSz="685800" rtl="0" eaLnBrk="1" latinLnBrk="0" hangingPunct="1">
        <a:lnSpc>
          <a:spcPct val="90000"/>
        </a:lnSpc>
        <a:spcBef>
          <a:spcPts val="375"/>
        </a:spcBef>
        <a:buFont typeface="Arial"/>
        <a:buChar char="•"/>
        <a:defRPr sz="1350" b="0" i="0" kern="1200">
          <a:solidFill>
            <a:schemeClr val="tx1"/>
          </a:solidFill>
          <a:latin typeface="Open Sans Regular" charset="0"/>
          <a:ea typeface="+mn-ea"/>
          <a:cs typeface="+mn-cs"/>
        </a:defRPr>
      </a:lvl4pPr>
      <a:lvl5pPr marL="1543050" indent="-171450" algn="l" defTabSz="685800" rtl="0" eaLnBrk="1" latinLnBrk="0" hangingPunct="1">
        <a:lnSpc>
          <a:spcPct val="90000"/>
        </a:lnSpc>
        <a:spcBef>
          <a:spcPts val="375"/>
        </a:spcBef>
        <a:buFont typeface="Arial"/>
        <a:buChar char="•"/>
        <a:defRPr sz="1350" b="0" i="0" kern="1200">
          <a:solidFill>
            <a:schemeClr val="tx1"/>
          </a:solidFill>
          <a:latin typeface="Open Sans Regular" charset="0"/>
          <a:ea typeface="+mn-ea"/>
          <a:cs typeface="+mn-cs"/>
        </a:defRPr>
      </a:lvl5pPr>
      <a:lvl6pPr marL="18859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r>
              <a:rPr lang="en-US" dirty="0" smtClean="0"/>
              <a:t>Chapter 4:</a:t>
            </a:r>
            <a:br>
              <a:rPr lang="en-US" dirty="0" smtClean="0"/>
            </a:br>
            <a:r>
              <a:rPr lang="en-US" dirty="0" smtClean="0"/>
              <a:t>Project Integration Management</a:t>
            </a:r>
            <a:endParaRPr lang="en-US" dirty="0"/>
          </a:p>
        </p:txBody>
      </p:sp>
      <p:sp>
        <p:nvSpPr>
          <p:cNvPr id="3" name="Subtitle 2"/>
          <p:cNvSpPr>
            <a:spLocks noGrp="1"/>
          </p:cNvSpPr>
          <p:nvPr>
            <p:ph type="subTitle" idx="1"/>
          </p:nvPr>
        </p:nvSpPr>
        <p:spPr/>
        <p:txBody>
          <a:bodyPr/>
          <a:lstStyle/>
          <a:p>
            <a:endParaRPr lang="en-US" b="1" dirty="0" smtClean="0">
              <a:solidFill>
                <a:schemeClr val="tx2"/>
              </a:solidFill>
              <a:effectLst>
                <a:outerShdw blurRad="38100" dist="38100" dir="2700000" algn="tl">
                  <a:srgbClr val="FFFFFF"/>
                </a:outerShdw>
              </a:effectLst>
              <a:latin typeface="Arial Rounded MT Bold" pitchFamily="34" charset="0"/>
              <a:ea typeface="+mj-ea"/>
              <a:cs typeface="+mj-cs"/>
            </a:endParaRPr>
          </a:p>
          <a:p>
            <a:r>
              <a:rPr lang="en-US" b="1" dirty="0" smtClean="0">
                <a:solidFill>
                  <a:schemeClr val="tx2"/>
                </a:solidFill>
                <a:effectLst>
                  <a:outerShdw blurRad="38100" dist="38100" dir="2700000" algn="tl">
                    <a:srgbClr val="FFFFFF"/>
                  </a:outerShdw>
                </a:effectLst>
                <a:latin typeface="Arial Rounded MT Bold" pitchFamily="34" charset="0"/>
                <a:ea typeface="+mj-ea"/>
                <a:cs typeface="+mj-cs"/>
              </a:rPr>
              <a:t>Information </a:t>
            </a:r>
            <a:r>
              <a:rPr lang="en-US" b="1" dirty="0">
                <a:solidFill>
                  <a:schemeClr val="tx2"/>
                </a:solidFill>
                <a:effectLst>
                  <a:outerShdw blurRad="38100" dist="38100" dir="2700000" algn="tl">
                    <a:srgbClr val="FFFFFF"/>
                  </a:outerShdw>
                </a:effectLst>
                <a:latin typeface="Arial Rounded MT Bold" pitchFamily="34" charset="0"/>
                <a:ea typeface="+mj-ea"/>
                <a:cs typeface="+mj-cs"/>
              </a:rPr>
              <a:t>Technology Project Management, Eighth Edition</a:t>
            </a:r>
          </a:p>
          <a:p>
            <a:r>
              <a:rPr lang="en-US" dirty="0"/>
              <a:t>Note: See the text itself for full citations.</a:t>
            </a:r>
          </a:p>
          <a:p>
            <a:endParaRPr lang="en-US" dirty="0"/>
          </a:p>
        </p:txBody>
      </p:sp>
      <p:sp>
        <p:nvSpPr>
          <p:cNvPr id="4" name="Footer Placeholder 3"/>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smtClean="0">
                <a:ln>
                  <a:noFill/>
                </a:ln>
                <a:solidFill>
                  <a:srgbClr val="004978"/>
                </a:solidFill>
                <a:effectLst/>
                <a:uLnTx/>
                <a:uFillTx/>
                <a:latin typeface="Times New Roman" pitchFamily="18" charset="0"/>
                <a:ea typeface="+mn-ea"/>
                <a:cs typeface="+mn-cs"/>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kumimoji="0" lang="en-US" sz="1000" b="0" i="0" u="none" strike="noStrike" kern="1200" cap="none" spc="0" normalizeH="0" baseline="0" noProof="0" dirty="0">
              <a:ln>
                <a:noFill/>
              </a:ln>
              <a:solidFill>
                <a:srgbClr val="004978"/>
              </a:solidFill>
              <a:effectLst/>
              <a:uLnTx/>
              <a:uFillTx/>
              <a:latin typeface="Times New Roman" pitchFamily="18" charset="0"/>
              <a:ea typeface="+mn-ea"/>
              <a:cs typeface="+mn-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2"/>
          <p:cNvSpPr>
            <a:spLocks noGrp="1" noChangeArrowheads="1"/>
          </p:cNvSpPr>
          <p:nvPr>
            <p:ph type="title"/>
          </p:nvPr>
        </p:nvSpPr>
        <p:spPr/>
        <p:txBody>
          <a:bodyPr/>
          <a:lstStyle/>
          <a:p>
            <a:r>
              <a:rPr lang="en-US" dirty="0" smtClean="0"/>
              <a:t>Methods for Selecting Projects</a:t>
            </a:r>
          </a:p>
        </p:txBody>
      </p:sp>
      <p:sp>
        <p:nvSpPr>
          <p:cNvPr id="20485" name="Rectangle 3"/>
          <p:cNvSpPr>
            <a:spLocks noGrp="1" noChangeArrowheads="1"/>
          </p:cNvSpPr>
          <p:nvPr>
            <p:ph idx="1"/>
          </p:nvPr>
        </p:nvSpPr>
        <p:spPr/>
        <p:txBody>
          <a:bodyPr/>
          <a:lstStyle/>
          <a:p>
            <a:r>
              <a:rPr lang="en-US" dirty="0" smtClean="0"/>
              <a:t>Potential projects must be narrowed down </a:t>
            </a:r>
          </a:p>
          <a:p>
            <a:pPr lvl="1"/>
            <a:r>
              <a:rPr lang="en-US" dirty="0" smtClean="0"/>
              <a:t>Methods for selecting projects</a:t>
            </a:r>
          </a:p>
          <a:p>
            <a:pPr lvl="2"/>
            <a:r>
              <a:rPr lang="en-US" dirty="0" smtClean="0"/>
              <a:t>Focusing on broad organizational needs</a:t>
            </a:r>
          </a:p>
          <a:p>
            <a:pPr lvl="2"/>
            <a:r>
              <a:rPr lang="en-US" dirty="0" smtClean="0"/>
              <a:t>Categorizing information technology projects</a:t>
            </a:r>
          </a:p>
          <a:p>
            <a:pPr lvl="2"/>
            <a:r>
              <a:rPr lang="en-US" dirty="0" smtClean="0"/>
              <a:t>Performing net present value or other financial analyses</a:t>
            </a:r>
          </a:p>
          <a:p>
            <a:pPr lvl="2"/>
            <a:r>
              <a:rPr lang="en-US" dirty="0" smtClean="0"/>
              <a:t>Using a weighted scoring model</a:t>
            </a:r>
          </a:p>
          <a:p>
            <a:pPr lvl="2"/>
            <a:r>
              <a:rPr lang="en-US" dirty="0" smtClean="0"/>
              <a:t>Implementing a balanced scorecard</a:t>
            </a:r>
          </a:p>
          <a:p>
            <a:pPr lvl="1"/>
            <a:endParaRPr lang="en-US" dirty="0" smtClean="0"/>
          </a:p>
        </p:txBody>
      </p:sp>
      <p:sp>
        <p:nvSpPr>
          <p:cNvPr id="20482" name="Footer Placeholder 3"/>
          <p:cNvSpPr>
            <a:spLocks noGrp="1"/>
          </p:cNvSpPr>
          <p:nvPr>
            <p:ph type="ftr" sz="quarter" idx="11"/>
          </p:nvPr>
        </p:nvSpPr>
        <p:spPr/>
        <p:txBody>
          <a:bodyPr/>
          <a:lstStyle/>
          <a:p>
            <a:r>
              <a:rPr lang="en-US" dirty="0" smtClean="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2"/>
          <p:cNvSpPr>
            <a:spLocks noGrp="1" noChangeArrowheads="1"/>
          </p:cNvSpPr>
          <p:nvPr>
            <p:ph type="title"/>
          </p:nvPr>
        </p:nvSpPr>
        <p:spPr/>
        <p:txBody>
          <a:bodyPr/>
          <a:lstStyle/>
          <a:p>
            <a:r>
              <a:rPr lang="en-US" dirty="0" smtClean="0"/>
              <a:t>Focusing on Broad Organizational Needs</a:t>
            </a:r>
          </a:p>
        </p:txBody>
      </p:sp>
      <p:sp>
        <p:nvSpPr>
          <p:cNvPr id="21509" name="Rectangle 3"/>
          <p:cNvSpPr>
            <a:spLocks noGrp="1" noChangeArrowheads="1"/>
          </p:cNvSpPr>
          <p:nvPr>
            <p:ph idx="1"/>
          </p:nvPr>
        </p:nvSpPr>
        <p:spPr/>
        <p:txBody>
          <a:bodyPr/>
          <a:lstStyle/>
          <a:p>
            <a:r>
              <a:rPr lang="en-US" dirty="0"/>
              <a:t>Projects </a:t>
            </a:r>
            <a:r>
              <a:rPr lang="en-US" dirty="0" smtClean="0"/>
              <a:t>that address </a:t>
            </a:r>
            <a:r>
              <a:rPr lang="en-US" dirty="0"/>
              <a:t>broad organizational needs are much more likely to be successful because </a:t>
            </a:r>
            <a:r>
              <a:rPr lang="en-US" dirty="0" smtClean="0"/>
              <a:t>they will </a:t>
            </a:r>
            <a:r>
              <a:rPr lang="en-US" dirty="0"/>
              <a:t>be important to the </a:t>
            </a:r>
            <a:r>
              <a:rPr lang="en-US" dirty="0" smtClean="0"/>
              <a:t>organization</a:t>
            </a:r>
          </a:p>
          <a:p>
            <a:pPr lvl="1"/>
            <a:r>
              <a:rPr lang="en-US" dirty="0" smtClean="0"/>
              <a:t>Examples: improve safety or increase </a:t>
            </a:r>
            <a:r>
              <a:rPr lang="en-US" dirty="0"/>
              <a:t>morale</a:t>
            </a:r>
            <a:endParaRPr lang="en-US" dirty="0" smtClean="0"/>
          </a:p>
          <a:p>
            <a:r>
              <a:rPr lang="en-US" dirty="0" smtClean="0"/>
              <a:t>Important criteria for selecting projects</a:t>
            </a:r>
          </a:p>
          <a:p>
            <a:pPr lvl="1"/>
            <a:r>
              <a:rPr lang="en-US" dirty="0"/>
              <a:t>N</a:t>
            </a:r>
            <a:r>
              <a:rPr lang="en-US" dirty="0" smtClean="0"/>
              <a:t>eed </a:t>
            </a:r>
          </a:p>
          <a:p>
            <a:pPr lvl="1"/>
            <a:r>
              <a:rPr lang="en-US" dirty="0" smtClean="0"/>
              <a:t>Funding</a:t>
            </a:r>
          </a:p>
          <a:p>
            <a:pPr lvl="1"/>
            <a:r>
              <a:rPr lang="en-US" dirty="0" smtClean="0"/>
              <a:t>Will </a:t>
            </a:r>
          </a:p>
        </p:txBody>
      </p:sp>
      <p:sp>
        <p:nvSpPr>
          <p:cNvPr id="21506" name="Footer Placeholder 3"/>
          <p:cNvSpPr>
            <a:spLocks noGrp="1"/>
          </p:cNvSpPr>
          <p:nvPr>
            <p:ph type="ftr" sz="quarter" idx="11"/>
          </p:nvPr>
        </p:nvSpPr>
        <p:spPr/>
        <p:txBody>
          <a:bodyPr/>
          <a:lstStyle/>
          <a:p>
            <a:r>
              <a:rPr lang="en-US" dirty="0" smtClean="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2"/>
          <p:cNvSpPr>
            <a:spLocks noGrp="1" noChangeArrowheads="1"/>
          </p:cNvSpPr>
          <p:nvPr>
            <p:ph type="title"/>
          </p:nvPr>
        </p:nvSpPr>
        <p:spPr/>
        <p:txBody>
          <a:bodyPr/>
          <a:lstStyle/>
          <a:p>
            <a:r>
              <a:rPr lang="en-US" dirty="0" smtClean="0"/>
              <a:t>Categorizing IT Projects</a:t>
            </a:r>
          </a:p>
        </p:txBody>
      </p:sp>
      <p:sp>
        <p:nvSpPr>
          <p:cNvPr id="22533" name="Rectangle 3"/>
          <p:cNvSpPr>
            <a:spLocks noGrp="1" noChangeArrowheads="1"/>
          </p:cNvSpPr>
          <p:nvPr>
            <p:ph idx="1"/>
          </p:nvPr>
        </p:nvSpPr>
        <p:spPr/>
        <p:txBody>
          <a:bodyPr/>
          <a:lstStyle/>
          <a:p>
            <a:r>
              <a:rPr lang="en-US" dirty="0" smtClean="0"/>
              <a:t>Categorizations</a:t>
            </a:r>
          </a:p>
          <a:p>
            <a:pPr lvl="1"/>
            <a:r>
              <a:rPr lang="en-US" dirty="0" smtClean="0"/>
              <a:t>Respond to a problem, opportunity, or directive</a:t>
            </a:r>
          </a:p>
          <a:p>
            <a:pPr lvl="1"/>
            <a:r>
              <a:rPr lang="en-US" dirty="0" smtClean="0"/>
              <a:t>How long it will take to do and when it is needed</a:t>
            </a:r>
          </a:p>
          <a:p>
            <a:pPr lvl="1"/>
            <a:r>
              <a:rPr lang="en-US" dirty="0" smtClean="0"/>
              <a:t>Overall priority of the project</a:t>
            </a:r>
          </a:p>
          <a:p>
            <a:endParaRPr lang="en-US" dirty="0" smtClean="0"/>
          </a:p>
        </p:txBody>
      </p:sp>
      <p:sp>
        <p:nvSpPr>
          <p:cNvPr id="22530" name="Footer Placeholder 3"/>
          <p:cNvSpPr>
            <a:spLocks noGrp="1"/>
          </p:cNvSpPr>
          <p:nvPr>
            <p:ph type="ftr" sz="quarter" idx="11"/>
          </p:nvPr>
        </p:nvSpPr>
        <p:spPr/>
        <p:txBody>
          <a:bodyPr/>
          <a:lstStyle/>
          <a:p>
            <a:r>
              <a:rPr lang="en-US" dirty="0" smtClean="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p:txBody>
          <a:bodyPr/>
          <a:lstStyle/>
          <a:p>
            <a:r>
              <a:rPr lang="en-US" dirty="0"/>
              <a:t>Performing Financial Analyses</a:t>
            </a:r>
            <a:endParaRPr lang="en-US" dirty="0" smtClean="0"/>
          </a:p>
        </p:txBody>
      </p:sp>
      <p:sp>
        <p:nvSpPr>
          <p:cNvPr id="23557" name="Rectangle 3"/>
          <p:cNvSpPr>
            <a:spLocks noGrp="1" noChangeArrowheads="1"/>
          </p:cNvSpPr>
          <p:nvPr>
            <p:ph idx="1"/>
          </p:nvPr>
        </p:nvSpPr>
        <p:spPr/>
        <p:txBody>
          <a:bodyPr/>
          <a:lstStyle/>
          <a:p>
            <a:r>
              <a:rPr lang="en-US" dirty="0" smtClean="0"/>
              <a:t>Financial considerations are often an important consideration in selecting projects</a:t>
            </a:r>
          </a:p>
          <a:p>
            <a:pPr lvl="1"/>
            <a:r>
              <a:rPr lang="en-US" dirty="0" smtClean="0"/>
              <a:t>Regardless of current economics </a:t>
            </a:r>
          </a:p>
          <a:p>
            <a:r>
              <a:rPr lang="en-US" dirty="0" smtClean="0"/>
              <a:t>Primary methods for determining the projected financial value of projects</a:t>
            </a:r>
          </a:p>
          <a:p>
            <a:pPr lvl="1"/>
            <a:r>
              <a:rPr lang="en-US" dirty="0" smtClean="0"/>
              <a:t>Net present value (NPV) analysis</a:t>
            </a:r>
          </a:p>
          <a:p>
            <a:pPr lvl="1"/>
            <a:r>
              <a:rPr lang="en-US" dirty="0" smtClean="0"/>
              <a:t>Return on investment (ROI)</a:t>
            </a:r>
          </a:p>
          <a:p>
            <a:pPr lvl="1"/>
            <a:r>
              <a:rPr lang="en-US" dirty="0" smtClean="0"/>
              <a:t>Payback analysis</a:t>
            </a:r>
          </a:p>
          <a:p>
            <a:endParaRPr lang="en-US" dirty="0" smtClean="0"/>
          </a:p>
        </p:txBody>
      </p:sp>
      <p:sp>
        <p:nvSpPr>
          <p:cNvPr id="23554" name="Footer Placeholder 3"/>
          <p:cNvSpPr>
            <a:spLocks noGrp="1"/>
          </p:cNvSpPr>
          <p:nvPr>
            <p:ph type="ftr" sz="quarter" idx="11"/>
          </p:nvPr>
        </p:nvSpPr>
        <p:spPr/>
        <p:txBody>
          <a:bodyPr/>
          <a:lstStyle/>
          <a:p>
            <a:r>
              <a:rPr lang="en-US" dirty="0" smtClean="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p:txBody>
          <a:bodyPr/>
          <a:lstStyle/>
          <a:p>
            <a:r>
              <a:rPr lang="en-US" dirty="0" smtClean="0"/>
              <a:t>Net Present Value Analysis (1 of 4)</a:t>
            </a:r>
          </a:p>
        </p:txBody>
      </p:sp>
      <p:sp>
        <p:nvSpPr>
          <p:cNvPr id="24581" name="Rectangle 3"/>
          <p:cNvSpPr>
            <a:spLocks noGrp="1" noChangeArrowheads="1"/>
          </p:cNvSpPr>
          <p:nvPr>
            <p:ph idx="1"/>
          </p:nvPr>
        </p:nvSpPr>
        <p:spPr/>
        <p:txBody>
          <a:bodyPr/>
          <a:lstStyle/>
          <a:p>
            <a:r>
              <a:rPr lang="en-US" dirty="0"/>
              <a:t>M</a:t>
            </a:r>
            <a:r>
              <a:rPr lang="en-US" dirty="0" smtClean="0"/>
              <a:t>ethod of calculating the expected net monetary gain or loss from a project by discounting all expected future cash inflows and outflows to the present point in time</a:t>
            </a:r>
          </a:p>
          <a:p>
            <a:pPr lvl="1"/>
            <a:r>
              <a:rPr lang="en-US" dirty="0" smtClean="0"/>
              <a:t>Projects with a positive NPV should be considered if financial value is a key criterion</a:t>
            </a:r>
          </a:p>
          <a:p>
            <a:pPr lvl="1"/>
            <a:r>
              <a:rPr lang="en-US" dirty="0"/>
              <a:t>Projects with higher NPVs are preferred</a:t>
            </a:r>
            <a:endParaRPr lang="en-US" dirty="0" smtClean="0"/>
          </a:p>
        </p:txBody>
      </p:sp>
      <p:sp>
        <p:nvSpPr>
          <p:cNvPr id="24578" name="Footer Placeholder 3"/>
          <p:cNvSpPr>
            <a:spLocks noGrp="1"/>
          </p:cNvSpPr>
          <p:nvPr>
            <p:ph type="ftr" sz="quarter" idx="11"/>
          </p:nvPr>
        </p:nvSpPr>
        <p:spPr/>
        <p:txBody>
          <a:bodyPr/>
          <a:lstStyle/>
          <a:p>
            <a:r>
              <a:rPr lang="en-US" dirty="0" smtClean="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dirty="0"/>
              <a:t>Net Present Value </a:t>
            </a:r>
            <a:r>
              <a:rPr lang="en-US" dirty="0" smtClean="0"/>
              <a:t>Analysis (2 of 4)</a:t>
            </a:r>
          </a:p>
        </p:txBody>
      </p:sp>
      <p:pic>
        <p:nvPicPr>
          <p:cNvPr id="2" name="Picture 1" descr="Image displays net present value for two different projects in Microsoft Excel.&#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33242" y="1690689"/>
            <a:ext cx="5877515" cy="3669792"/>
          </a:xfrm>
          <a:prstGeom prst="rect">
            <a:avLst/>
          </a:prstGeom>
        </p:spPr>
      </p:pic>
      <p:sp>
        <p:nvSpPr>
          <p:cNvPr id="10" name="Footer Placeholder 9"/>
          <p:cNvSpPr>
            <a:spLocks noGrp="1"/>
          </p:cNvSpPr>
          <p:nvPr>
            <p:ph type="ftr" sz="quarter" idx="11"/>
          </p:nvPr>
        </p:nvSpPr>
        <p:spPr/>
        <p:txBody>
          <a:bodyPr/>
          <a:lstStyle/>
          <a:p>
            <a:r>
              <a:rPr lang="en-US" dirty="0" smtClean="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dirty="0">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dirty="0"/>
              <a:t>Net Present Value </a:t>
            </a:r>
            <a:r>
              <a:rPr lang="en-US" dirty="0" smtClean="0"/>
              <a:t>Analysis (3 of 4)</a:t>
            </a:r>
          </a:p>
        </p:txBody>
      </p:sp>
      <p:pic>
        <p:nvPicPr>
          <p:cNvPr id="2" name="Picture 1" descr="Image displays net present value and return on investment for JWD Consulting in Microsoft Excel.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32204" y="1690689"/>
            <a:ext cx="5879592" cy="3863843"/>
          </a:xfrm>
          <a:prstGeom prst="rect">
            <a:avLst/>
          </a:prstGeom>
        </p:spPr>
      </p:pic>
      <p:sp>
        <p:nvSpPr>
          <p:cNvPr id="10" name="Footer Placeholder 9"/>
          <p:cNvSpPr>
            <a:spLocks noGrp="1"/>
          </p:cNvSpPr>
          <p:nvPr>
            <p:ph type="ftr" sz="quarter" idx="11"/>
          </p:nvPr>
        </p:nvSpPr>
        <p:spPr/>
        <p:txBody>
          <a:bodyPr/>
          <a:lstStyle/>
          <a:p>
            <a:r>
              <a:rPr lang="en-US" dirty="0" smtClean="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dirty="0">
              <a:latin typeface="Times New Roman" panose="02020603050405020304" pitchFamily="18" charset="0"/>
            </a:endParaRPr>
          </a:p>
        </p:txBody>
      </p:sp>
    </p:spTree>
    <p:extLst>
      <p:ext uri="{BB962C8B-B14F-4D97-AF65-F5344CB8AC3E}">
        <p14:creationId xmlns:p14="http://schemas.microsoft.com/office/powerpoint/2010/main" val="38550710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Rectangle 2"/>
          <p:cNvSpPr>
            <a:spLocks noGrp="1" noChangeArrowheads="1"/>
          </p:cNvSpPr>
          <p:nvPr>
            <p:ph type="title"/>
          </p:nvPr>
        </p:nvSpPr>
        <p:spPr/>
        <p:txBody>
          <a:bodyPr/>
          <a:lstStyle/>
          <a:p>
            <a:r>
              <a:rPr lang="en-US" dirty="0" smtClean="0"/>
              <a:t>Net Present Value Analysis (4 of 4)</a:t>
            </a:r>
          </a:p>
        </p:txBody>
      </p:sp>
      <p:sp>
        <p:nvSpPr>
          <p:cNvPr id="27653" name="Rectangle 3"/>
          <p:cNvSpPr>
            <a:spLocks noGrp="1" noChangeArrowheads="1"/>
          </p:cNvSpPr>
          <p:nvPr>
            <p:ph idx="1"/>
          </p:nvPr>
        </p:nvSpPr>
        <p:spPr/>
        <p:txBody>
          <a:bodyPr/>
          <a:lstStyle/>
          <a:p>
            <a:r>
              <a:rPr lang="en-US" dirty="0" smtClean="0"/>
              <a:t>NPV calculations</a:t>
            </a:r>
          </a:p>
          <a:p>
            <a:pPr lvl="1"/>
            <a:r>
              <a:rPr lang="en-US" dirty="0" smtClean="0"/>
              <a:t>Determine estimated costs and benefits for the life of the project and the products it produces</a:t>
            </a:r>
          </a:p>
          <a:p>
            <a:pPr lvl="1"/>
            <a:r>
              <a:rPr lang="en-US" dirty="0" smtClean="0"/>
              <a:t>Determine the discount rate </a:t>
            </a:r>
          </a:p>
          <a:p>
            <a:pPr lvl="1"/>
            <a:r>
              <a:rPr lang="en-US" dirty="0" smtClean="0"/>
              <a:t>Calculate the net present value</a:t>
            </a:r>
          </a:p>
          <a:p>
            <a:r>
              <a:rPr lang="en-US" dirty="0" smtClean="0"/>
              <a:t>Important considerations </a:t>
            </a:r>
          </a:p>
          <a:p>
            <a:pPr lvl="1"/>
            <a:r>
              <a:rPr lang="en-US" dirty="0" smtClean="0"/>
              <a:t>Some </a:t>
            </a:r>
            <a:r>
              <a:rPr lang="en-US" dirty="0"/>
              <a:t>organizations refer to the investment year or years </a:t>
            </a:r>
            <a:r>
              <a:rPr lang="en-US" dirty="0" smtClean="0"/>
              <a:t>for project </a:t>
            </a:r>
            <a:r>
              <a:rPr lang="en-US" dirty="0"/>
              <a:t>costs as Year 0 and do not discount costs in Year </a:t>
            </a:r>
            <a:r>
              <a:rPr lang="en-US" dirty="0" smtClean="0"/>
              <a:t>0</a:t>
            </a:r>
          </a:p>
          <a:p>
            <a:pPr lvl="1"/>
            <a:r>
              <a:rPr lang="en-US" dirty="0"/>
              <a:t>D</a:t>
            </a:r>
            <a:r>
              <a:rPr lang="en-US" dirty="0" smtClean="0"/>
              <a:t>iscount </a:t>
            </a:r>
            <a:r>
              <a:rPr lang="en-US" dirty="0"/>
              <a:t>rate can </a:t>
            </a:r>
            <a:r>
              <a:rPr lang="en-US" dirty="0" smtClean="0"/>
              <a:t>vary</a:t>
            </a:r>
            <a:r>
              <a:rPr lang="en-US" dirty="0"/>
              <a:t>, often based on the prime rate and other </a:t>
            </a:r>
            <a:r>
              <a:rPr lang="en-US" dirty="0" smtClean="0"/>
              <a:t>economic considerations</a:t>
            </a:r>
          </a:p>
          <a:p>
            <a:pPr lvl="1"/>
            <a:r>
              <a:rPr lang="en-US" dirty="0"/>
              <a:t>C</a:t>
            </a:r>
            <a:r>
              <a:rPr lang="en-US" dirty="0" smtClean="0"/>
              <a:t>osts can be entered as </a:t>
            </a:r>
            <a:r>
              <a:rPr lang="en-US" dirty="0"/>
              <a:t>negative numbers </a:t>
            </a:r>
            <a:r>
              <a:rPr lang="en-US" dirty="0" smtClean="0"/>
              <a:t>and can be listed first (and </a:t>
            </a:r>
            <a:r>
              <a:rPr lang="en-US" dirty="0"/>
              <a:t>then </a:t>
            </a:r>
            <a:r>
              <a:rPr lang="en-US" dirty="0" smtClean="0"/>
              <a:t>benefits)</a:t>
            </a:r>
          </a:p>
        </p:txBody>
      </p:sp>
      <p:sp>
        <p:nvSpPr>
          <p:cNvPr id="27650" name="Footer Placeholder 3"/>
          <p:cNvSpPr>
            <a:spLocks noGrp="1"/>
          </p:cNvSpPr>
          <p:nvPr>
            <p:ph type="ftr" sz="quarter" idx="11"/>
          </p:nvPr>
        </p:nvSpPr>
        <p:spPr/>
        <p:txBody>
          <a:bodyPr/>
          <a:lstStyle/>
          <a:p>
            <a:r>
              <a:rPr lang="en-US" dirty="0" smtClean="0">
                <a:latin typeface="Times New Roman" panose="02020603050405020304" pitchFamily="18" charset="0"/>
                <a:cs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Rectangle 2"/>
          <p:cNvSpPr>
            <a:spLocks noGrp="1" noChangeArrowheads="1"/>
          </p:cNvSpPr>
          <p:nvPr>
            <p:ph type="title"/>
          </p:nvPr>
        </p:nvSpPr>
        <p:spPr/>
        <p:txBody>
          <a:bodyPr/>
          <a:lstStyle/>
          <a:p>
            <a:r>
              <a:rPr lang="en-US" dirty="0" smtClean="0"/>
              <a:t>Return on Investment</a:t>
            </a:r>
          </a:p>
        </p:txBody>
      </p:sp>
      <p:sp>
        <p:nvSpPr>
          <p:cNvPr id="28677" name="Rectangle 3"/>
          <p:cNvSpPr>
            <a:spLocks noGrp="1" noChangeArrowheads="1"/>
          </p:cNvSpPr>
          <p:nvPr>
            <p:ph idx="1"/>
          </p:nvPr>
        </p:nvSpPr>
        <p:spPr/>
        <p:txBody>
          <a:bodyPr/>
          <a:lstStyle/>
          <a:p>
            <a:r>
              <a:rPr lang="en-US" dirty="0" smtClean="0"/>
              <a:t>Calculated by subtracting the project costs from the benefits and then dividing by the costs</a:t>
            </a:r>
          </a:p>
          <a:p>
            <a:pPr lvl="1"/>
            <a:r>
              <a:rPr lang="en-US" dirty="0" smtClean="0"/>
              <a:t>ROI = (total discounted benefits - total discounted costs) / discounted costs</a:t>
            </a:r>
          </a:p>
          <a:p>
            <a:r>
              <a:rPr lang="en-US" dirty="0" smtClean="0"/>
              <a:t>The higher the ROI, the better	</a:t>
            </a:r>
          </a:p>
          <a:p>
            <a:r>
              <a:rPr lang="en-US" dirty="0" smtClean="0"/>
              <a:t>Many organizations have a required rate of return </a:t>
            </a:r>
            <a:endParaRPr lang="en-US" dirty="0"/>
          </a:p>
          <a:p>
            <a:pPr lvl="1"/>
            <a:r>
              <a:rPr lang="en-US" dirty="0" smtClean="0"/>
              <a:t>Minimum acceptable rate of return on investment for projects	</a:t>
            </a:r>
          </a:p>
          <a:p>
            <a:r>
              <a:rPr lang="en-US" dirty="0" smtClean="0"/>
              <a:t>Internal rate of return (IRR) can by calculated by finding the discount rate that makes the NPV equal to zero	</a:t>
            </a:r>
          </a:p>
          <a:p>
            <a:pPr lvl="1"/>
            <a:endParaRPr lang="en-US" dirty="0" smtClean="0"/>
          </a:p>
        </p:txBody>
      </p:sp>
      <p:sp>
        <p:nvSpPr>
          <p:cNvPr id="28674" name="Footer Placeholder 3"/>
          <p:cNvSpPr>
            <a:spLocks noGrp="1"/>
          </p:cNvSpPr>
          <p:nvPr>
            <p:ph type="ftr" sz="quarter" idx="11"/>
          </p:nvPr>
        </p:nvSpPr>
        <p:spPr/>
        <p:txBody>
          <a:bodyPr/>
          <a:lstStyle/>
          <a:p>
            <a:r>
              <a:rPr lang="en-US" dirty="0" smtClean="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2"/>
          <p:cNvSpPr>
            <a:spLocks noGrp="1" noChangeArrowheads="1"/>
          </p:cNvSpPr>
          <p:nvPr>
            <p:ph type="title"/>
          </p:nvPr>
        </p:nvSpPr>
        <p:spPr/>
        <p:txBody>
          <a:bodyPr/>
          <a:lstStyle/>
          <a:p>
            <a:r>
              <a:rPr lang="en-US" dirty="0" smtClean="0"/>
              <a:t>Payback Analysis (1 of 2)</a:t>
            </a:r>
          </a:p>
        </p:txBody>
      </p:sp>
      <p:sp>
        <p:nvSpPr>
          <p:cNvPr id="29701" name="Rectangle 3"/>
          <p:cNvSpPr>
            <a:spLocks noGrp="1" noChangeArrowheads="1"/>
          </p:cNvSpPr>
          <p:nvPr>
            <p:ph idx="1"/>
          </p:nvPr>
        </p:nvSpPr>
        <p:spPr/>
        <p:txBody>
          <a:bodyPr/>
          <a:lstStyle/>
          <a:p>
            <a:r>
              <a:rPr lang="en-US" dirty="0"/>
              <a:t>P</a:t>
            </a:r>
            <a:r>
              <a:rPr lang="en-US" dirty="0" smtClean="0"/>
              <a:t>ayback period is the amount of time it will take to recoup, in the form of net cash inflows, the total dollars invested in a project</a:t>
            </a:r>
          </a:p>
          <a:p>
            <a:pPr lvl="1"/>
            <a:r>
              <a:rPr lang="en-US" dirty="0" smtClean="0"/>
              <a:t>Determines </a:t>
            </a:r>
            <a:r>
              <a:rPr lang="en-US" dirty="0"/>
              <a:t>how </a:t>
            </a:r>
            <a:r>
              <a:rPr lang="en-US" dirty="0" smtClean="0"/>
              <a:t>much time </a:t>
            </a:r>
            <a:r>
              <a:rPr lang="en-US" dirty="0"/>
              <a:t>will elapse before accrued benefits overtake accrued and continuing costs</a:t>
            </a:r>
            <a:endParaRPr lang="en-US" dirty="0" smtClean="0"/>
          </a:p>
          <a:p>
            <a:pPr lvl="1"/>
            <a:r>
              <a:rPr lang="en-US" dirty="0" smtClean="0"/>
              <a:t>Payback occurs when the net cumulative discounted benefits equals the costs</a:t>
            </a:r>
          </a:p>
          <a:p>
            <a:pPr lvl="1"/>
            <a:r>
              <a:rPr lang="en-US" dirty="0"/>
              <a:t>Many organizations have requirements for the length of the payback period </a:t>
            </a:r>
            <a:r>
              <a:rPr lang="en-US" dirty="0" smtClean="0"/>
              <a:t>of an </a:t>
            </a:r>
            <a:r>
              <a:rPr lang="en-US" dirty="0"/>
              <a:t>investment</a:t>
            </a:r>
            <a:endParaRPr lang="en-US" dirty="0" smtClean="0"/>
          </a:p>
        </p:txBody>
      </p:sp>
      <p:sp>
        <p:nvSpPr>
          <p:cNvPr id="29698" name="Footer Placeholder 3"/>
          <p:cNvSpPr>
            <a:spLocks noGrp="1"/>
          </p:cNvSpPr>
          <p:nvPr>
            <p:ph type="ftr" sz="quarter" idx="11"/>
          </p:nvPr>
        </p:nvSpPr>
        <p:spPr/>
        <p:txBody>
          <a:bodyPr/>
          <a:lstStyle/>
          <a:p>
            <a:r>
              <a:rPr lang="en-US" dirty="0" smtClean="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2"/>
          <p:cNvSpPr>
            <a:spLocks noGrp="1" noChangeArrowheads="1"/>
          </p:cNvSpPr>
          <p:nvPr>
            <p:ph type="title"/>
          </p:nvPr>
        </p:nvSpPr>
        <p:spPr/>
        <p:txBody>
          <a:bodyPr/>
          <a:lstStyle/>
          <a:p>
            <a:r>
              <a:rPr lang="en-US" dirty="0" smtClean="0"/>
              <a:t>Learning Objectives (1 of 2)</a:t>
            </a:r>
          </a:p>
        </p:txBody>
      </p:sp>
      <p:sp>
        <p:nvSpPr>
          <p:cNvPr id="9221" name="Rectangle 3"/>
          <p:cNvSpPr>
            <a:spLocks noGrp="1" noChangeArrowheads="1"/>
          </p:cNvSpPr>
          <p:nvPr>
            <p:ph idx="1"/>
          </p:nvPr>
        </p:nvSpPr>
        <p:spPr/>
        <p:txBody>
          <a:bodyPr>
            <a:noAutofit/>
          </a:bodyPr>
          <a:lstStyle/>
          <a:p>
            <a:r>
              <a:rPr lang="en-US" dirty="0"/>
              <a:t>Describe an overall framework for project integration management as </a:t>
            </a:r>
            <a:r>
              <a:rPr lang="en-US" dirty="0" smtClean="0"/>
              <a:t>it relates </a:t>
            </a:r>
            <a:r>
              <a:rPr lang="en-US" dirty="0"/>
              <a:t>to the other project management knowledge areas and the </a:t>
            </a:r>
            <a:r>
              <a:rPr lang="en-US" dirty="0" smtClean="0"/>
              <a:t>project life </a:t>
            </a:r>
            <a:r>
              <a:rPr lang="en-US" dirty="0"/>
              <a:t>cycle</a:t>
            </a:r>
          </a:p>
          <a:p>
            <a:r>
              <a:rPr lang="en-US" dirty="0" smtClean="0"/>
              <a:t>Discuss </a:t>
            </a:r>
            <a:r>
              <a:rPr lang="en-US" dirty="0"/>
              <a:t>the strategic planning process and apply different project </a:t>
            </a:r>
            <a:r>
              <a:rPr lang="en-US" dirty="0" smtClean="0"/>
              <a:t>selection methods</a:t>
            </a:r>
            <a:endParaRPr lang="en-US" dirty="0"/>
          </a:p>
          <a:p>
            <a:r>
              <a:rPr lang="en-US" dirty="0" smtClean="0"/>
              <a:t>Explain </a:t>
            </a:r>
            <a:r>
              <a:rPr lang="en-US" dirty="0"/>
              <a:t>the importance of creating a project charter to formally initiate projects</a:t>
            </a:r>
          </a:p>
          <a:p>
            <a:r>
              <a:rPr lang="en-US" dirty="0" smtClean="0"/>
              <a:t>Describe </a:t>
            </a:r>
            <a:r>
              <a:rPr lang="en-US" dirty="0"/>
              <a:t>project management plan development, understand the </a:t>
            </a:r>
            <a:r>
              <a:rPr lang="en-US" dirty="0" smtClean="0"/>
              <a:t>content of </a:t>
            </a:r>
            <a:r>
              <a:rPr lang="en-US" dirty="0"/>
              <a:t>these plans, and describe approaches for creating them</a:t>
            </a:r>
          </a:p>
          <a:p>
            <a:r>
              <a:rPr lang="en-US" dirty="0" smtClean="0"/>
              <a:t>Explain </a:t>
            </a:r>
            <a:r>
              <a:rPr lang="en-US" dirty="0"/>
              <a:t>project execution, its relationship to project planning, the </a:t>
            </a:r>
            <a:r>
              <a:rPr lang="en-US" dirty="0" smtClean="0"/>
              <a:t>factors related </a:t>
            </a:r>
            <a:r>
              <a:rPr lang="en-US" dirty="0"/>
              <a:t>to successful results, and tools and techniques to assist in </a:t>
            </a:r>
            <a:r>
              <a:rPr lang="en-US" dirty="0" smtClean="0"/>
              <a:t>directing and </a:t>
            </a:r>
            <a:r>
              <a:rPr lang="en-US" dirty="0"/>
              <a:t>managing project work</a:t>
            </a:r>
          </a:p>
          <a:p>
            <a:endParaRPr lang="en-US" dirty="0" smtClean="0"/>
          </a:p>
        </p:txBody>
      </p:sp>
      <p:sp>
        <p:nvSpPr>
          <p:cNvPr id="9218" name="Footer Placeholder 3"/>
          <p:cNvSpPr>
            <a:spLocks noGrp="1"/>
          </p:cNvSpPr>
          <p:nvPr>
            <p:ph type="ftr" sz="quarter" idx="11"/>
          </p:nvPr>
        </p:nvSpPr>
        <p:spPr>
          <a:xfrm>
            <a:off x="628650" y="6156519"/>
            <a:ext cx="8058150" cy="365125"/>
          </a:xfrm>
        </p:spPr>
        <p:txBody>
          <a:bodyPr/>
          <a:lstStyle/>
          <a:p>
            <a:pPr lvl="0">
              <a:defRPr/>
            </a:pPr>
            <a:r>
              <a:rPr lang="en-US" dirty="0">
                <a:solidFill>
                  <a:srgbClr val="004978"/>
                </a:solidFill>
                <a:latin typeface="Times New Roman"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dirty="0"/>
              <a:t>Payback </a:t>
            </a:r>
            <a:r>
              <a:rPr lang="en-US" dirty="0" smtClean="0"/>
              <a:t>Analysis (2 of 2)</a:t>
            </a:r>
          </a:p>
        </p:txBody>
      </p:sp>
      <p:pic>
        <p:nvPicPr>
          <p:cNvPr id="2" name="Picture 1" descr="Image displays a chart of cumulative discounted costs and cumulative discounted benefits over a three year period.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22660" y="1524000"/>
            <a:ext cx="5298680" cy="3907536"/>
          </a:xfrm>
          <a:prstGeom prst="rect">
            <a:avLst/>
          </a:prstGeom>
        </p:spPr>
      </p:pic>
      <p:sp>
        <p:nvSpPr>
          <p:cNvPr id="7" name="Footer Placeholder 6"/>
          <p:cNvSpPr>
            <a:spLocks noGrp="1"/>
          </p:cNvSpPr>
          <p:nvPr>
            <p:ph type="ftr" sz="quarter" idx="11"/>
          </p:nvPr>
        </p:nvSpPr>
        <p:spPr/>
        <p:txBody>
          <a:bodyPr/>
          <a:lstStyle/>
          <a:p>
            <a:r>
              <a:rPr lang="en-US" dirty="0" smtClean="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dirty="0">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Rectangle 2"/>
          <p:cNvSpPr>
            <a:spLocks noGrp="1" noChangeArrowheads="1"/>
          </p:cNvSpPr>
          <p:nvPr>
            <p:ph type="title"/>
          </p:nvPr>
        </p:nvSpPr>
        <p:spPr/>
        <p:txBody>
          <a:bodyPr/>
          <a:lstStyle/>
          <a:p>
            <a:r>
              <a:rPr lang="en-US" dirty="0"/>
              <a:t>Using a Weighted Scoring </a:t>
            </a:r>
            <a:r>
              <a:rPr lang="en-US" dirty="0" smtClean="0"/>
              <a:t>Model (1 of 2)</a:t>
            </a:r>
          </a:p>
        </p:txBody>
      </p:sp>
      <p:sp>
        <p:nvSpPr>
          <p:cNvPr id="31749" name="Rectangle 3"/>
          <p:cNvSpPr>
            <a:spLocks noGrp="1" noChangeArrowheads="1"/>
          </p:cNvSpPr>
          <p:nvPr>
            <p:ph idx="1"/>
          </p:nvPr>
        </p:nvSpPr>
        <p:spPr/>
        <p:txBody>
          <a:bodyPr/>
          <a:lstStyle/>
          <a:p>
            <a:r>
              <a:rPr lang="en-US" dirty="0"/>
              <a:t>P</a:t>
            </a:r>
            <a:r>
              <a:rPr lang="en-US" dirty="0" smtClean="0"/>
              <a:t>rovides a systematic process for selecting projects based on many criteria</a:t>
            </a:r>
          </a:p>
          <a:p>
            <a:pPr lvl="1"/>
            <a:r>
              <a:rPr lang="en-US" dirty="0" smtClean="0"/>
              <a:t>Identify criteria important to the project selection process</a:t>
            </a:r>
          </a:p>
          <a:p>
            <a:pPr lvl="1"/>
            <a:r>
              <a:rPr lang="en-US" dirty="0" smtClean="0"/>
              <a:t>Assign weights (percentages) to each criterion so they add up to 100%</a:t>
            </a:r>
          </a:p>
          <a:p>
            <a:pPr lvl="1"/>
            <a:r>
              <a:rPr lang="en-US" dirty="0" smtClean="0"/>
              <a:t>Assign scores to each criterion for each project</a:t>
            </a:r>
          </a:p>
          <a:p>
            <a:pPr lvl="1"/>
            <a:r>
              <a:rPr lang="en-US" dirty="0" smtClean="0"/>
              <a:t>Multiply the scores by the weights and get the total weighted scores</a:t>
            </a:r>
          </a:p>
        </p:txBody>
      </p:sp>
      <p:sp>
        <p:nvSpPr>
          <p:cNvPr id="31746" name="Footer Placeholder 3"/>
          <p:cNvSpPr>
            <a:spLocks noGrp="1"/>
          </p:cNvSpPr>
          <p:nvPr>
            <p:ph type="ftr" sz="quarter" idx="11"/>
          </p:nvPr>
        </p:nvSpPr>
        <p:spPr/>
        <p:txBody>
          <a:bodyPr/>
          <a:lstStyle/>
          <a:p>
            <a:r>
              <a:rPr lang="en-US" dirty="0" smtClean="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dirty="0"/>
              <a:t>Using a Weighted Scoring </a:t>
            </a:r>
            <a:r>
              <a:rPr lang="en-US" dirty="0" smtClean="0"/>
              <a:t>Model (2 of 2)</a:t>
            </a:r>
          </a:p>
        </p:txBody>
      </p:sp>
      <p:pic>
        <p:nvPicPr>
          <p:cNvPr id="2" name="Picture 1" descr="Image provides an example of a weighted scoring model to evaluate four different projects.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35708" y="1082040"/>
            <a:ext cx="4672584" cy="4693920"/>
          </a:xfrm>
          <a:prstGeom prst="rect">
            <a:avLst/>
          </a:prstGeom>
        </p:spPr>
      </p:pic>
      <p:sp>
        <p:nvSpPr>
          <p:cNvPr id="7" name="Footer Placeholder 6"/>
          <p:cNvSpPr>
            <a:spLocks noGrp="1"/>
          </p:cNvSpPr>
          <p:nvPr>
            <p:ph type="ftr" sz="quarter" idx="11"/>
          </p:nvPr>
        </p:nvSpPr>
        <p:spPr/>
        <p:txBody>
          <a:bodyPr/>
          <a:lstStyle/>
          <a:p>
            <a:r>
              <a:rPr lang="en-US" dirty="0" smtClean="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dirty="0">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2"/>
          <p:cNvSpPr>
            <a:spLocks noGrp="1" noChangeArrowheads="1"/>
          </p:cNvSpPr>
          <p:nvPr>
            <p:ph type="title"/>
          </p:nvPr>
        </p:nvSpPr>
        <p:spPr/>
        <p:txBody>
          <a:bodyPr/>
          <a:lstStyle/>
          <a:p>
            <a:r>
              <a:rPr lang="en-US" dirty="0" smtClean="0"/>
              <a:t>Implementing a Balanced Scorecard</a:t>
            </a:r>
          </a:p>
        </p:txBody>
      </p:sp>
      <p:sp>
        <p:nvSpPr>
          <p:cNvPr id="33797" name="Rectangle 3"/>
          <p:cNvSpPr>
            <a:spLocks noGrp="1" noChangeArrowheads="1"/>
          </p:cNvSpPr>
          <p:nvPr>
            <p:ph idx="1"/>
          </p:nvPr>
        </p:nvSpPr>
        <p:spPr/>
        <p:txBody>
          <a:bodyPr/>
          <a:lstStyle/>
          <a:p>
            <a:r>
              <a:rPr lang="en-US" dirty="0" smtClean="0"/>
              <a:t>Drs. Robert Kaplan and David Norton developed this approach to help select and manage projects that align with business strategy</a:t>
            </a:r>
          </a:p>
          <a:p>
            <a:pPr lvl="1"/>
            <a:r>
              <a:rPr lang="en-US" dirty="0"/>
              <a:t>A balanced scorecard is a strategic planning </a:t>
            </a:r>
            <a:r>
              <a:rPr lang="en-US" dirty="0" smtClean="0"/>
              <a:t>and management </a:t>
            </a:r>
            <a:r>
              <a:rPr lang="en-US" dirty="0"/>
              <a:t>system that helps organizations align business activities to strategy, </a:t>
            </a:r>
            <a:r>
              <a:rPr lang="en-US" dirty="0" smtClean="0"/>
              <a:t>improve communications</a:t>
            </a:r>
            <a:r>
              <a:rPr lang="en-US" dirty="0"/>
              <a:t>, and monitor performance against strategic goals</a:t>
            </a:r>
            <a:endParaRPr lang="en-US" dirty="0" smtClean="0"/>
          </a:p>
        </p:txBody>
      </p:sp>
      <p:sp>
        <p:nvSpPr>
          <p:cNvPr id="33794" name="Footer Placeholder 3"/>
          <p:cNvSpPr>
            <a:spLocks noGrp="1"/>
          </p:cNvSpPr>
          <p:nvPr>
            <p:ph type="ftr" sz="quarter" idx="11"/>
          </p:nvPr>
        </p:nvSpPr>
        <p:spPr/>
        <p:txBody>
          <a:bodyPr/>
          <a:lstStyle/>
          <a:p>
            <a:r>
              <a:rPr lang="en-US" dirty="0" smtClean="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Rectangle 2"/>
          <p:cNvSpPr>
            <a:spLocks noGrp="1" noChangeArrowheads="1"/>
          </p:cNvSpPr>
          <p:nvPr>
            <p:ph type="title"/>
          </p:nvPr>
        </p:nvSpPr>
        <p:spPr/>
        <p:txBody>
          <a:bodyPr/>
          <a:lstStyle/>
          <a:p>
            <a:r>
              <a:rPr lang="en-US" dirty="0" smtClean="0"/>
              <a:t>Developing a Project Charter (1 of 2)</a:t>
            </a:r>
          </a:p>
        </p:txBody>
      </p:sp>
      <p:sp>
        <p:nvSpPr>
          <p:cNvPr id="35845" name="Rectangle 3"/>
          <p:cNvSpPr>
            <a:spLocks noGrp="1" noChangeArrowheads="1"/>
          </p:cNvSpPr>
          <p:nvPr>
            <p:ph idx="1"/>
          </p:nvPr>
        </p:nvSpPr>
        <p:spPr/>
        <p:txBody>
          <a:bodyPr/>
          <a:lstStyle/>
          <a:p>
            <a:r>
              <a:rPr lang="en-US" dirty="0" smtClean="0"/>
              <a:t>After deciding what project to work on, it is important to let the rest of the organization know</a:t>
            </a:r>
          </a:p>
          <a:p>
            <a:pPr lvl="1"/>
            <a:r>
              <a:rPr lang="en-US" dirty="0" smtClean="0"/>
              <a:t>A project charter is a document that formally recognizes the existence of a project and provides direction on the project’s objectives and management</a:t>
            </a:r>
          </a:p>
          <a:p>
            <a:r>
              <a:rPr lang="en-US" dirty="0" smtClean="0"/>
              <a:t>Key project stakeholders should sign a project charter to acknowledge agreement on the need and intent of the project </a:t>
            </a:r>
            <a:endParaRPr lang="en-US" dirty="0"/>
          </a:p>
          <a:p>
            <a:pPr lvl="1"/>
            <a:r>
              <a:rPr lang="en-US" dirty="0"/>
              <a:t>A project charter is a key output of the initiation process</a:t>
            </a:r>
            <a:endParaRPr lang="en-US" dirty="0" smtClean="0"/>
          </a:p>
        </p:txBody>
      </p:sp>
      <p:sp>
        <p:nvSpPr>
          <p:cNvPr id="35842" name="Footer Placeholder 3"/>
          <p:cNvSpPr>
            <a:spLocks noGrp="1"/>
          </p:cNvSpPr>
          <p:nvPr>
            <p:ph type="ftr" sz="quarter" idx="11"/>
          </p:nvPr>
        </p:nvSpPr>
        <p:spPr/>
        <p:txBody>
          <a:bodyPr/>
          <a:lstStyle/>
          <a:p>
            <a:r>
              <a:rPr lang="en-US" dirty="0" smtClean="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Developing a Project </a:t>
            </a:r>
            <a:r>
              <a:rPr lang="en-US" dirty="0" smtClean="0"/>
              <a:t>Charter (2 of 2)</a:t>
            </a:r>
            <a:endParaRPr lang="en-US" dirty="0"/>
          </a:p>
        </p:txBody>
      </p:sp>
      <p:sp>
        <p:nvSpPr>
          <p:cNvPr id="2" name="Content Placeholder 1"/>
          <p:cNvSpPr>
            <a:spLocks noGrp="1"/>
          </p:cNvSpPr>
          <p:nvPr>
            <p:ph idx="1"/>
          </p:nvPr>
        </p:nvSpPr>
        <p:spPr/>
        <p:txBody>
          <a:bodyPr/>
          <a:lstStyle/>
          <a:p>
            <a:r>
              <a:rPr lang="en-US" dirty="0" smtClean="0"/>
              <a:t>Inputs for developing a project charter</a:t>
            </a:r>
          </a:p>
          <a:p>
            <a:pPr lvl="1"/>
            <a:r>
              <a:rPr lang="en-US" dirty="0" smtClean="0"/>
              <a:t>Business case</a:t>
            </a:r>
          </a:p>
          <a:p>
            <a:pPr lvl="1"/>
            <a:r>
              <a:rPr lang="en-US" dirty="0"/>
              <a:t>Benefits management plan</a:t>
            </a:r>
            <a:endParaRPr lang="en-US" dirty="0" smtClean="0"/>
          </a:p>
          <a:p>
            <a:pPr lvl="1"/>
            <a:r>
              <a:rPr lang="en-US" dirty="0" smtClean="0"/>
              <a:t>Agreements</a:t>
            </a:r>
          </a:p>
          <a:p>
            <a:pPr lvl="1"/>
            <a:r>
              <a:rPr lang="en-US" dirty="0" smtClean="0"/>
              <a:t>Enterprise environmental factors</a:t>
            </a:r>
          </a:p>
          <a:p>
            <a:pPr lvl="1"/>
            <a:r>
              <a:rPr lang="en-US" dirty="0" smtClean="0"/>
              <a:t>Organizational process assets</a:t>
            </a:r>
            <a:endParaRPr lang="en-US" dirty="0"/>
          </a:p>
        </p:txBody>
      </p:sp>
      <p:sp>
        <p:nvSpPr>
          <p:cNvPr id="3" name="Footer Placeholder 2"/>
          <p:cNvSpPr>
            <a:spLocks noGrp="1"/>
          </p:cNvSpPr>
          <p:nvPr>
            <p:ph type="ftr" sz="quarter" idx="11"/>
          </p:nvPr>
        </p:nvSpPr>
        <p:spPr/>
        <p:txBody>
          <a:bodyPr/>
          <a:lstStyle/>
          <a:p>
            <a:r>
              <a:rPr lang="en-US" dirty="0" smtClean="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dirty="0">
              <a:latin typeface="Times New Roman" panose="02020603050405020304" pitchFamily="18" charset="0"/>
            </a:endParaRPr>
          </a:p>
        </p:txBody>
      </p:sp>
    </p:spTree>
    <p:extLst>
      <p:ext uri="{BB962C8B-B14F-4D97-AF65-F5344CB8AC3E}">
        <p14:creationId xmlns:p14="http://schemas.microsoft.com/office/powerpoint/2010/main" val="205248686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Rectangle 2"/>
          <p:cNvSpPr>
            <a:spLocks noGrp="1" noChangeArrowheads="1"/>
          </p:cNvSpPr>
          <p:nvPr>
            <p:ph type="title"/>
          </p:nvPr>
        </p:nvSpPr>
        <p:spPr/>
        <p:txBody>
          <a:bodyPr/>
          <a:lstStyle/>
          <a:p>
            <a:r>
              <a:rPr lang="en-US" dirty="0" smtClean="0"/>
              <a:t>Developing a Project Management Plan</a:t>
            </a:r>
          </a:p>
        </p:txBody>
      </p:sp>
      <p:sp>
        <p:nvSpPr>
          <p:cNvPr id="38917" name="Rectangle 3"/>
          <p:cNvSpPr>
            <a:spLocks noGrp="1" noChangeArrowheads="1"/>
          </p:cNvSpPr>
          <p:nvPr>
            <p:ph idx="1"/>
          </p:nvPr>
        </p:nvSpPr>
        <p:spPr/>
        <p:txBody>
          <a:bodyPr/>
          <a:lstStyle/>
          <a:p>
            <a:r>
              <a:rPr lang="en-US" dirty="0"/>
              <a:t>D</a:t>
            </a:r>
            <a:r>
              <a:rPr lang="en-US" dirty="0" smtClean="0"/>
              <a:t>ocument used to coordinate all project planning documents and help guide a project’s execution and control</a:t>
            </a:r>
          </a:p>
          <a:p>
            <a:pPr lvl="1"/>
            <a:r>
              <a:rPr lang="en-US" dirty="0" smtClean="0"/>
              <a:t>Plans created in the other knowledge areas are subsidiary parts of the overall project management plan</a:t>
            </a:r>
          </a:p>
          <a:p>
            <a:r>
              <a:rPr lang="en-US" dirty="0" smtClean="0"/>
              <a:t>Common elements of a project management plan</a:t>
            </a:r>
          </a:p>
          <a:p>
            <a:pPr lvl="1"/>
            <a:r>
              <a:rPr lang="en-US" dirty="0" smtClean="0"/>
              <a:t>Introduction/overview </a:t>
            </a:r>
            <a:r>
              <a:rPr lang="en-US" dirty="0"/>
              <a:t>of the project</a:t>
            </a:r>
          </a:p>
          <a:p>
            <a:pPr lvl="1"/>
            <a:r>
              <a:rPr lang="en-US" dirty="0"/>
              <a:t>Description of how the project is organized</a:t>
            </a:r>
          </a:p>
          <a:p>
            <a:pPr lvl="1"/>
            <a:r>
              <a:rPr lang="en-US" dirty="0"/>
              <a:t>Management and technical processes used on the project</a:t>
            </a:r>
          </a:p>
          <a:p>
            <a:pPr lvl="1"/>
            <a:r>
              <a:rPr lang="en-US" dirty="0"/>
              <a:t>Work to be </a:t>
            </a:r>
            <a:r>
              <a:rPr lang="en-US" dirty="0" smtClean="0"/>
              <a:t>done</a:t>
            </a:r>
          </a:p>
          <a:p>
            <a:pPr lvl="1"/>
            <a:r>
              <a:rPr lang="en-US" dirty="0" smtClean="0"/>
              <a:t>Schedule </a:t>
            </a:r>
            <a:r>
              <a:rPr lang="en-US" dirty="0"/>
              <a:t>and budget information</a:t>
            </a:r>
          </a:p>
          <a:p>
            <a:pPr lvl="1"/>
            <a:r>
              <a:rPr lang="en-US" dirty="0"/>
              <a:t>References to other project planning documents</a:t>
            </a:r>
            <a:endParaRPr lang="en-US" dirty="0" smtClean="0"/>
          </a:p>
        </p:txBody>
      </p:sp>
      <p:sp>
        <p:nvSpPr>
          <p:cNvPr id="38914" name="Footer Placeholder 3"/>
          <p:cNvSpPr>
            <a:spLocks noGrp="1"/>
          </p:cNvSpPr>
          <p:nvPr>
            <p:ph type="ftr" sz="quarter" idx="11"/>
          </p:nvPr>
        </p:nvSpPr>
        <p:spPr/>
        <p:txBody>
          <a:bodyPr/>
          <a:lstStyle/>
          <a:p>
            <a:r>
              <a:rPr lang="en-US" dirty="0" smtClean="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Guidelines to Create Project Management Plans</a:t>
            </a: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119916287"/>
              </p:ext>
            </p:extLst>
          </p:nvPr>
        </p:nvGraphicFramePr>
        <p:xfrm>
          <a:off x="628650" y="1524000"/>
          <a:ext cx="7886700" cy="3429000"/>
        </p:xfrm>
        <a:graphic>
          <a:graphicData uri="http://schemas.openxmlformats.org/drawingml/2006/table">
            <a:tbl>
              <a:tblPr firstRow="1" bandRow="1">
                <a:tableStyleId>{5C22544A-7EE6-4342-B048-85BDC9FD1C3A}</a:tableStyleId>
              </a:tblPr>
              <a:tblGrid>
                <a:gridCol w="1759874">
                  <a:extLst>
                    <a:ext uri="{9D8B030D-6E8A-4147-A177-3AD203B41FA5}">
                      <a16:colId xmlns:a16="http://schemas.microsoft.com/office/drawing/2014/main" val="838549141"/>
                    </a:ext>
                  </a:extLst>
                </a:gridCol>
                <a:gridCol w="6126826">
                  <a:extLst>
                    <a:ext uri="{9D8B030D-6E8A-4147-A177-3AD203B41FA5}">
                      <a16:colId xmlns:a16="http://schemas.microsoft.com/office/drawing/2014/main" val="273303084"/>
                    </a:ext>
                  </a:extLst>
                </a:gridCol>
              </a:tblGrid>
              <a:tr h="370840">
                <a:tc>
                  <a:txBody>
                    <a:bodyPr/>
                    <a:lstStyle/>
                    <a:p>
                      <a:r>
                        <a:rPr lang="en-US" dirty="0" smtClean="0"/>
                        <a:t>Major Section</a:t>
                      </a:r>
                      <a:r>
                        <a:rPr lang="en-US" baseline="0" dirty="0" smtClean="0"/>
                        <a:t> </a:t>
                      </a:r>
                      <a:r>
                        <a:rPr lang="en-US" dirty="0" smtClean="0"/>
                        <a:t>Headings</a:t>
                      </a:r>
                      <a:endParaRPr lang="en-US" dirty="0"/>
                    </a:p>
                  </a:txBody>
                  <a:tcPr/>
                </a:tc>
                <a:tc>
                  <a:txBody>
                    <a:bodyPr/>
                    <a:lstStyle/>
                    <a:p>
                      <a:r>
                        <a:rPr lang="en-US" dirty="0" smtClean="0"/>
                        <a:t>Section Topics</a:t>
                      </a:r>
                      <a:endParaRPr lang="en-US" dirty="0"/>
                    </a:p>
                  </a:txBody>
                  <a:tcPr/>
                </a:tc>
                <a:extLst>
                  <a:ext uri="{0D108BD9-81ED-4DB2-BD59-A6C34878D82A}">
                    <a16:rowId xmlns:a16="http://schemas.microsoft.com/office/drawing/2014/main" val="2460539275"/>
                  </a:ext>
                </a:extLst>
              </a:tr>
              <a:tr h="370840">
                <a:tc>
                  <a:txBody>
                    <a:bodyPr/>
                    <a:lstStyle/>
                    <a:p>
                      <a:r>
                        <a:rPr lang="en-US" dirty="0" smtClean="0"/>
                        <a:t>Overview</a:t>
                      </a:r>
                      <a:endParaRPr lang="en-US" dirty="0"/>
                    </a:p>
                  </a:txBody>
                  <a:tcPr/>
                </a:tc>
                <a:tc>
                  <a:txBody>
                    <a:bodyPr/>
                    <a:lstStyle/>
                    <a:p>
                      <a:r>
                        <a:rPr lang="en-US" dirty="0" smtClean="0"/>
                        <a:t>Purpose, scope, and objectives; assumptions and constraints;</a:t>
                      </a:r>
                      <a:r>
                        <a:rPr lang="en-US" baseline="0" dirty="0" smtClean="0"/>
                        <a:t> </a:t>
                      </a:r>
                      <a:r>
                        <a:rPr lang="en-US" dirty="0" smtClean="0"/>
                        <a:t>project deliverables; schedule and budget summary; evolution of the plan</a:t>
                      </a:r>
                      <a:endParaRPr lang="en-US" dirty="0"/>
                    </a:p>
                  </a:txBody>
                  <a:tcPr/>
                </a:tc>
                <a:extLst>
                  <a:ext uri="{0D108BD9-81ED-4DB2-BD59-A6C34878D82A}">
                    <a16:rowId xmlns:a16="http://schemas.microsoft.com/office/drawing/2014/main" val="4051645737"/>
                  </a:ext>
                </a:extLst>
              </a:tr>
              <a:tr h="370840">
                <a:tc>
                  <a:txBody>
                    <a:bodyPr/>
                    <a:lstStyle/>
                    <a:p>
                      <a:r>
                        <a:rPr lang="en-US" dirty="0" smtClean="0"/>
                        <a:t>Project</a:t>
                      </a:r>
                    </a:p>
                    <a:p>
                      <a:r>
                        <a:rPr lang="en-US" dirty="0" smtClean="0"/>
                        <a:t>Organization</a:t>
                      </a:r>
                      <a:endParaRPr lang="en-US" dirty="0"/>
                    </a:p>
                  </a:txBody>
                  <a:tcPr/>
                </a:tc>
                <a:tc>
                  <a:txBody>
                    <a:bodyPr/>
                    <a:lstStyle/>
                    <a:p>
                      <a:r>
                        <a:rPr lang="en-US" dirty="0" smtClean="0"/>
                        <a:t>External interfaces; internal structure; roles and responsibilities</a:t>
                      </a:r>
                      <a:endParaRPr lang="en-US" dirty="0"/>
                    </a:p>
                  </a:txBody>
                  <a:tcPr/>
                </a:tc>
                <a:extLst>
                  <a:ext uri="{0D108BD9-81ED-4DB2-BD59-A6C34878D82A}">
                    <a16:rowId xmlns:a16="http://schemas.microsoft.com/office/drawing/2014/main" val="2578750298"/>
                  </a:ext>
                </a:extLst>
              </a:tr>
              <a:tr h="370840">
                <a:tc>
                  <a:txBody>
                    <a:bodyPr/>
                    <a:lstStyle/>
                    <a:p>
                      <a:r>
                        <a:rPr lang="en-US" dirty="0" smtClean="0"/>
                        <a:t>Managerial Process</a:t>
                      </a:r>
                    </a:p>
                    <a:p>
                      <a:r>
                        <a:rPr lang="en-US" dirty="0" smtClean="0"/>
                        <a:t>Plan</a:t>
                      </a:r>
                      <a:endParaRPr lang="en-US" dirty="0"/>
                    </a:p>
                  </a:txBody>
                  <a:tcPr/>
                </a:tc>
                <a:tc>
                  <a:txBody>
                    <a:bodyPr/>
                    <a:lstStyle/>
                    <a:p>
                      <a:r>
                        <a:rPr lang="en-US" dirty="0" smtClean="0"/>
                        <a:t>Start-up plans (estimation, staffing, resource acquisition, and</a:t>
                      </a:r>
                      <a:r>
                        <a:rPr lang="en-US" baseline="0" dirty="0" smtClean="0"/>
                        <a:t> </a:t>
                      </a:r>
                      <a:r>
                        <a:rPr lang="en-US" dirty="0" smtClean="0"/>
                        <a:t>project staff training plans); work plan (work activities, schedule,</a:t>
                      </a:r>
                      <a:r>
                        <a:rPr lang="en-US" baseline="0" dirty="0" smtClean="0"/>
                        <a:t> </a:t>
                      </a:r>
                      <a:r>
                        <a:rPr lang="en-US" dirty="0" smtClean="0"/>
                        <a:t>resource, and budget allocation); control plan; risk management</a:t>
                      </a:r>
                      <a:r>
                        <a:rPr lang="en-US" baseline="0" dirty="0" smtClean="0"/>
                        <a:t> </a:t>
                      </a:r>
                      <a:r>
                        <a:rPr lang="en-US" dirty="0" smtClean="0"/>
                        <a:t>plan; closeout plan</a:t>
                      </a:r>
                      <a:endParaRPr lang="en-US" dirty="0"/>
                    </a:p>
                  </a:txBody>
                  <a:tcPr/>
                </a:tc>
                <a:extLst>
                  <a:ext uri="{0D108BD9-81ED-4DB2-BD59-A6C34878D82A}">
                    <a16:rowId xmlns:a16="http://schemas.microsoft.com/office/drawing/2014/main" val="1984354488"/>
                  </a:ext>
                </a:extLst>
              </a:tr>
              <a:tr h="370840">
                <a:tc>
                  <a:txBody>
                    <a:bodyPr/>
                    <a:lstStyle/>
                    <a:p>
                      <a:r>
                        <a:rPr lang="en-US" dirty="0" smtClean="0"/>
                        <a:t>Technical Process</a:t>
                      </a:r>
                    </a:p>
                    <a:p>
                      <a:r>
                        <a:rPr lang="en-US" dirty="0" smtClean="0"/>
                        <a:t>Plans</a:t>
                      </a:r>
                      <a:endParaRPr lang="en-US" dirty="0"/>
                    </a:p>
                  </a:txBody>
                  <a:tcPr/>
                </a:tc>
                <a:tc>
                  <a:txBody>
                    <a:bodyPr/>
                    <a:lstStyle/>
                    <a:p>
                      <a:r>
                        <a:rPr lang="en-US" dirty="0" smtClean="0"/>
                        <a:t>Process model; methods, tools, and techniques; infrastructure</a:t>
                      </a:r>
                      <a:r>
                        <a:rPr lang="en-US" baseline="0" dirty="0" smtClean="0"/>
                        <a:t> </a:t>
                      </a:r>
                      <a:r>
                        <a:rPr lang="en-US" dirty="0" smtClean="0"/>
                        <a:t>plan; product acceptance plan</a:t>
                      </a:r>
                      <a:endParaRPr lang="en-US" dirty="0"/>
                    </a:p>
                  </a:txBody>
                  <a:tcPr/>
                </a:tc>
                <a:extLst>
                  <a:ext uri="{0D108BD9-81ED-4DB2-BD59-A6C34878D82A}">
                    <a16:rowId xmlns:a16="http://schemas.microsoft.com/office/drawing/2014/main" val="612709669"/>
                  </a:ext>
                </a:extLst>
              </a:tr>
              <a:tr h="370840">
                <a:tc>
                  <a:txBody>
                    <a:bodyPr/>
                    <a:lstStyle/>
                    <a:p>
                      <a:r>
                        <a:rPr lang="en-US" dirty="0" smtClean="0"/>
                        <a:t>Supporting Process</a:t>
                      </a:r>
                    </a:p>
                    <a:p>
                      <a:r>
                        <a:rPr lang="en-US" dirty="0" smtClean="0"/>
                        <a:t>Plans</a:t>
                      </a:r>
                      <a:endParaRPr lang="en-US" dirty="0"/>
                    </a:p>
                  </a:txBody>
                  <a:tcPr/>
                </a:tc>
                <a:tc>
                  <a:txBody>
                    <a:bodyPr/>
                    <a:lstStyle/>
                    <a:p>
                      <a:r>
                        <a:rPr lang="en-US" dirty="0" smtClean="0"/>
                        <a:t>Configuration management plan; verification and validation</a:t>
                      </a:r>
                      <a:r>
                        <a:rPr lang="en-US" baseline="0" dirty="0" smtClean="0"/>
                        <a:t> </a:t>
                      </a:r>
                      <a:r>
                        <a:rPr lang="en-US" dirty="0" smtClean="0"/>
                        <a:t>plan; documentation plan; quality assurance plan; reviews and</a:t>
                      </a:r>
                      <a:r>
                        <a:rPr lang="en-US" baseline="0" dirty="0" smtClean="0"/>
                        <a:t> </a:t>
                      </a:r>
                      <a:r>
                        <a:rPr lang="en-US" dirty="0" smtClean="0"/>
                        <a:t>audits; problem resolution plan; subcontractor management</a:t>
                      </a:r>
                      <a:r>
                        <a:rPr lang="en-US" baseline="0" dirty="0" smtClean="0"/>
                        <a:t> </a:t>
                      </a:r>
                      <a:r>
                        <a:rPr lang="en-US" dirty="0" smtClean="0"/>
                        <a:t>plan; process improvement plan</a:t>
                      </a:r>
                      <a:endParaRPr lang="en-US" dirty="0"/>
                    </a:p>
                  </a:txBody>
                  <a:tcPr/>
                </a:tc>
                <a:extLst>
                  <a:ext uri="{0D108BD9-81ED-4DB2-BD59-A6C34878D82A}">
                    <a16:rowId xmlns:a16="http://schemas.microsoft.com/office/drawing/2014/main" val="4122344946"/>
                  </a:ext>
                </a:extLst>
              </a:tr>
            </a:tbl>
          </a:graphicData>
        </a:graphic>
      </p:graphicFrame>
      <p:sp>
        <p:nvSpPr>
          <p:cNvPr id="9" name="Rectangle 8"/>
          <p:cNvSpPr/>
          <p:nvPr/>
        </p:nvSpPr>
        <p:spPr>
          <a:xfrm>
            <a:off x="620337" y="4756952"/>
            <a:ext cx="6019800" cy="430887"/>
          </a:xfrm>
          <a:prstGeom prst="rect">
            <a:avLst/>
          </a:prstGeom>
        </p:spPr>
        <p:txBody>
          <a:bodyPr wrap="square">
            <a:spAutoFit/>
          </a:bodyPr>
          <a:lstStyle/>
          <a:p>
            <a:r>
              <a:rPr lang="en-US" sz="1000" dirty="0"/>
              <a:t>Source: IEEE Standard 1058–1998</a:t>
            </a:r>
            <a:r>
              <a:rPr lang="en-US" dirty="0"/>
              <a:t>.</a:t>
            </a:r>
          </a:p>
        </p:txBody>
      </p:sp>
      <p:sp>
        <p:nvSpPr>
          <p:cNvPr id="8" name="Rectangle 7"/>
          <p:cNvSpPr/>
          <p:nvPr/>
        </p:nvSpPr>
        <p:spPr>
          <a:xfrm>
            <a:off x="628650" y="5168443"/>
            <a:ext cx="7886700" cy="769441"/>
          </a:xfrm>
          <a:prstGeom prst="rect">
            <a:avLst/>
          </a:prstGeom>
        </p:spPr>
        <p:txBody>
          <a:bodyPr wrap="square">
            <a:spAutoFit/>
          </a:bodyPr>
          <a:lstStyle/>
          <a:p>
            <a:r>
              <a:rPr lang="en-US" dirty="0"/>
              <a:t>Table 4-3 Sample contents for the IEEE software project management plan (SPMP)</a:t>
            </a:r>
          </a:p>
        </p:txBody>
      </p:sp>
      <p:sp>
        <p:nvSpPr>
          <p:cNvPr id="4" name="Footer Placeholder 3"/>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smtClean="0">
                <a:ln>
                  <a:noFill/>
                </a:ln>
                <a:solidFill>
                  <a:srgbClr val="004978"/>
                </a:solidFill>
                <a:effectLst/>
                <a:uLnTx/>
                <a:uFillTx/>
                <a:latin typeface="Times New Roman" pitchFamily="18" charset="0"/>
                <a:ea typeface="+mn-ea"/>
                <a:cs typeface="+mn-cs"/>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kumimoji="0" lang="en-US" sz="1000" b="0" i="0" u="none" strike="noStrike" kern="1200" cap="none" spc="0" normalizeH="0" baseline="0" noProof="0" dirty="0">
              <a:ln>
                <a:noFill/>
              </a:ln>
              <a:solidFill>
                <a:srgbClr val="004978"/>
              </a:solidFill>
              <a:effectLst/>
              <a:uLnTx/>
              <a:uFillTx/>
              <a:latin typeface="Times New Roman" pitchFamily="18" charset="0"/>
              <a:ea typeface="+mn-ea"/>
              <a:cs typeface="+mn-cs"/>
            </a:endParaRPr>
          </a:p>
        </p:txBody>
      </p:sp>
    </p:spTree>
    <p:extLst>
      <p:ext uri="{BB962C8B-B14F-4D97-AF65-F5344CB8AC3E}">
        <p14:creationId xmlns:p14="http://schemas.microsoft.com/office/powerpoint/2010/main" val="325194335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0" name="Rectangle 2"/>
          <p:cNvSpPr>
            <a:spLocks noGrp="1" noChangeArrowheads="1"/>
          </p:cNvSpPr>
          <p:nvPr>
            <p:ph type="title"/>
          </p:nvPr>
        </p:nvSpPr>
        <p:spPr/>
        <p:txBody>
          <a:bodyPr/>
          <a:lstStyle/>
          <a:p>
            <a:r>
              <a:rPr lang="en-US" dirty="0" smtClean="0"/>
              <a:t>Directing and Managing Project Work</a:t>
            </a:r>
          </a:p>
        </p:txBody>
      </p:sp>
      <p:sp>
        <p:nvSpPr>
          <p:cNvPr id="45061" name="Rectangle 3"/>
          <p:cNvSpPr>
            <a:spLocks noGrp="1" noChangeArrowheads="1"/>
          </p:cNvSpPr>
          <p:nvPr>
            <p:ph idx="1"/>
          </p:nvPr>
        </p:nvSpPr>
        <p:spPr/>
        <p:txBody>
          <a:bodyPr/>
          <a:lstStyle/>
          <a:p>
            <a:r>
              <a:rPr lang="en-US" dirty="0" smtClean="0"/>
              <a:t>Involves managing and performing the work described in the project management plan</a:t>
            </a:r>
          </a:p>
          <a:p>
            <a:pPr lvl="1"/>
            <a:r>
              <a:rPr lang="en-US" dirty="0" smtClean="0"/>
              <a:t>The majority of time and money is usually spent on execution</a:t>
            </a:r>
          </a:p>
          <a:p>
            <a:r>
              <a:rPr lang="en-US" dirty="0" smtClean="0"/>
              <a:t>The application area of the project directly affects project execution </a:t>
            </a:r>
            <a:endParaRPr lang="en-US" dirty="0"/>
          </a:p>
          <a:p>
            <a:pPr lvl="1"/>
            <a:r>
              <a:rPr lang="en-US" dirty="0"/>
              <a:t>P</a:t>
            </a:r>
            <a:r>
              <a:rPr lang="en-US" dirty="0" smtClean="0"/>
              <a:t>roducts of the project are produced </a:t>
            </a:r>
            <a:r>
              <a:rPr lang="en-US" dirty="0"/>
              <a:t>during the execution </a:t>
            </a:r>
            <a:r>
              <a:rPr lang="en-US" dirty="0" smtClean="0"/>
              <a:t>phase</a:t>
            </a:r>
          </a:p>
          <a:p>
            <a:r>
              <a:rPr lang="en-US" dirty="0"/>
              <a:t>The project manager needs to focus on leading the project team and </a:t>
            </a:r>
            <a:r>
              <a:rPr lang="en-US" dirty="0" smtClean="0"/>
              <a:t>managing stakeholder </a:t>
            </a:r>
            <a:r>
              <a:rPr lang="en-US" dirty="0"/>
              <a:t>relationships to execute the project management plan </a:t>
            </a:r>
            <a:r>
              <a:rPr lang="en-US" dirty="0" smtClean="0"/>
              <a:t>successfully</a:t>
            </a:r>
          </a:p>
          <a:p>
            <a:pPr lvl="1"/>
            <a:r>
              <a:rPr lang="en-US" dirty="0" smtClean="0"/>
              <a:t>Project resource </a:t>
            </a:r>
            <a:r>
              <a:rPr lang="en-US" dirty="0"/>
              <a:t>management, communications management, and stakeholder </a:t>
            </a:r>
            <a:r>
              <a:rPr lang="en-US" dirty="0" smtClean="0"/>
              <a:t>management are </a:t>
            </a:r>
            <a:r>
              <a:rPr lang="en-US" dirty="0"/>
              <a:t>crucial to a project’s success</a:t>
            </a:r>
            <a:endParaRPr lang="en-US" dirty="0" smtClean="0"/>
          </a:p>
        </p:txBody>
      </p:sp>
      <p:sp>
        <p:nvSpPr>
          <p:cNvPr id="45058" name="Footer Placeholder 3"/>
          <p:cNvSpPr>
            <a:spLocks noGrp="1"/>
          </p:cNvSpPr>
          <p:nvPr>
            <p:ph type="ftr" sz="quarter" idx="11"/>
          </p:nvPr>
        </p:nvSpPr>
        <p:spPr/>
        <p:txBody>
          <a:bodyPr/>
          <a:lstStyle/>
          <a:p>
            <a:r>
              <a:rPr lang="en-US" dirty="0" smtClean="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4" name="Rectangle 2"/>
          <p:cNvSpPr>
            <a:spLocks noGrp="1" noChangeArrowheads="1"/>
          </p:cNvSpPr>
          <p:nvPr>
            <p:ph type="title"/>
          </p:nvPr>
        </p:nvSpPr>
        <p:spPr/>
        <p:txBody>
          <a:bodyPr/>
          <a:lstStyle/>
          <a:p>
            <a:r>
              <a:rPr lang="en-US" dirty="0" smtClean="0"/>
              <a:t>Coordinating Planning and Execution</a:t>
            </a:r>
          </a:p>
        </p:txBody>
      </p:sp>
      <p:sp>
        <p:nvSpPr>
          <p:cNvPr id="46085" name="Rectangle 3"/>
          <p:cNvSpPr>
            <a:spLocks noGrp="1" noChangeArrowheads="1"/>
          </p:cNvSpPr>
          <p:nvPr>
            <p:ph idx="1"/>
          </p:nvPr>
        </p:nvSpPr>
        <p:spPr/>
        <p:txBody>
          <a:bodyPr/>
          <a:lstStyle/>
          <a:p>
            <a:r>
              <a:rPr lang="en-US" dirty="0" smtClean="0"/>
              <a:t>Project planning and execution are intertwined and inseparable activities</a:t>
            </a:r>
          </a:p>
          <a:p>
            <a:pPr lvl="1"/>
            <a:r>
              <a:rPr lang="en-US" dirty="0"/>
              <a:t>The main function of creating a project management plan is </a:t>
            </a:r>
            <a:r>
              <a:rPr lang="en-US" dirty="0" smtClean="0"/>
              <a:t>to guide </a:t>
            </a:r>
            <a:r>
              <a:rPr lang="en-US" dirty="0"/>
              <a:t>project execution</a:t>
            </a:r>
            <a:endParaRPr lang="en-US" dirty="0" smtClean="0"/>
          </a:p>
          <a:p>
            <a:r>
              <a:rPr lang="en-US" dirty="0" smtClean="0"/>
              <a:t>Those who will do the work should help to plan the work</a:t>
            </a:r>
          </a:p>
          <a:p>
            <a:pPr lvl="1"/>
            <a:r>
              <a:rPr lang="en-US" dirty="0"/>
              <a:t>All project personnel need to develop both planning and </a:t>
            </a:r>
            <a:r>
              <a:rPr lang="en-US" dirty="0" smtClean="0"/>
              <a:t>executing skills</a:t>
            </a:r>
            <a:r>
              <a:rPr lang="en-US" dirty="0"/>
              <a:t>, and they need experience in these areas</a:t>
            </a:r>
            <a:endParaRPr lang="en-US" dirty="0" smtClean="0"/>
          </a:p>
        </p:txBody>
      </p:sp>
      <p:sp>
        <p:nvSpPr>
          <p:cNvPr id="46082" name="Footer Placeholder 3"/>
          <p:cNvSpPr>
            <a:spLocks noGrp="1"/>
          </p:cNvSpPr>
          <p:nvPr>
            <p:ph type="ftr" sz="quarter" idx="11"/>
          </p:nvPr>
        </p:nvSpPr>
        <p:spPr/>
        <p:txBody>
          <a:bodyPr/>
          <a:lstStyle/>
          <a:p>
            <a:r>
              <a:rPr lang="en-US" dirty="0" smtClean="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2"/>
          <p:cNvSpPr>
            <a:spLocks noGrp="1" noChangeArrowheads="1"/>
          </p:cNvSpPr>
          <p:nvPr>
            <p:ph type="title"/>
          </p:nvPr>
        </p:nvSpPr>
        <p:spPr/>
        <p:txBody>
          <a:bodyPr/>
          <a:lstStyle/>
          <a:p>
            <a:r>
              <a:rPr lang="en-US" dirty="0" smtClean="0"/>
              <a:t>Learning Objectives (2 </a:t>
            </a:r>
            <a:r>
              <a:rPr lang="en-US" dirty="0"/>
              <a:t>of 2)</a:t>
            </a:r>
            <a:endParaRPr lang="en-US" dirty="0" smtClean="0"/>
          </a:p>
        </p:txBody>
      </p:sp>
      <p:sp>
        <p:nvSpPr>
          <p:cNvPr id="10245" name="Rectangle 3"/>
          <p:cNvSpPr>
            <a:spLocks noGrp="1" noChangeArrowheads="1"/>
          </p:cNvSpPr>
          <p:nvPr>
            <p:ph idx="1"/>
          </p:nvPr>
        </p:nvSpPr>
        <p:spPr/>
        <p:txBody>
          <a:bodyPr>
            <a:noAutofit/>
          </a:bodyPr>
          <a:lstStyle/>
          <a:p>
            <a:r>
              <a:rPr lang="en-US" dirty="0"/>
              <a:t>Apply the principles of knowledge management to the various aspects </a:t>
            </a:r>
            <a:r>
              <a:rPr lang="en-US" dirty="0" smtClean="0"/>
              <a:t>of project </a:t>
            </a:r>
            <a:r>
              <a:rPr lang="en-US" dirty="0"/>
              <a:t>integration</a:t>
            </a:r>
          </a:p>
          <a:p>
            <a:r>
              <a:rPr lang="en-US" dirty="0" smtClean="0"/>
              <a:t>Describe </a:t>
            </a:r>
            <a:r>
              <a:rPr lang="en-US" dirty="0"/>
              <a:t>the process of monitoring and controlling a project</a:t>
            </a:r>
          </a:p>
          <a:p>
            <a:r>
              <a:rPr lang="en-US" dirty="0" smtClean="0"/>
              <a:t>Define </a:t>
            </a:r>
            <a:r>
              <a:rPr lang="en-US" dirty="0"/>
              <a:t>the integrated change control process, relate this to the steps </a:t>
            </a:r>
            <a:r>
              <a:rPr lang="en-US" dirty="0" smtClean="0"/>
              <a:t>for planning </a:t>
            </a:r>
            <a:r>
              <a:rPr lang="en-US" dirty="0"/>
              <a:t>for and managing changes on information technology (IT) </a:t>
            </a:r>
            <a:r>
              <a:rPr lang="en-US" dirty="0" smtClean="0"/>
              <a:t>projects, and </a:t>
            </a:r>
            <a:r>
              <a:rPr lang="en-US" dirty="0"/>
              <a:t>create an appropriate change control system for a project </a:t>
            </a:r>
            <a:r>
              <a:rPr lang="en-US" dirty="0" smtClean="0"/>
              <a:t>that incorporates </a:t>
            </a:r>
            <a:r>
              <a:rPr lang="en-US" dirty="0"/>
              <a:t>both</a:t>
            </a:r>
          </a:p>
          <a:p>
            <a:r>
              <a:rPr lang="en-US" dirty="0" smtClean="0"/>
              <a:t>Explain </a:t>
            </a:r>
            <a:r>
              <a:rPr lang="en-US" dirty="0"/>
              <a:t>the importance of developing and following good procedures </a:t>
            </a:r>
            <a:r>
              <a:rPr lang="en-US" dirty="0" smtClean="0"/>
              <a:t>for closing </a:t>
            </a:r>
            <a:r>
              <a:rPr lang="en-US" dirty="0"/>
              <a:t>projects</a:t>
            </a:r>
          </a:p>
          <a:p>
            <a:r>
              <a:rPr lang="en-US" dirty="0" smtClean="0"/>
              <a:t>Describe </a:t>
            </a:r>
            <a:r>
              <a:rPr lang="en-US" dirty="0"/>
              <a:t>how software can assist in project integration </a:t>
            </a:r>
            <a:r>
              <a:rPr lang="en-US" dirty="0" smtClean="0"/>
              <a:t>management</a:t>
            </a:r>
          </a:p>
          <a:p>
            <a:r>
              <a:rPr lang="en-US" dirty="0" smtClean="0"/>
              <a:t>Discuss </a:t>
            </a:r>
            <a:r>
              <a:rPr lang="en-US" dirty="0"/>
              <a:t>considerations for agile/adaptive environments</a:t>
            </a:r>
          </a:p>
          <a:p>
            <a:endParaRPr lang="en-US" dirty="0" smtClean="0"/>
          </a:p>
        </p:txBody>
      </p:sp>
      <p:sp>
        <p:nvSpPr>
          <p:cNvPr id="10242" name="Footer Placeholder 3"/>
          <p:cNvSpPr>
            <a:spLocks noGrp="1"/>
          </p:cNvSpPr>
          <p:nvPr>
            <p:ph type="ftr" sz="quarter" idx="11"/>
          </p:nvPr>
        </p:nvSpPr>
        <p:spPr/>
        <p:txBody>
          <a:bodyPr/>
          <a:lstStyle/>
          <a:p>
            <a:r>
              <a:rPr lang="en-US" dirty="0" smtClean="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8" name="Rectangle 2"/>
          <p:cNvSpPr>
            <a:spLocks noGrp="1" noChangeArrowheads="1"/>
          </p:cNvSpPr>
          <p:nvPr>
            <p:ph type="title"/>
          </p:nvPr>
        </p:nvSpPr>
        <p:spPr/>
        <p:txBody>
          <a:bodyPr/>
          <a:lstStyle/>
          <a:p>
            <a:r>
              <a:rPr lang="en-US" dirty="0" smtClean="0"/>
              <a:t>Providing Strong Leadership and a Supportive Culture</a:t>
            </a:r>
          </a:p>
        </p:txBody>
      </p:sp>
      <p:sp>
        <p:nvSpPr>
          <p:cNvPr id="47109" name="Rectangle 3"/>
          <p:cNvSpPr>
            <a:spLocks noGrp="1" noChangeArrowheads="1"/>
          </p:cNvSpPr>
          <p:nvPr>
            <p:ph idx="1"/>
          </p:nvPr>
        </p:nvSpPr>
        <p:spPr/>
        <p:txBody>
          <a:bodyPr/>
          <a:lstStyle/>
          <a:p>
            <a:r>
              <a:rPr lang="en-US" dirty="0" smtClean="0"/>
              <a:t>Project managers must lead by example </a:t>
            </a:r>
            <a:endParaRPr lang="en-US" dirty="0"/>
          </a:p>
          <a:p>
            <a:pPr lvl="1"/>
            <a:r>
              <a:rPr lang="en-US" dirty="0"/>
              <a:t>D</a:t>
            </a:r>
            <a:r>
              <a:rPr lang="en-US" dirty="0" smtClean="0"/>
              <a:t>emonstrate the importance of creating and then following good project plans and following </a:t>
            </a:r>
            <a:r>
              <a:rPr lang="en-US" dirty="0"/>
              <a:t>them in project execution</a:t>
            </a:r>
            <a:endParaRPr lang="en-US" dirty="0" smtClean="0"/>
          </a:p>
          <a:p>
            <a:r>
              <a:rPr lang="en-US" dirty="0" smtClean="0"/>
              <a:t>Organizational culture can help project execution</a:t>
            </a:r>
          </a:p>
          <a:p>
            <a:pPr lvl="1"/>
            <a:r>
              <a:rPr lang="en-US" dirty="0" smtClean="0"/>
              <a:t>Providing guidelines and templates</a:t>
            </a:r>
          </a:p>
          <a:p>
            <a:pPr lvl="1"/>
            <a:r>
              <a:rPr lang="en-US" dirty="0" smtClean="0"/>
              <a:t>Tracking performance based on plans</a:t>
            </a:r>
          </a:p>
          <a:p>
            <a:r>
              <a:rPr lang="en-US" dirty="0" smtClean="0"/>
              <a:t>Project managers may still need to break the rules to meet project goals</a:t>
            </a:r>
          </a:p>
          <a:p>
            <a:pPr lvl="1"/>
            <a:r>
              <a:rPr lang="en-US" dirty="0"/>
              <a:t>S</a:t>
            </a:r>
            <a:r>
              <a:rPr lang="en-US" dirty="0" smtClean="0"/>
              <a:t>enior managers must support those actions</a:t>
            </a:r>
          </a:p>
        </p:txBody>
      </p:sp>
      <p:sp>
        <p:nvSpPr>
          <p:cNvPr id="47106" name="Footer Placeholder 3"/>
          <p:cNvSpPr>
            <a:spLocks noGrp="1"/>
          </p:cNvSpPr>
          <p:nvPr>
            <p:ph type="ftr" sz="quarter" idx="11"/>
          </p:nvPr>
        </p:nvSpPr>
        <p:spPr/>
        <p:txBody>
          <a:bodyPr/>
          <a:lstStyle/>
          <a:p>
            <a:r>
              <a:rPr lang="en-US" dirty="0" smtClean="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Capitalizing on Product, Business, and Application Area Knowledge</a:t>
            </a:r>
            <a:endParaRPr lang="en-US" dirty="0"/>
          </a:p>
        </p:txBody>
      </p:sp>
      <p:sp>
        <p:nvSpPr>
          <p:cNvPr id="2" name="Content Placeholder 1"/>
          <p:cNvSpPr>
            <a:spLocks noGrp="1"/>
          </p:cNvSpPr>
          <p:nvPr>
            <p:ph idx="1"/>
          </p:nvPr>
        </p:nvSpPr>
        <p:spPr/>
        <p:txBody>
          <a:bodyPr/>
          <a:lstStyle/>
          <a:p>
            <a:r>
              <a:rPr lang="en-US" dirty="0" smtClean="0"/>
              <a:t>It is often helpful for IT project managers to have prior technical experience</a:t>
            </a:r>
          </a:p>
          <a:p>
            <a:pPr lvl="1"/>
            <a:r>
              <a:rPr lang="en-US" dirty="0" smtClean="0"/>
              <a:t>Small projects: the project manager may be required to perform some of the technical work or mentor team members to complete the projects</a:t>
            </a:r>
          </a:p>
          <a:p>
            <a:pPr lvl="1"/>
            <a:r>
              <a:rPr lang="en-US" dirty="0"/>
              <a:t>L</a:t>
            </a:r>
            <a:r>
              <a:rPr lang="en-US" dirty="0" smtClean="0"/>
              <a:t>arge projects: the project manager must understand the business and application area of the project</a:t>
            </a:r>
            <a:endParaRPr lang="en-US" dirty="0"/>
          </a:p>
        </p:txBody>
      </p:sp>
      <p:sp>
        <p:nvSpPr>
          <p:cNvPr id="3" name="Footer Placeholder 2"/>
          <p:cNvSpPr>
            <a:spLocks noGrp="1"/>
          </p:cNvSpPr>
          <p:nvPr>
            <p:ph type="ftr" sz="quarter" idx="11"/>
          </p:nvPr>
        </p:nvSpPr>
        <p:spPr/>
        <p:txBody>
          <a:bodyPr/>
          <a:lstStyle/>
          <a:p>
            <a:r>
              <a:rPr lang="en-US" dirty="0" smtClean="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dirty="0">
              <a:latin typeface="Times New Roman" panose="02020603050405020304" pitchFamily="18" charset="0"/>
            </a:endParaRPr>
          </a:p>
        </p:txBody>
      </p:sp>
    </p:spTree>
    <p:extLst>
      <p:ext uri="{BB962C8B-B14F-4D97-AF65-F5344CB8AC3E}">
        <p14:creationId xmlns:p14="http://schemas.microsoft.com/office/powerpoint/2010/main" val="5891425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6" name="Rectangle 2"/>
          <p:cNvSpPr>
            <a:spLocks noGrp="1" noChangeArrowheads="1"/>
          </p:cNvSpPr>
          <p:nvPr>
            <p:ph type="title"/>
          </p:nvPr>
        </p:nvSpPr>
        <p:spPr/>
        <p:txBody>
          <a:bodyPr/>
          <a:lstStyle/>
          <a:p>
            <a:r>
              <a:rPr lang="en-US" dirty="0" smtClean="0"/>
              <a:t>Project Execution Tools and Techniques</a:t>
            </a:r>
          </a:p>
        </p:txBody>
      </p:sp>
      <p:sp>
        <p:nvSpPr>
          <p:cNvPr id="49157" name="Rectangle 3"/>
          <p:cNvSpPr>
            <a:spLocks noGrp="1" noChangeArrowheads="1"/>
          </p:cNvSpPr>
          <p:nvPr>
            <p:ph idx="1"/>
          </p:nvPr>
        </p:nvSpPr>
        <p:spPr/>
        <p:txBody>
          <a:bodyPr>
            <a:normAutofit/>
          </a:bodyPr>
          <a:lstStyle/>
          <a:p>
            <a:r>
              <a:rPr lang="en-US" dirty="0"/>
              <a:t>Project managers can use specific </a:t>
            </a:r>
            <a:r>
              <a:rPr lang="en-US" dirty="0" smtClean="0"/>
              <a:t>tools and </a:t>
            </a:r>
            <a:r>
              <a:rPr lang="en-US" dirty="0"/>
              <a:t>techniques to perform activities that are part of execution processes</a:t>
            </a:r>
          </a:p>
          <a:p>
            <a:pPr lvl="1"/>
            <a:r>
              <a:rPr lang="en-US" dirty="0" smtClean="0"/>
              <a:t>Expert judgment</a:t>
            </a:r>
          </a:p>
          <a:p>
            <a:pPr lvl="1"/>
            <a:r>
              <a:rPr lang="en-US" dirty="0" smtClean="0"/>
              <a:t>Meetings</a:t>
            </a:r>
          </a:p>
          <a:p>
            <a:pPr lvl="1"/>
            <a:r>
              <a:rPr lang="en-US" dirty="0" smtClean="0"/>
              <a:t>Project management information systems</a:t>
            </a:r>
          </a:p>
          <a:p>
            <a:pPr lvl="1"/>
            <a:endParaRPr lang="en-US" dirty="0" smtClean="0"/>
          </a:p>
        </p:txBody>
      </p:sp>
      <p:sp>
        <p:nvSpPr>
          <p:cNvPr id="49154" name="Footer Placeholder 3"/>
          <p:cNvSpPr>
            <a:spLocks noGrp="1"/>
          </p:cNvSpPr>
          <p:nvPr>
            <p:ph type="ftr" sz="quarter" idx="11"/>
          </p:nvPr>
        </p:nvSpPr>
        <p:spPr/>
        <p:txBody>
          <a:bodyPr/>
          <a:lstStyle/>
          <a:p>
            <a:r>
              <a:rPr lang="en-US" dirty="0" smtClean="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Managing Project </a:t>
            </a:r>
            <a:r>
              <a:rPr lang="en-US" dirty="0" smtClean="0"/>
              <a:t>Knowledge</a:t>
            </a:r>
            <a:endParaRPr lang="en-US" dirty="0"/>
          </a:p>
        </p:txBody>
      </p:sp>
      <p:sp>
        <p:nvSpPr>
          <p:cNvPr id="3" name="Content Placeholder 2"/>
          <p:cNvSpPr>
            <a:spLocks noGrp="1"/>
          </p:cNvSpPr>
          <p:nvPr>
            <p:ph idx="1"/>
          </p:nvPr>
        </p:nvSpPr>
        <p:spPr/>
        <p:txBody>
          <a:bodyPr/>
          <a:lstStyle/>
          <a:p>
            <a:r>
              <a:rPr lang="en-US" dirty="0" smtClean="0"/>
              <a:t>Basic types of knowledge </a:t>
            </a:r>
          </a:p>
          <a:p>
            <a:pPr lvl="1"/>
            <a:r>
              <a:rPr lang="en-US" dirty="0" smtClean="0"/>
              <a:t>Explicit </a:t>
            </a:r>
            <a:r>
              <a:rPr lang="en-US" dirty="0"/>
              <a:t>knowledge: </a:t>
            </a:r>
            <a:r>
              <a:rPr lang="en-US" dirty="0" smtClean="0"/>
              <a:t>easily explained using </a:t>
            </a:r>
            <a:r>
              <a:rPr lang="en-US" dirty="0"/>
              <a:t>words, pictures, or numbers and is easy to communicate, </a:t>
            </a:r>
            <a:r>
              <a:rPr lang="en-US" dirty="0" smtClean="0"/>
              <a:t>store, and distribute</a:t>
            </a:r>
          </a:p>
          <a:p>
            <a:pPr lvl="1"/>
            <a:r>
              <a:rPr lang="en-US" dirty="0"/>
              <a:t>Tacit </a:t>
            </a:r>
            <a:r>
              <a:rPr lang="en-US" dirty="0" smtClean="0"/>
              <a:t>knowledge: difficult </a:t>
            </a:r>
            <a:r>
              <a:rPr lang="en-US" dirty="0"/>
              <a:t>to express </a:t>
            </a:r>
            <a:r>
              <a:rPr lang="en-US" dirty="0" smtClean="0"/>
              <a:t>and </a:t>
            </a:r>
            <a:r>
              <a:rPr lang="en-US" dirty="0"/>
              <a:t>highly </a:t>
            </a:r>
            <a:r>
              <a:rPr lang="en-US" dirty="0" smtClean="0"/>
              <a:t>personal</a:t>
            </a:r>
          </a:p>
          <a:p>
            <a:r>
              <a:rPr lang="en-US" dirty="0"/>
              <a:t>Knowledge management should be done before, during, and after projects </a:t>
            </a:r>
            <a:r>
              <a:rPr lang="en-US" dirty="0" smtClean="0"/>
              <a:t>are completed</a:t>
            </a:r>
          </a:p>
          <a:p>
            <a:pPr lvl="1"/>
            <a:r>
              <a:rPr lang="en-US" dirty="0" smtClean="0"/>
              <a:t>Often </a:t>
            </a:r>
            <a:r>
              <a:rPr lang="en-US" dirty="0"/>
              <a:t>very difficult to accomplish</a:t>
            </a:r>
          </a:p>
        </p:txBody>
      </p:sp>
      <p:sp>
        <p:nvSpPr>
          <p:cNvPr id="4" name="Footer Placeholder 3"/>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smtClean="0">
                <a:ln>
                  <a:noFill/>
                </a:ln>
                <a:solidFill>
                  <a:srgbClr val="004978"/>
                </a:solidFill>
                <a:effectLst/>
                <a:uLnTx/>
                <a:uFillTx/>
                <a:latin typeface="Times New Roman" pitchFamily="18" charset="0"/>
                <a:ea typeface="+mn-ea"/>
                <a:cs typeface="+mn-cs"/>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kumimoji="0" lang="en-US" sz="1000" b="0" i="0" u="none" strike="noStrike" kern="1200" cap="none" spc="0" normalizeH="0" baseline="0" noProof="0" dirty="0">
              <a:ln>
                <a:noFill/>
              </a:ln>
              <a:solidFill>
                <a:srgbClr val="004978"/>
              </a:solidFill>
              <a:effectLst/>
              <a:uLnTx/>
              <a:uFillTx/>
              <a:latin typeface="Times New Roman" pitchFamily="18" charset="0"/>
              <a:ea typeface="+mn-ea"/>
              <a:cs typeface="+mn-cs"/>
            </a:endParaRPr>
          </a:p>
        </p:txBody>
      </p:sp>
    </p:spTree>
    <p:extLst>
      <p:ext uri="{BB962C8B-B14F-4D97-AF65-F5344CB8AC3E}">
        <p14:creationId xmlns:p14="http://schemas.microsoft.com/office/powerpoint/2010/main" val="32444576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0" name="Rectangle 2"/>
          <p:cNvSpPr>
            <a:spLocks noGrp="1" noChangeArrowheads="1"/>
          </p:cNvSpPr>
          <p:nvPr>
            <p:ph type="title"/>
          </p:nvPr>
        </p:nvSpPr>
        <p:spPr/>
        <p:txBody>
          <a:bodyPr/>
          <a:lstStyle/>
          <a:p>
            <a:r>
              <a:rPr lang="en-US" dirty="0" smtClean="0"/>
              <a:t>Monitoring and Controlling Project Work</a:t>
            </a:r>
          </a:p>
        </p:txBody>
      </p:sp>
      <p:sp>
        <p:nvSpPr>
          <p:cNvPr id="50181" name="Rectangle 3"/>
          <p:cNvSpPr>
            <a:spLocks noGrp="1" noChangeArrowheads="1"/>
          </p:cNvSpPr>
          <p:nvPr>
            <p:ph idx="1"/>
          </p:nvPr>
        </p:nvSpPr>
        <p:spPr/>
        <p:txBody>
          <a:bodyPr/>
          <a:lstStyle/>
          <a:p>
            <a:r>
              <a:rPr lang="en-US" dirty="0" smtClean="0"/>
              <a:t>Changes are inevitable on most projects, so it’s important to develop and follow a process to monitor and control changes</a:t>
            </a:r>
          </a:p>
          <a:p>
            <a:pPr lvl="1"/>
            <a:r>
              <a:rPr lang="en-US" dirty="0" smtClean="0"/>
              <a:t>Monitoring project work includes collecting, measuring, and disseminating performance information</a:t>
            </a:r>
          </a:p>
          <a:p>
            <a:pPr lvl="1"/>
            <a:r>
              <a:rPr lang="en-US" dirty="0"/>
              <a:t>The project management plan provides the baseline for identifying and </a:t>
            </a:r>
            <a:r>
              <a:rPr lang="en-US" dirty="0" smtClean="0"/>
              <a:t>controlling project changes</a:t>
            </a:r>
          </a:p>
          <a:p>
            <a:pPr lvl="2"/>
            <a:r>
              <a:rPr lang="en-US" dirty="0" smtClean="0"/>
              <a:t>A </a:t>
            </a:r>
            <a:r>
              <a:rPr lang="en-US" dirty="0"/>
              <a:t>baseline is a starting point, a measurement, or an observation </a:t>
            </a:r>
            <a:r>
              <a:rPr lang="en-US" dirty="0" smtClean="0"/>
              <a:t>that is </a:t>
            </a:r>
            <a:r>
              <a:rPr lang="en-US" dirty="0"/>
              <a:t>documented so that it can be used for future comparison.</a:t>
            </a:r>
            <a:endParaRPr lang="en-US" dirty="0" smtClean="0"/>
          </a:p>
        </p:txBody>
      </p:sp>
      <p:sp>
        <p:nvSpPr>
          <p:cNvPr id="50178" name="Footer Placeholder 3"/>
          <p:cNvSpPr>
            <a:spLocks noGrp="1"/>
          </p:cNvSpPr>
          <p:nvPr>
            <p:ph type="ftr" sz="quarter" idx="11"/>
          </p:nvPr>
        </p:nvSpPr>
        <p:spPr/>
        <p:txBody>
          <a:bodyPr/>
          <a:lstStyle/>
          <a:p>
            <a:r>
              <a:rPr lang="en-US" dirty="0" smtClean="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4"/>
          <p:cNvSpPr>
            <a:spLocks noGrp="1" noChangeArrowheads="1"/>
          </p:cNvSpPr>
          <p:nvPr>
            <p:ph type="title"/>
          </p:nvPr>
        </p:nvSpPr>
        <p:spPr/>
        <p:txBody>
          <a:bodyPr/>
          <a:lstStyle/>
          <a:p>
            <a:r>
              <a:rPr lang="en-US" dirty="0" smtClean="0"/>
              <a:t>Media Snapshot</a:t>
            </a:r>
          </a:p>
        </p:txBody>
      </p:sp>
      <p:sp>
        <p:nvSpPr>
          <p:cNvPr id="9" name="Content Placeholder 8"/>
          <p:cNvSpPr>
            <a:spLocks noGrp="1"/>
          </p:cNvSpPr>
          <p:nvPr>
            <p:ph idx="1"/>
          </p:nvPr>
        </p:nvSpPr>
        <p:spPr/>
        <p:txBody>
          <a:bodyPr>
            <a:normAutofit/>
          </a:bodyPr>
          <a:lstStyle/>
          <a:p>
            <a:r>
              <a:rPr lang="en-US" dirty="0" smtClean="0"/>
              <a:t>The 2002 Olympic Winter Games and Paralympics took five years to plan and cost more than $1.9 billion</a:t>
            </a:r>
          </a:p>
          <a:p>
            <a:pPr lvl="1"/>
            <a:r>
              <a:rPr lang="en-US" dirty="0" smtClean="0"/>
              <a:t>PMI awarded the Salt Lake Organizing Committee (SLOC) the Project of the Year award for delivering world-class games</a:t>
            </a:r>
          </a:p>
          <a:p>
            <a:pPr lvl="1"/>
            <a:r>
              <a:rPr lang="en-US" dirty="0" smtClean="0"/>
              <a:t>Four years before, the SLOC used a Primavera software-based system with a cascading color-coded WBS to integrate planning</a:t>
            </a:r>
          </a:p>
          <a:p>
            <a:pPr lvl="2"/>
            <a:r>
              <a:rPr lang="en-US" dirty="0"/>
              <a:t>A</a:t>
            </a:r>
            <a:r>
              <a:rPr lang="en-US" dirty="0" smtClean="0"/>
              <a:t>lso used an Executive Roadmap, a one-page list of the top 100 Games-wide activities, to keep executives apprised of progress</a:t>
            </a:r>
          </a:p>
          <a:p>
            <a:pPr lvl="2"/>
            <a:r>
              <a:rPr lang="en-US" dirty="0" smtClean="0"/>
              <a:t>Activities were tied to detailed project information within each department’s schedule</a:t>
            </a:r>
          </a:p>
          <a:p>
            <a:pPr lvl="2"/>
            <a:r>
              <a:rPr lang="en-US" dirty="0" smtClean="0"/>
              <a:t>A 90-day highlighter showed which managers were accountable for each integrated activity</a:t>
            </a:r>
          </a:p>
          <a:p>
            <a:pPr lvl="1"/>
            <a:r>
              <a:rPr lang="en-US" dirty="0" smtClean="0"/>
              <a:t>Fraser Bullock, SLOC Chief Operating Officer and Chief, said, “We knew when we were on and off schedule and where we had to apply additional resources. The interrelation of the functions meant they could not run in isolation—it was a smoothly running machine.”* </a:t>
            </a:r>
            <a:endParaRPr lang="en-US" dirty="0"/>
          </a:p>
          <a:p>
            <a:pPr marL="342900" lvl="1" indent="0">
              <a:buNone/>
            </a:pPr>
            <a:r>
              <a:rPr lang="en-US" sz="1000" dirty="0"/>
              <a:t> </a:t>
            </a:r>
            <a:r>
              <a:rPr lang="en-US" sz="1000" dirty="0" smtClean="0"/>
              <a:t>    *</a:t>
            </a:r>
            <a:r>
              <a:rPr lang="en-US" sz="1000" dirty="0"/>
              <a:t>Foti, Ross, “The Best Winter Olympics, Period,” PM Network (January 2004) 23</a:t>
            </a:r>
            <a:endParaRPr lang="en-US" sz="1000" dirty="0" smtClean="0"/>
          </a:p>
          <a:p>
            <a:endParaRPr lang="en-US" dirty="0"/>
          </a:p>
        </p:txBody>
      </p:sp>
      <p:sp>
        <p:nvSpPr>
          <p:cNvPr id="8" name="Footer Placeholder 7"/>
          <p:cNvSpPr>
            <a:spLocks noGrp="1"/>
          </p:cNvSpPr>
          <p:nvPr>
            <p:ph type="ftr" sz="quarter" idx="11"/>
          </p:nvPr>
        </p:nvSpPr>
        <p:spPr/>
        <p:txBody>
          <a:bodyPr/>
          <a:lstStyle/>
          <a:p>
            <a:r>
              <a:rPr lang="en-US" dirty="0" smtClean="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dirty="0">
              <a:latin typeface="Times New Roman" panose="02020603050405020304" pitchFamily="18"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8" name="Rectangle 2"/>
          <p:cNvSpPr>
            <a:spLocks noGrp="1" noChangeArrowheads="1"/>
          </p:cNvSpPr>
          <p:nvPr>
            <p:ph type="title"/>
          </p:nvPr>
        </p:nvSpPr>
        <p:spPr/>
        <p:txBody>
          <a:bodyPr/>
          <a:lstStyle/>
          <a:p>
            <a:r>
              <a:rPr lang="en-US" dirty="0" smtClean="0"/>
              <a:t>Performing Integrated Change Control</a:t>
            </a:r>
          </a:p>
        </p:txBody>
      </p:sp>
      <p:sp>
        <p:nvSpPr>
          <p:cNvPr id="52229" name="Rectangle 3"/>
          <p:cNvSpPr>
            <a:spLocks noGrp="1" noChangeArrowheads="1"/>
          </p:cNvSpPr>
          <p:nvPr>
            <p:ph idx="1"/>
          </p:nvPr>
        </p:nvSpPr>
        <p:spPr/>
        <p:txBody>
          <a:bodyPr/>
          <a:lstStyle/>
          <a:p>
            <a:r>
              <a:rPr lang="en-US" dirty="0"/>
              <a:t>M</a:t>
            </a:r>
            <a:r>
              <a:rPr lang="en-US" dirty="0" smtClean="0"/>
              <a:t>ain objectives </a:t>
            </a:r>
          </a:p>
          <a:p>
            <a:pPr lvl="1"/>
            <a:r>
              <a:rPr lang="en-US" dirty="0" smtClean="0"/>
              <a:t>Influencing the factors that create changes to ensure that changes are beneficial</a:t>
            </a:r>
          </a:p>
          <a:p>
            <a:pPr lvl="1"/>
            <a:r>
              <a:rPr lang="en-US" dirty="0" smtClean="0"/>
              <a:t>Determining that a change has occurred</a:t>
            </a:r>
          </a:p>
          <a:p>
            <a:pPr lvl="1"/>
            <a:r>
              <a:rPr lang="en-US" dirty="0" smtClean="0"/>
              <a:t>Managing actual changes as they occur</a:t>
            </a:r>
          </a:p>
        </p:txBody>
      </p:sp>
      <p:sp>
        <p:nvSpPr>
          <p:cNvPr id="52226" name="Footer Placeholder 3"/>
          <p:cNvSpPr>
            <a:spLocks noGrp="1"/>
          </p:cNvSpPr>
          <p:nvPr>
            <p:ph type="ftr" sz="quarter" idx="11"/>
          </p:nvPr>
        </p:nvSpPr>
        <p:spPr/>
        <p:txBody>
          <a:bodyPr/>
          <a:lstStyle/>
          <a:p>
            <a:r>
              <a:rPr lang="en-US" dirty="0" smtClean="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2" name="Rectangle 2"/>
          <p:cNvSpPr>
            <a:spLocks noGrp="1" noChangeArrowheads="1"/>
          </p:cNvSpPr>
          <p:nvPr>
            <p:ph type="title"/>
          </p:nvPr>
        </p:nvSpPr>
        <p:spPr/>
        <p:txBody>
          <a:bodyPr/>
          <a:lstStyle/>
          <a:p>
            <a:r>
              <a:rPr lang="en-US" dirty="0" smtClean="0"/>
              <a:t>Change Control on IT Projects</a:t>
            </a:r>
          </a:p>
        </p:txBody>
      </p:sp>
      <p:sp>
        <p:nvSpPr>
          <p:cNvPr id="53253" name="Rectangle 3"/>
          <p:cNvSpPr>
            <a:spLocks noGrp="1" noChangeArrowheads="1"/>
          </p:cNvSpPr>
          <p:nvPr>
            <p:ph idx="1"/>
          </p:nvPr>
        </p:nvSpPr>
        <p:spPr/>
        <p:txBody>
          <a:bodyPr/>
          <a:lstStyle/>
          <a:p>
            <a:r>
              <a:rPr lang="en-US" dirty="0" smtClean="0"/>
              <a:t>Former view: the project team should strive to do exactly what was planned on time and within budget</a:t>
            </a:r>
          </a:p>
          <a:p>
            <a:r>
              <a:rPr lang="en-US" dirty="0" smtClean="0"/>
              <a:t>Problem</a:t>
            </a:r>
            <a:r>
              <a:rPr lang="en-US" dirty="0"/>
              <a:t>: project teams could rarely meet original project </a:t>
            </a:r>
            <a:r>
              <a:rPr lang="en-US" dirty="0" smtClean="0"/>
              <a:t>goals</a:t>
            </a:r>
          </a:p>
          <a:p>
            <a:r>
              <a:rPr lang="en-US" dirty="0" smtClean="0"/>
              <a:t>Modern view: project management is a process of constant communication and negotiation</a:t>
            </a:r>
          </a:p>
          <a:p>
            <a:r>
              <a:rPr lang="en-US" dirty="0" smtClean="0"/>
              <a:t>Solution: changes are often beneficial and the project team should plan for them</a:t>
            </a:r>
          </a:p>
        </p:txBody>
      </p:sp>
      <p:sp>
        <p:nvSpPr>
          <p:cNvPr id="53250" name="Footer Placeholder 3"/>
          <p:cNvSpPr>
            <a:spLocks noGrp="1"/>
          </p:cNvSpPr>
          <p:nvPr>
            <p:ph type="ftr" sz="quarter" idx="11"/>
          </p:nvPr>
        </p:nvSpPr>
        <p:spPr/>
        <p:txBody>
          <a:bodyPr/>
          <a:lstStyle/>
          <a:p>
            <a:r>
              <a:rPr lang="en-US" dirty="0" smtClean="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6" name="Rectangle 2"/>
          <p:cNvSpPr>
            <a:spLocks noGrp="1" noChangeArrowheads="1"/>
          </p:cNvSpPr>
          <p:nvPr>
            <p:ph type="title"/>
          </p:nvPr>
        </p:nvSpPr>
        <p:spPr/>
        <p:txBody>
          <a:bodyPr/>
          <a:lstStyle/>
          <a:p>
            <a:r>
              <a:rPr lang="en-US" dirty="0" smtClean="0"/>
              <a:t>Change Control System (1 of 3)</a:t>
            </a:r>
          </a:p>
        </p:txBody>
      </p:sp>
      <p:sp>
        <p:nvSpPr>
          <p:cNvPr id="54277" name="Rectangle 3"/>
          <p:cNvSpPr>
            <a:spLocks noGrp="1" noChangeArrowheads="1"/>
          </p:cNvSpPr>
          <p:nvPr>
            <p:ph idx="1"/>
          </p:nvPr>
        </p:nvSpPr>
        <p:spPr/>
        <p:txBody>
          <a:bodyPr/>
          <a:lstStyle/>
          <a:p>
            <a:r>
              <a:rPr lang="en-US" dirty="0"/>
              <a:t>F</a:t>
            </a:r>
            <a:r>
              <a:rPr lang="en-US" dirty="0" smtClean="0"/>
              <a:t>ormal, documented process that describes when and how official project documents and work may be changed</a:t>
            </a:r>
          </a:p>
          <a:p>
            <a:pPr lvl="1"/>
            <a:r>
              <a:rPr lang="en-US" dirty="0" smtClean="0"/>
              <a:t>Describes who is authorized to make changes, </a:t>
            </a:r>
            <a:r>
              <a:rPr lang="en-US" dirty="0"/>
              <a:t>paperwork required for these changes, and any automated or </a:t>
            </a:r>
            <a:r>
              <a:rPr lang="en-US" dirty="0" smtClean="0"/>
              <a:t>manual tracking </a:t>
            </a:r>
            <a:r>
              <a:rPr lang="en-US" dirty="0"/>
              <a:t>systems the project will </a:t>
            </a:r>
            <a:r>
              <a:rPr lang="en-US" dirty="0" smtClean="0"/>
              <a:t>use</a:t>
            </a:r>
          </a:p>
          <a:p>
            <a:r>
              <a:rPr lang="en-US" dirty="0" smtClean="0"/>
              <a:t>Change </a:t>
            </a:r>
            <a:r>
              <a:rPr lang="en-US" dirty="0"/>
              <a:t>control </a:t>
            </a:r>
            <a:r>
              <a:rPr lang="en-US" dirty="0" smtClean="0"/>
              <a:t>board (CCB) </a:t>
            </a:r>
            <a:r>
              <a:rPr lang="en-US" dirty="0"/>
              <a:t>is a formal group of people responsible for approving or rejecting changes on a project</a:t>
            </a:r>
          </a:p>
          <a:p>
            <a:pPr lvl="1"/>
            <a:r>
              <a:rPr lang="en-US" dirty="0" smtClean="0"/>
              <a:t>Provide </a:t>
            </a:r>
            <a:r>
              <a:rPr lang="en-US" dirty="0"/>
              <a:t>guidelines for preparing change requests, evaluate change requests, and manage the implementation of approved </a:t>
            </a:r>
            <a:r>
              <a:rPr lang="en-US" dirty="0" smtClean="0"/>
              <a:t>changes</a:t>
            </a:r>
          </a:p>
          <a:p>
            <a:r>
              <a:rPr lang="en-US" dirty="0"/>
              <a:t>Some CCBs only meet occasionally, so it may take too long for changes to occur</a:t>
            </a:r>
          </a:p>
          <a:p>
            <a:pPr lvl="1"/>
            <a:r>
              <a:rPr lang="en-US" dirty="0"/>
              <a:t>Some organizations have policies in place for time-sensitive changes</a:t>
            </a:r>
          </a:p>
          <a:p>
            <a:pPr lvl="1"/>
            <a:endParaRPr lang="en-US" dirty="0"/>
          </a:p>
        </p:txBody>
      </p:sp>
      <p:sp>
        <p:nvSpPr>
          <p:cNvPr id="54274" name="Footer Placeholder 3"/>
          <p:cNvSpPr>
            <a:spLocks noGrp="1"/>
          </p:cNvSpPr>
          <p:nvPr>
            <p:ph type="ftr" sz="quarter" idx="11"/>
          </p:nvPr>
        </p:nvSpPr>
        <p:spPr/>
        <p:txBody>
          <a:bodyPr/>
          <a:lstStyle/>
          <a:p>
            <a:r>
              <a:rPr lang="en-US" dirty="0" smtClean="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8" name="Rectangle 2"/>
          <p:cNvSpPr>
            <a:spLocks noGrp="1" noChangeArrowheads="1"/>
          </p:cNvSpPr>
          <p:nvPr>
            <p:ph type="title"/>
          </p:nvPr>
        </p:nvSpPr>
        <p:spPr/>
        <p:txBody>
          <a:bodyPr/>
          <a:lstStyle/>
          <a:p>
            <a:r>
              <a:rPr lang="en-US" dirty="0"/>
              <a:t>Change Control </a:t>
            </a:r>
            <a:r>
              <a:rPr lang="en-US" dirty="0" smtClean="0"/>
              <a:t>System (2 of 3)</a:t>
            </a:r>
          </a:p>
        </p:txBody>
      </p:sp>
      <p:sp>
        <p:nvSpPr>
          <p:cNvPr id="57349" name="Rectangle 3"/>
          <p:cNvSpPr>
            <a:spLocks noGrp="1" noChangeArrowheads="1"/>
          </p:cNvSpPr>
          <p:nvPr>
            <p:ph idx="1"/>
          </p:nvPr>
        </p:nvSpPr>
        <p:spPr/>
        <p:txBody>
          <a:bodyPr/>
          <a:lstStyle/>
          <a:p>
            <a:r>
              <a:rPr lang="en-US" dirty="0" smtClean="0"/>
              <a:t>Configuration management ensures that the descriptions of the project’s products are correct and complete</a:t>
            </a:r>
          </a:p>
          <a:p>
            <a:pPr lvl="1"/>
            <a:r>
              <a:rPr lang="en-US" dirty="0" smtClean="0"/>
              <a:t>Involves identifying and controlling the functional and physical design characteristics of products and their support documentation</a:t>
            </a:r>
          </a:p>
          <a:p>
            <a:pPr lvl="1"/>
            <a:r>
              <a:rPr lang="en-US" dirty="0" smtClean="0"/>
              <a:t>Configuration management specialists identify and document configuration requirements, control changes, record and report changes, and audit the products to verify conformance to requirements</a:t>
            </a:r>
          </a:p>
          <a:p>
            <a:endParaRPr lang="en-US" dirty="0" smtClean="0"/>
          </a:p>
        </p:txBody>
      </p:sp>
      <p:sp>
        <p:nvSpPr>
          <p:cNvPr id="57346" name="Footer Placeholder 3"/>
          <p:cNvSpPr>
            <a:spLocks noGrp="1"/>
          </p:cNvSpPr>
          <p:nvPr>
            <p:ph type="ftr" sz="quarter" idx="11"/>
          </p:nvPr>
        </p:nvSpPr>
        <p:spPr/>
        <p:txBody>
          <a:bodyPr/>
          <a:lstStyle/>
          <a:p>
            <a:r>
              <a:rPr lang="en-US" dirty="0" smtClean="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2"/>
          <p:cNvSpPr>
            <a:spLocks noGrp="1" noChangeArrowheads="1"/>
          </p:cNvSpPr>
          <p:nvPr>
            <p:ph type="title"/>
          </p:nvPr>
        </p:nvSpPr>
        <p:spPr/>
        <p:txBody>
          <a:bodyPr/>
          <a:lstStyle/>
          <a:p>
            <a:r>
              <a:rPr lang="en-US" dirty="0"/>
              <a:t>What is Project Integration Management</a:t>
            </a:r>
            <a:r>
              <a:rPr lang="en-US" dirty="0" smtClean="0"/>
              <a:t>? (1 of 3)</a:t>
            </a:r>
          </a:p>
        </p:txBody>
      </p:sp>
      <p:sp>
        <p:nvSpPr>
          <p:cNvPr id="12293" name="Rectangle 3"/>
          <p:cNvSpPr>
            <a:spLocks noGrp="1" noChangeArrowheads="1"/>
          </p:cNvSpPr>
          <p:nvPr>
            <p:ph idx="1"/>
          </p:nvPr>
        </p:nvSpPr>
        <p:spPr/>
        <p:txBody>
          <a:bodyPr/>
          <a:lstStyle/>
          <a:p>
            <a:r>
              <a:rPr lang="en-US" dirty="0" smtClean="0"/>
              <a:t>Project managers must coordinate all of the other knowledge areas throughout a project’s life cycle</a:t>
            </a:r>
          </a:p>
          <a:p>
            <a:r>
              <a:rPr lang="en-US" dirty="0" smtClean="0"/>
              <a:t>Many new project managers have trouble looking at the “big picture” and want to focus on too many details (See opening case for a real example)</a:t>
            </a:r>
          </a:p>
          <a:p>
            <a:r>
              <a:rPr lang="en-US" dirty="0" smtClean="0"/>
              <a:t>Project integration management is not the same thing as software integration</a:t>
            </a:r>
          </a:p>
        </p:txBody>
      </p:sp>
      <p:sp>
        <p:nvSpPr>
          <p:cNvPr id="12290" name="Footer Placeholder 3"/>
          <p:cNvSpPr>
            <a:spLocks noGrp="1"/>
          </p:cNvSpPr>
          <p:nvPr>
            <p:ph type="ftr" sz="quarter" idx="11"/>
          </p:nvPr>
        </p:nvSpPr>
        <p:spPr/>
        <p:txBody>
          <a:bodyPr/>
          <a:lstStyle/>
          <a:p>
            <a:r>
              <a:rPr lang="en-US" dirty="0" smtClean="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2" name="Rectangle 2"/>
          <p:cNvSpPr>
            <a:spLocks noGrp="1" noChangeArrowheads="1"/>
          </p:cNvSpPr>
          <p:nvPr>
            <p:ph type="title"/>
          </p:nvPr>
        </p:nvSpPr>
        <p:spPr/>
        <p:txBody>
          <a:bodyPr/>
          <a:lstStyle/>
          <a:p>
            <a:r>
              <a:rPr lang="en-US" dirty="0" smtClean="0"/>
              <a:t>Change Control System (3 of 3)</a:t>
            </a: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3482583033"/>
              </p:ext>
            </p:extLst>
          </p:nvPr>
        </p:nvGraphicFramePr>
        <p:xfrm>
          <a:off x="714375" y="1600200"/>
          <a:ext cx="7886700" cy="3226751"/>
        </p:xfrm>
        <a:graphic>
          <a:graphicData uri="http://schemas.openxmlformats.org/drawingml/2006/table">
            <a:tbl>
              <a:tblPr firstRow="1" bandRow="1">
                <a:tableStyleId>{306799F8-075E-4A3A-A7F6-7FBC6576F1A4}</a:tableStyleId>
              </a:tblPr>
              <a:tblGrid>
                <a:gridCol w="7886700">
                  <a:extLst>
                    <a:ext uri="{9D8B030D-6E8A-4147-A177-3AD203B41FA5}">
                      <a16:colId xmlns:a16="http://schemas.microsoft.com/office/drawing/2014/main" val="419845333"/>
                    </a:ext>
                  </a:extLst>
                </a:gridCol>
              </a:tblGrid>
              <a:tr h="366711">
                <a:tc>
                  <a:txBody>
                    <a:bodyPr/>
                    <a:lstStyle/>
                    <a:p>
                      <a:r>
                        <a:rPr lang="en-US" b="0" baseline="0" dirty="0" smtClean="0">
                          <a:solidFill>
                            <a:schemeClr val="bg2">
                              <a:lumMod val="10000"/>
                            </a:schemeClr>
                          </a:solidFill>
                        </a:rPr>
                        <a:t>View project management as a process of constant communication and negotiation.</a:t>
                      </a:r>
                      <a:endParaRPr lang="en-US" b="0" baseline="0" dirty="0">
                        <a:solidFill>
                          <a:schemeClr val="bg2">
                            <a:lumMod val="10000"/>
                          </a:schemeClr>
                        </a:solidFill>
                      </a:endParaRPr>
                    </a:p>
                  </a:txBody>
                  <a:tcPr>
                    <a:lnL w="6350" cap="flat" cmpd="sng" algn="ctr">
                      <a:noFill/>
                      <a:prstDash val="solid"/>
                      <a:miter lim="800000"/>
                    </a:lnL>
                    <a:lnR w="6350" cap="flat" cmpd="sng" algn="ctr">
                      <a:noFill/>
                      <a:prstDash val="solid"/>
                      <a:miter lim="800000"/>
                    </a:lnR>
                    <a:lnT w="6350" cap="flat" cmpd="sng" algn="ctr">
                      <a:noFill/>
                      <a:prstDash val="solid"/>
                      <a:miter lim="800000"/>
                    </a:lnT>
                    <a:lnB w="19050" cap="flat" cmpd="sng" algn="ctr">
                      <a:noFill/>
                      <a:prstDash val="solid"/>
                      <a:miter lim="800000"/>
                    </a:lnB>
                    <a:lnTlToBr w="12700" cmpd="sng">
                      <a:noFill/>
                      <a:prstDash val="solid"/>
                    </a:lnTlToBr>
                    <a:lnBlToTr w="12700" cmpd="sng">
                      <a:noFill/>
                      <a:prstDash val="solid"/>
                    </a:lnBlToTr>
                  </a:tcPr>
                </a:tc>
                <a:extLst>
                  <a:ext uri="{0D108BD9-81ED-4DB2-BD59-A6C34878D82A}">
                    <a16:rowId xmlns:a16="http://schemas.microsoft.com/office/drawing/2014/main" val="312452401"/>
                  </a:ext>
                </a:extLst>
              </a:tr>
              <a:tr h="370840">
                <a:tc>
                  <a:txBody>
                    <a:bodyPr/>
                    <a:lstStyle/>
                    <a:p>
                      <a:r>
                        <a:rPr lang="en-US" baseline="0" dirty="0" smtClean="0">
                          <a:solidFill>
                            <a:schemeClr val="bg2">
                              <a:lumMod val="10000"/>
                            </a:schemeClr>
                          </a:solidFill>
                        </a:rPr>
                        <a:t>Plan for change.</a:t>
                      </a:r>
                      <a:endParaRPr lang="en-US" baseline="0" dirty="0">
                        <a:solidFill>
                          <a:schemeClr val="bg2">
                            <a:lumMod val="10000"/>
                          </a:schemeClr>
                        </a:solidFill>
                      </a:endParaRPr>
                    </a:p>
                  </a:txBody>
                  <a:tcPr>
                    <a:lnL w="6350" cap="flat" cmpd="sng" algn="ctr">
                      <a:noFill/>
                      <a:prstDash val="solid"/>
                      <a:miter lim="800000"/>
                    </a:lnL>
                    <a:lnR w="6350" cap="flat" cmpd="sng" algn="ctr">
                      <a:noFill/>
                      <a:prstDash val="solid"/>
                      <a:miter lim="800000"/>
                    </a:lnR>
                    <a:lnT w="19050" cap="flat" cmpd="sng" algn="ctr">
                      <a:noFill/>
                      <a:prstDash val="solid"/>
                      <a:miter lim="800000"/>
                    </a:lnT>
                    <a:lnB>
                      <a:noFill/>
                    </a:lnB>
                    <a:lnTlToBr w="12700" cmpd="sng">
                      <a:noFill/>
                      <a:prstDash val="solid"/>
                    </a:lnTlToBr>
                    <a:lnBlToTr w="12700" cmpd="sng">
                      <a:noFill/>
                      <a:prstDash val="solid"/>
                    </a:lnBlToTr>
                  </a:tcPr>
                </a:tc>
                <a:extLst>
                  <a:ext uri="{0D108BD9-81ED-4DB2-BD59-A6C34878D82A}">
                    <a16:rowId xmlns:a16="http://schemas.microsoft.com/office/drawing/2014/main" val="862874766"/>
                  </a:ext>
                </a:extLst>
              </a:tr>
              <a:tr h="370840">
                <a:tc>
                  <a:txBody>
                    <a:bodyPr/>
                    <a:lstStyle/>
                    <a:p>
                      <a:r>
                        <a:rPr lang="en-US" baseline="0" dirty="0" smtClean="0">
                          <a:solidFill>
                            <a:schemeClr val="bg2">
                              <a:lumMod val="10000"/>
                            </a:schemeClr>
                          </a:solidFill>
                        </a:rPr>
                        <a:t>Establish a formal change control system, including a change control board (CCB) and</a:t>
                      </a:r>
                    </a:p>
                    <a:p>
                      <a:r>
                        <a:rPr lang="en-US" baseline="0" dirty="0" smtClean="0">
                          <a:solidFill>
                            <a:schemeClr val="bg2">
                              <a:lumMod val="10000"/>
                            </a:schemeClr>
                          </a:solidFill>
                        </a:rPr>
                        <a:t>IT steering committee.</a:t>
                      </a:r>
                      <a:endParaRPr lang="en-US" baseline="0" dirty="0">
                        <a:solidFill>
                          <a:schemeClr val="bg2">
                            <a:lumMod val="10000"/>
                          </a:schemeClr>
                        </a:solidFill>
                      </a:endParaRPr>
                    </a:p>
                  </a:txBody>
                  <a:tcPr>
                    <a:lnL w="6350" cap="flat" cmpd="sng" algn="ctr">
                      <a:noFill/>
                      <a:prstDash val="solid"/>
                      <a:miter lim="800000"/>
                    </a:lnL>
                    <a:lnR w="6350" cap="flat" cmpd="sng" algn="ctr">
                      <a:noFill/>
                      <a:prstDash val="solid"/>
                      <a:miter lim="800000"/>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310657946"/>
                  </a:ext>
                </a:extLst>
              </a:tr>
              <a:tr h="370840">
                <a:tc>
                  <a:txBody>
                    <a:bodyPr/>
                    <a:lstStyle/>
                    <a:p>
                      <a:r>
                        <a:rPr lang="en-US" baseline="0" dirty="0" smtClean="0">
                          <a:solidFill>
                            <a:schemeClr val="bg2">
                              <a:lumMod val="10000"/>
                            </a:schemeClr>
                          </a:solidFill>
                        </a:rPr>
                        <a:t>Use effective configuration management.</a:t>
                      </a:r>
                      <a:endParaRPr lang="en-US" baseline="0" dirty="0">
                        <a:solidFill>
                          <a:schemeClr val="bg2">
                            <a:lumMod val="10000"/>
                          </a:schemeClr>
                        </a:solidFill>
                      </a:endParaRPr>
                    </a:p>
                  </a:txBody>
                  <a:tcPr>
                    <a:lnL w="6350" cap="flat" cmpd="sng" algn="ctr">
                      <a:noFill/>
                      <a:prstDash val="solid"/>
                      <a:miter lim="800000"/>
                    </a:lnL>
                    <a:lnR w="6350" cap="flat" cmpd="sng" algn="ctr">
                      <a:noFill/>
                      <a:prstDash val="solid"/>
                      <a:miter lim="800000"/>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300274859"/>
                  </a:ext>
                </a:extLst>
              </a:tr>
              <a:tr h="370840">
                <a:tc>
                  <a:txBody>
                    <a:bodyPr/>
                    <a:lstStyle/>
                    <a:p>
                      <a:r>
                        <a:rPr lang="en-US" baseline="0" dirty="0" smtClean="0">
                          <a:solidFill>
                            <a:schemeClr val="bg2">
                              <a:lumMod val="10000"/>
                            </a:schemeClr>
                          </a:solidFill>
                        </a:rPr>
                        <a:t>Define procedures for making timely decisions about smaller changes.</a:t>
                      </a:r>
                      <a:endParaRPr lang="en-US" baseline="0" dirty="0">
                        <a:solidFill>
                          <a:schemeClr val="bg2">
                            <a:lumMod val="10000"/>
                          </a:schemeClr>
                        </a:solidFill>
                      </a:endParaRPr>
                    </a:p>
                  </a:txBody>
                  <a:tcPr>
                    <a:lnL w="6350" cap="flat" cmpd="sng" algn="ctr">
                      <a:noFill/>
                      <a:prstDash val="solid"/>
                      <a:miter lim="800000"/>
                    </a:lnL>
                    <a:lnR w="6350" cap="flat" cmpd="sng" algn="ctr">
                      <a:noFill/>
                      <a:prstDash val="solid"/>
                      <a:miter lim="800000"/>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641915588"/>
                  </a:ext>
                </a:extLst>
              </a:tr>
              <a:tr h="370840">
                <a:tc>
                  <a:txBody>
                    <a:bodyPr/>
                    <a:lstStyle/>
                    <a:p>
                      <a:r>
                        <a:rPr lang="en-US" baseline="0" dirty="0" smtClean="0">
                          <a:solidFill>
                            <a:schemeClr val="bg2">
                              <a:lumMod val="10000"/>
                            </a:schemeClr>
                          </a:solidFill>
                        </a:rPr>
                        <a:t>Use written and oral performance reports to help identify and manage change.</a:t>
                      </a:r>
                      <a:endParaRPr lang="en-US" baseline="0" dirty="0">
                        <a:solidFill>
                          <a:schemeClr val="bg2">
                            <a:lumMod val="10000"/>
                          </a:schemeClr>
                        </a:solidFill>
                      </a:endParaRPr>
                    </a:p>
                  </a:txBody>
                  <a:tcPr>
                    <a:lnL w="6350" cap="flat" cmpd="sng" algn="ctr">
                      <a:noFill/>
                      <a:prstDash val="solid"/>
                      <a:miter lim="800000"/>
                    </a:lnL>
                    <a:lnR w="6350" cap="flat" cmpd="sng" algn="ctr">
                      <a:noFill/>
                      <a:prstDash val="solid"/>
                      <a:miter lim="800000"/>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031570190"/>
                  </a:ext>
                </a:extLst>
              </a:tr>
              <a:tr h="370840">
                <a:tc>
                  <a:txBody>
                    <a:bodyPr/>
                    <a:lstStyle/>
                    <a:p>
                      <a:r>
                        <a:rPr lang="en-US" baseline="0" dirty="0" smtClean="0">
                          <a:solidFill>
                            <a:schemeClr val="bg2">
                              <a:lumMod val="10000"/>
                            </a:schemeClr>
                          </a:solidFill>
                        </a:rPr>
                        <a:t>Use project management software and other software to help manage and</a:t>
                      </a:r>
                    </a:p>
                    <a:p>
                      <a:r>
                        <a:rPr lang="en-US" baseline="0" dirty="0" smtClean="0">
                          <a:solidFill>
                            <a:schemeClr val="bg2">
                              <a:lumMod val="10000"/>
                            </a:schemeClr>
                          </a:solidFill>
                        </a:rPr>
                        <a:t>communicate changes.</a:t>
                      </a:r>
                      <a:endParaRPr lang="en-US" baseline="0" dirty="0">
                        <a:solidFill>
                          <a:schemeClr val="bg2">
                            <a:lumMod val="10000"/>
                          </a:schemeClr>
                        </a:solidFill>
                      </a:endParaRPr>
                    </a:p>
                  </a:txBody>
                  <a:tcPr>
                    <a:lnL w="6350" cap="flat" cmpd="sng" algn="ctr">
                      <a:noFill/>
                      <a:prstDash val="solid"/>
                      <a:miter lim="800000"/>
                    </a:lnL>
                    <a:lnR w="6350" cap="flat" cmpd="sng" algn="ctr">
                      <a:noFill/>
                      <a:prstDash val="solid"/>
                      <a:miter lim="800000"/>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384240796"/>
                  </a:ext>
                </a:extLst>
              </a:tr>
              <a:tr h="370840">
                <a:tc>
                  <a:txBody>
                    <a:bodyPr/>
                    <a:lstStyle/>
                    <a:p>
                      <a:r>
                        <a:rPr lang="en-US" baseline="0" dirty="0" smtClean="0">
                          <a:solidFill>
                            <a:schemeClr val="bg2">
                              <a:lumMod val="10000"/>
                            </a:schemeClr>
                          </a:solidFill>
                        </a:rPr>
                        <a:t>Focus on leading the project team and meeting overall project goals and expectations.</a:t>
                      </a:r>
                      <a:endParaRPr lang="en-US" baseline="0" dirty="0">
                        <a:solidFill>
                          <a:schemeClr val="bg2">
                            <a:lumMod val="10000"/>
                          </a:schemeClr>
                        </a:solidFill>
                      </a:endParaRPr>
                    </a:p>
                  </a:txBody>
                  <a:tcPr>
                    <a:lnL w="6350" cap="flat" cmpd="sng" algn="ctr">
                      <a:noFill/>
                      <a:prstDash val="solid"/>
                      <a:miter lim="800000"/>
                    </a:lnL>
                    <a:lnR w="6350" cap="flat" cmpd="sng" algn="ctr">
                      <a:noFill/>
                      <a:prstDash val="solid"/>
                      <a:miter lim="800000"/>
                    </a:lnR>
                    <a:lnT>
                      <a:noFill/>
                    </a:lnT>
                    <a:lnB w="6350" cap="flat" cmpd="sng" algn="ctr">
                      <a:noFill/>
                      <a:prstDash val="solid"/>
                      <a:miter lim="800000"/>
                    </a:lnB>
                    <a:lnTlToBr w="12700" cmpd="sng">
                      <a:noFill/>
                      <a:prstDash val="solid"/>
                    </a:lnTlToBr>
                    <a:lnBlToTr w="12700" cmpd="sng">
                      <a:noFill/>
                      <a:prstDash val="solid"/>
                    </a:lnBlToTr>
                  </a:tcPr>
                </a:tc>
                <a:extLst>
                  <a:ext uri="{0D108BD9-81ED-4DB2-BD59-A6C34878D82A}">
                    <a16:rowId xmlns:a16="http://schemas.microsoft.com/office/drawing/2014/main" val="2272774385"/>
                  </a:ext>
                </a:extLst>
              </a:tr>
            </a:tbl>
          </a:graphicData>
        </a:graphic>
      </p:graphicFrame>
      <p:sp>
        <p:nvSpPr>
          <p:cNvPr id="2" name="Rectangle 1"/>
          <p:cNvSpPr/>
          <p:nvPr/>
        </p:nvSpPr>
        <p:spPr>
          <a:xfrm>
            <a:off x="542925" y="4953000"/>
            <a:ext cx="8058150" cy="430887"/>
          </a:xfrm>
          <a:prstGeom prst="rect">
            <a:avLst/>
          </a:prstGeom>
        </p:spPr>
        <p:txBody>
          <a:bodyPr wrap="square">
            <a:spAutoFit/>
          </a:bodyPr>
          <a:lstStyle/>
          <a:p>
            <a:r>
              <a:rPr lang="en-US" dirty="0" smtClean="0"/>
              <a:t>Table 4-4 suggestions for performing integrated change control</a:t>
            </a:r>
            <a:endParaRPr lang="en-US" dirty="0"/>
          </a:p>
        </p:txBody>
      </p:sp>
      <p:sp>
        <p:nvSpPr>
          <p:cNvPr id="58370" name="Footer Placeholder 3"/>
          <p:cNvSpPr>
            <a:spLocks noGrp="1"/>
          </p:cNvSpPr>
          <p:nvPr>
            <p:ph type="ftr" sz="quarter" idx="11"/>
          </p:nvPr>
        </p:nvSpPr>
        <p:spPr/>
        <p:txBody>
          <a:bodyPr/>
          <a:lstStyle/>
          <a:p>
            <a:r>
              <a:rPr lang="en-US" dirty="0" smtClean="0"/>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Global Issues</a:t>
            </a:r>
            <a:endParaRPr lang="en-US" dirty="0"/>
          </a:p>
        </p:txBody>
      </p:sp>
      <p:sp>
        <p:nvSpPr>
          <p:cNvPr id="2" name="Content Placeholder 1"/>
          <p:cNvSpPr>
            <a:spLocks noGrp="1"/>
          </p:cNvSpPr>
          <p:nvPr>
            <p:ph idx="1"/>
          </p:nvPr>
        </p:nvSpPr>
        <p:spPr/>
        <p:txBody>
          <a:bodyPr>
            <a:normAutofit/>
          </a:bodyPr>
          <a:lstStyle/>
          <a:p>
            <a:r>
              <a:rPr lang="en-US" dirty="0" smtClean="0"/>
              <a:t>Rapid changes in technology, such as the increased use of mobile roaming for communications, often cause governments around the world to take action </a:t>
            </a:r>
          </a:p>
          <a:p>
            <a:pPr lvl="1"/>
            <a:r>
              <a:rPr lang="en-US" dirty="0" smtClean="0"/>
              <a:t>Incompatible hardware, software, and networks can make communications difficult in some regions, and a lack of competition can cause prices to soar </a:t>
            </a:r>
          </a:p>
          <a:p>
            <a:r>
              <a:rPr lang="en-US" dirty="0" err="1" smtClean="0"/>
              <a:t>Organisation</a:t>
            </a:r>
            <a:r>
              <a:rPr lang="en-US" dirty="0" smtClean="0"/>
              <a:t> for Economic Co-operation and Development (OECD) promotes policies that will improve the economic and social well-being of people around the world </a:t>
            </a:r>
          </a:p>
          <a:p>
            <a:pPr lvl="1"/>
            <a:r>
              <a:rPr lang="en-US" dirty="0" smtClean="0"/>
              <a:t>In February 2012, the OECD called upon its members’ governments to boost competition in international mobile roaming markets</a:t>
            </a:r>
          </a:p>
          <a:p>
            <a:pPr lvl="1"/>
            <a:r>
              <a:rPr lang="en-US" dirty="0" smtClean="0"/>
              <a:t>By the end of 2013, wireless broadband penetration grew to 72.4% in the OECD area</a:t>
            </a:r>
            <a:endParaRPr lang="en-US" dirty="0"/>
          </a:p>
        </p:txBody>
      </p:sp>
      <p:sp>
        <p:nvSpPr>
          <p:cNvPr id="3" name="Footer Placeholder 2"/>
          <p:cNvSpPr>
            <a:spLocks noGrp="1"/>
          </p:cNvSpPr>
          <p:nvPr>
            <p:ph type="ftr" sz="quarter" idx="11"/>
          </p:nvPr>
        </p:nvSpPr>
        <p:spPr/>
        <p:txBody>
          <a:bodyPr/>
          <a:lstStyle/>
          <a:p>
            <a:r>
              <a:rPr lang="en-US" dirty="0" smtClean="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dirty="0">
              <a:latin typeface="Times New Roman" panose="02020603050405020304" pitchFamily="18" charset="0"/>
            </a:endParaRPr>
          </a:p>
        </p:txBody>
      </p:sp>
    </p:spTree>
    <p:extLst>
      <p:ext uri="{BB962C8B-B14F-4D97-AF65-F5344CB8AC3E}">
        <p14:creationId xmlns:p14="http://schemas.microsoft.com/office/powerpoint/2010/main" val="141476153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6" name="Rectangle 2"/>
          <p:cNvSpPr>
            <a:spLocks noGrp="1" noChangeArrowheads="1"/>
          </p:cNvSpPr>
          <p:nvPr>
            <p:ph type="title"/>
          </p:nvPr>
        </p:nvSpPr>
        <p:spPr/>
        <p:txBody>
          <a:bodyPr/>
          <a:lstStyle/>
          <a:p>
            <a:r>
              <a:rPr lang="en-US" dirty="0" smtClean="0"/>
              <a:t>Closing Projects or Phases</a:t>
            </a:r>
          </a:p>
        </p:txBody>
      </p:sp>
      <p:sp>
        <p:nvSpPr>
          <p:cNvPr id="59397" name="Rectangle 3"/>
          <p:cNvSpPr>
            <a:spLocks noGrp="1" noChangeArrowheads="1"/>
          </p:cNvSpPr>
          <p:nvPr>
            <p:ph idx="1"/>
          </p:nvPr>
        </p:nvSpPr>
        <p:spPr/>
        <p:txBody>
          <a:bodyPr/>
          <a:lstStyle/>
          <a:p>
            <a:r>
              <a:rPr lang="en-US" dirty="0" smtClean="0"/>
              <a:t>To close a project or phase, you must finalize all activities and transfer the completed or cancelled work to the appropriate people</a:t>
            </a:r>
          </a:p>
          <a:p>
            <a:pPr lvl="1"/>
            <a:r>
              <a:rPr lang="en-US" dirty="0" smtClean="0"/>
              <a:t>Main </a:t>
            </a:r>
            <a:r>
              <a:rPr lang="en-US" dirty="0"/>
              <a:t>inputs </a:t>
            </a:r>
            <a:r>
              <a:rPr lang="en-US" dirty="0" smtClean="0"/>
              <a:t>are </a:t>
            </a:r>
            <a:r>
              <a:rPr lang="en-US" dirty="0"/>
              <a:t>the project charter, </a:t>
            </a:r>
            <a:r>
              <a:rPr lang="en-US" dirty="0" smtClean="0"/>
              <a:t>project management </a:t>
            </a:r>
            <a:r>
              <a:rPr lang="en-US" dirty="0"/>
              <a:t>plan, project documents, accepted deliverables, business </a:t>
            </a:r>
            <a:r>
              <a:rPr lang="en-US" dirty="0" smtClean="0"/>
              <a:t>documents, agreements</a:t>
            </a:r>
            <a:r>
              <a:rPr lang="en-US" dirty="0"/>
              <a:t>, procurement documentation, and organizational process </a:t>
            </a:r>
            <a:r>
              <a:rPr lang="en-US" dirty="0" smtClean="0"/>
              <a:t>assets</a:t>
            </a:r>
          </a:p>
          <a:p>
            <a:pPr lvl="1"/>
            <a:r>
              <a:rPr lang="en-US" dirty="0" smtClean="0"/>
              <a:t>Main tools </a:t>
            </a:r>
            <a:r>
              <a:rPr lang="en-US" dirty="0"/>
              <a:t>and techniques are expert judgment, data analysis, and </a:t>
            </a:r>
            <a:r>
              <a:rPr lang="en-US" dirty="0" smtClean="0"/>
              <a:t>meetings</a:t>
            </a:r>
          </a:p>
        </p:txBody>
      </p:sp>
      <p:sp>
        <p:nvSpPr>
          <p:cNvPr id="59394" name="Footer Placeholder 3"/>
          <p:cNvSpPr>
            <a:spLocks noGrp="1"/>
          </p:cNvSpPr>
          <p:nvPr>
            <p:ph type="ftr" sz="quarter" idx="11"/>
          </p:nvPr>
        </p:nvSpPr>
        <p:spPr/>
        <p:txBody>
          <a:bodyPr/>
          <a:lstStyle/>
          <a:p>
            <a:r>
              <a:rPr lang="en-US" dirty="0" smtClean="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0" name="Rectangle 2"/>
          <p:cNvSpPr>
            <a:spLocks noGrp="1" noChangeArrowheads="1"/>
          </p:cNvSpPr>
          <p:nvPr>
            <p:ph type="title"/>
          </p:nvPr>
        </p:nvSpPr>
        <p:spPr/>
        <p:txBody>
          <a:bodyPr/>
          <a:lstStyle/>
          <a:p>
            <a:r>
              <a:rPr lang="en-US" dirty="0" smtClean="0"/>
              <a:t>Using Software to Assist in Project Integration Management (1 of 2)</a:t>
            </a:r>
          </a:p>
        </p:txBody>
      </p:sp>
      <p:sp>
        <p:nvSpPr>
          <p:cNvPr id="60421" name="Rectangle 3"/>
          <p:cNvSpPr>
            <a:spLocks noGrp="1" noChangeArrowheads="1"/>
          </p:cNvSpPr>
          <p:nvPr>
            <p:ph idx="1"/>
          </p:nvPr>
        </p:nvSpPr>
        <p:spPr/>
        <p:txBody>
          <a:bodyPr/>
          <a:lstStyle/>
          <a:p>
            <a:r>
              <a:rPr lang="en-US" dirty="0" smtClean="0"/>
              <a:t>Several types of software can be used to assist in project integration management</a:t>
            </a:r>
          </a:p>
          <a:p>
            <a:pPr lvl="1"/>
            <a:r>
              <a:rPr lang="en-US" dirty="0" smtClean="0"/>
              <a:t>Documents can be created with word processing software</a:t>
            </a:r>
          </a:p>
          <a:p>
            <a:pPr lvl="1"/>
            <a:r>
              <a:rPr lang="en-US" dirty="0" smtClean="0"/>
              <a:t>Presentations are created with presentation software</a:t>
            </a:r>
          </a:p>
          <a:p>
            <a:pPr lvl="1"/>
            <a:r>
              <a:rPr lang="en-US" dirty="0" smtClean="0"/>
              <a:t>Tracking can be done with spreadsheets or databases</a:t>
            </a:r>
          </a:p>
          <a:p>
            <a:pPr lvl="1"/>
            <a:r>
              <a:rPr lang="en-US" dirty="0" smtClean="0"/>
              <a:t>Communication software can facilitate communications</a:t>
            </a:r>
          </a:p>
          <a:p>
            <a:pPr lvl="1"/>
            <a:r>
              <a:rPr lang="en-US" dirty="0" smtClean="0"/>
              <a:t>Project management software can pull everything together and show detailed and summarized information</a:t>
            </a:r>
          </a:p>
        </p:txBody>
      </p:sp>
      <p:sp>
        <p:nvSpPr>
          <p:cNvPr id="60418" name="Footer Placeholder 3"/>
          <p:cNvSpPr>
            <a:spLocks noGrp="1"/>
          </p:cNvSpPr>
          <p:nvPr>
            <p:ph type="ftr" sz="quarter" idx="11"/>
          </p:nvPr>
        </p:nvSpPr>
        <p:spPr/>
        <p:txBody>
          <a:bodyPr/>
          <a:lstStyle/>
          <a:p>
            <a:r>
              <a:rPr lang="en-US" dirty="0" smtClean="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Using Software to Assist in Project Integration </a:t>
            </a:r>
            <a:r>
              <a:rPr lang="en-US" dirty="0" smtClean="0"/>
              <a:t>Management (2 of 2)</a:t>
            </a:r>
            <a:endParaRPr lang="en-US" dirty="0"/>
          </a:p>
        </p:txBody>
      </p:sp>
      <p:pic>
        <p:nvPicPr>
          <p:cNvPr id="4" name="Picture 3" descr="Image displays a project dashboard from the software ProjectManager.&#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73162" y="1690689"/>
            <a:ext cx="6197675" cy="3781044"/>
          </a:xfrm>
          <a:prstGeom prst="rect">
            <a:avLst/>
          </a:prstGeom>
        </p:spPr>
      </p:pic>
      <p:sp>
        <p:nvSpPr>
          <p:cNvPr id="3" name="Footer Placeholder 2"/>
          <p:cNvSpPr>
            <a:spLocks noGrp="1"/>
          </p:cNvSpPr>
          <p:nvPr>
            <p:ph type="ftr" sz="quarter" idx="11"/>
          </p:nvPr>
        </p:nvSpPr>
        <p:spPr/>
        <p:txBody>
          <a:bodyPr/>
          <a:lstStyle/>
          <a:p>
            <a:r>
              <a:rPr lang="en-US" dirty="0" smtClean="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dirty="0">
              <a:latin typeface="Times New Roman" panose="02020603050405020304" pitchFamily="18" charset="0"/>
            </a:endParaRPr>
          </a:p>
        </p:txBody>
      </p:sp>
    </p:spTree>
    <p:extLst>
      <p:ext uri="{BB962C8B-B14F-4D97-AF65-F5344CB8AC3E}">
        <p14:creationId xmlns:p14="http://schemas.microsoft.com/office/powerpoint/2010/main" val="95990344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Considerations for Agile/Adaptive Environments</a:t>
            </a:r>
          </a:p>
        </p:txBody>
      </p:sp>
      <p:sp>
        <p:nvSpPr>
          <p:cNvPr id="3" name="Content Placeholder 2"/>
          <p:cNvSpPr>
            <a:spLocks noGrp="1"/>
          </p:cNvSpPr>
          <p:nvPr>
            <p:ph idx="1"/>
          </p:nvPr>
        </p:nvSpPr>
        <p:spPr/>
        <p:txBody>
          <a:bodyPr/>
          <a:lstStyle/>
          <a:p>
            <a:r>
              <a:rPr lang="en-US" dirty="0" smtClean="0"/>
              <a:t>Iterative </a:t>
            </a:r>
            <a:r>
              <a:rPr lang="en-US" dirty="0"/>
              <a:t>and agile approaches promote the engagement of team </a:t>
            </a:r>
            <a:r>
              <a:rPr lang="en-US" dirty="0" smtClean="0"/>
              <a:t>members</a:t>
            </a:r>
          </a:p>
          <a:p>
            <a:r>
              <a:rPr lang="en-US" dirty="0" smtClean="0"/>
              <a:t>Expectations </a:t>
            </a:r>
            <a:r>
              <a:rPr lang="en-US" dirty="0"/>
              <a:t>of the project manager </a:t>
            </a:r>
            <a:r>
              <a:rPr lang="en-US" dirty="0" smtClean="0"/>
              <a:t>do </a:t>
            </a:r>
            <a:r>
              <a:rPr lang="en-US" dirty="0"/>
              <a:t>not change in an adaptive environment, but control of the </a:t>
            </a:r>
            <a:r>
              <a:rPr lang="en-US" dirty="0" smtClean="0"/>
              <a:t>detailed product </a:t>
            </a:r>
            <a:r>
              <a:rPr lang="en-US" dirty="0"/>
              <a:t>planning and delivery is delegated to the </a:t>
            </a:r>
            <a:r>
              <a:rPr lang="en-US" dirty="0" smtClean="0"/>
              <a:t>team</a:t>
            </a:r>
          </a:p>
          <a:p>
            <a:r>
              <a:rPr lang="en-US" dirty="0"/>
              <a:t>Project managers using any product life cycle should focus on creating a </a:t>
            </a:r>
            <a:r>
              <a:rPr lang="en-US" dirty="0" smtClean="0"/>
              <a:t>collaborative decision-making </a:t>
            </a:r>
            <a:r>
              <a:rPr lang="en-US" dirty="0"/>
              <a:t>environment and providing opportunities for team members to </a:t>
            </a:r>
            <a:r>
              <a:rPr lang="en-US" dirty="0" smtClean="0"/>
              <a:t>develop additional </a:t>
            </a:r>
            <a:r>
              <a:rPr lang="en-US" dirty="0"/>
              <a:t>skills</a:t>
            </a:r>
          </a:p>
        </p:txBody>
      </p:sp>
      <p:sp>
        <p:nvSpPr>
          <p:cNvPr id="4" name="Footer Placeholder 3"/>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smtClean="0">
                <a:ln>
                  <a:noFill/>
                </a:ln>
                <a:solidFill>
                  <a:srgbClr val="004978"/>
                </a:solidFill>
                <a:effectLst/>
                <a:uLnTx/>
                <a:uFillTx/>
                <a:latin typeface="Times New Roman" pitchFamily="18" charset="0"/>
                <a:ea typeface="+mn-ea"/>
                <a:cs typeface="+mn-cs"/>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kumimoji="0" lang="en-US" sz="1000" b="0" i="0" u="none" strike="noStrike" kern="1200" cap="none" spc="0" normalizeH="0" baseline="0" noProof="0" dirty="0">
              <a:ln>
                <a:noFill/>
              </a:ln>
              <a:solidFill>
                <a:srgbClr val="004978"/>
              </a:solidFill>
              <a:effectLst/>
              <a:uLnTx/>
              <a:uFillTx/>
              <a:latin typeface="Times New Roman" pitchFamily="18" charset="0"/>
              <a:ea typeface="+mn-ea"/>
              <a:cs typeface="+mn-cs"/>
            </a:endParaRPr>
          </a:p>
        </p:txBody>
      </p:sp>
    </p:spTree>
    <p:extLst>
      <p:ext uri="{BB962C8B-B14F-4D97-AF65-F5344CB8AC3E}">
        <p14:creationId xmlns:p14="http://schemas.microsoft.com/office/powerpoint/2010/main" val="19890001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4" name="Rectangle 2"/>
          <p:cNvSpPr>
            <a:spLocks noGrp="1" noChangeArrowheads="1"/>
          </p:cNvSpPr>
          <p:nvPr>
            <p:ph type="title"/>
          </p:nvPr>
        </p:nvSpPr>
        <p:spPr/>
        <p:txBody>
          <a:bodyPr/>
          <a:lstStyle/>
          <a:p>
            <a:r>
              <a:rPr lang="en-US" dirty="0" smtClean="0"/>
              <a:t>Chapter Summary</a:t>
            </a:r>
          </a:p>
        </p:txBody>
      </p:sp>
      <p:sp>
        <p:nvSpPr>
          <p:cNvPr id="61445" name="Rectangle 3"/>
          <p:cNvSpPr>
            <a:spLocks noGrp="1" noChangeArrowheads="1"/>
          </p:cNvSpPr>
          <p:nvPr>
            <p:ph idx="1"/>
          </p:nvPr>
        </p:nvSpPr>
        <p:spPr/>
        <p:txBody>
          <a:bodyPr/>
          <a:lstStyle/>
          <a:p>
            <a:r>
              <a:rPr lang="en-US" dirty="0" smtClean="0"/>
              <a:t>Project integration management </a:t>
            </a:r>
            <a:r>
              <a:rPr lang="en-US" dirty="0"/>
              <a:t>ties together all the other areas of project </a:t>
            </a:r>
            <a:r>
              <a:rPr lang="en-US" dirty="0" smtClean="0"/>
              <a:t>management</a:t>
            </a:r>
          </a:p>
          <a:p>
            <a:pPr lvl="1"/>
            <a:r>
              <a:rPr lang="en-US" dirty="0"/>
              <a:t>P</a:t>
            </a:r>
            <a:r>
              <a:rPr lang="en-US" dirty="0" smtClean="0"/>
              <a:t>rimary </a:t>
            </a:r>
            <a:r>
              <a:rPr lang="en-US" dirty="0"/>
              <a:t>focus should be on project integration management</a:t>
            </a:r>
            <a:endParaRPr lang="en-US" dirty="0" smtClean="0"/>
          </a:p>
          <a:p>
            <a:r>
              <a:rPr lang="en-US" dirty="0" smtClean="0"/>
              <a:t>Main processes </a:t>
            </a:r>
          </a:p>
          <a:p>
            <a:pPr lvl="1"/>
            <a:r>
              <a:rPr lang="en-US" dirty="0" smtClean="0"/>
              <a:t>Develop the project charter</a:t>
            </a:r>
          </a:p>
          <a:p>
            <a:pPr lvl="1"/>
            <a:r>
              <a:rPr lang="en-US" dirty="0" smtClean="0"/>
              <a:t>Create </a:t>
            </a:r>
            <a:r>
              <a:rPr lang="en-US" dirty="0"/>
              <a:t>an assumption log</a:t>
            </a:r>
          </a:p>
          <a:p>
            <a:pPr lvl="1"/>
            <a:r>
              <a:rPr lang="en-US" dirty="0" smtClean="0"/>
              <a:t>Develop the project management plan</a:t>
            </a:r>
          </a:p>
          <a:p>
            <a:pPr lvl="1"/>
            <a:r>
              <a:rPr lang="en-US" dirty="0" smtClean="0"/>
              <a:t>Direct and manage project execution</a:t>
            </a:r>
          </a:p>
          <a:p>
            <a:pPr lvl="1"/>
            <a:r>
              <a:rPr lang="en-US" dirty="0" smtClean="0"/>
              <a:t>Manage </a:t>
            </a:r>
            <a:r>
              <a:rPr lang="en-US" dirty="0"/>
              <a:t>project </a:t>
            </a:r>
            <a:r>
              <a:rPr lang="en-US" dirty="0" smtClean="0"/>
              <a:t>knowledge</a:t>
            </a:r>
          </a:p>
          <a:p>
            <a:pPr lvl="1"/>
            <a:r>
              <a:rPr lang="en-US" dirty="0" smtClean="0"/>
              <a:t>Monitor and control project work</a:t>
            </a:r>
          </a:p>
          <a:p>
            <a:pPr lvl="1"/>
            <a:r>
              <a:rPr lang="en-US" dirty="0" smtClean="0"/>
              <a:t>Perform integrated change control</a:t>
            </a:r>
          </a:p>
          <a:p>
            <a:pPr lvl="1"/>
            <a:r>
              <a:rPr lang="en-US" dirty="0" smtClean="0"/>
              <a:t>Close the project or phase</a:t>
            </a:r>
          </a:p>
        </p:txBody>
      </p:sp>
      <p:sp>
        <p:nvSpPr>
          <p:cNvPr id="61442" name="Footer Placeholder 3"/>
          <p:cNvSpPr>
            <a:spLocks noGrp="1"/>
          </p:cNvSpPr>
          <p:nvPr>
            <p:ph type="ftr" sz="quarter" idx="11"/>
          </p:nvPr>
        </p:nvSpPr>
        <p:spPr/>
        <p:txBody>
          <a:bodyPr/>
          <a:lstStyle/>
          <a:p>
            <a:r>
              <a:rPr lang="en-US" dirty="0" smtClean="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2"/>
          <p:cNvSpPr>
            <a:spLocks noGrp="1" noChangeArrowheads="1"/>
          </p:cNvSpPr>
          <p:nvPr>
            <p:ph type="title"/>
          </p:nvPr>
        </p:nvSpPr>
        <p:spPr/>
        <p:txBody>
          <a:bodyPr/>
          <a:lstStyle/>
          <a:p>
            <a:r>
              <a:rPr lang="en-US" dirty="0"/>
              <a:t>What is Project Integration Management</a:t>
            </a:r>
            <a:r>
              <a:rPr lang="en-US" dirty="0" smtClean="0"/>
              <a:t>? (2 of 3)</a:t>
            </a:r>
          </a:p>
        </p:txBody>
      </p:sp>
      <p:sp>
        <p:nvSpPr>
          <p:cNvPr id="13317" name="Rectangle 3"/>
          <p:cNvSpPr>
            <a:spLocks noGrp="1" noChangeArrowheads="1"/>
          </p:cNvSpPr>
          <p:nvPr>
            <p:ph idx="1"/>
          </p:nvPr>
        </p:nvSpPr>
        <p:spPr/>
        <p:txBody>
          <a:bodyPr/>
          <a:lstStyle/>
          <a:p>
            <a:r>
              <a:rPr lang="en-US" dirty="0" smtClean="0"/>
              <a:t>Main processes </a:t>
            </a:r>
          </a:p>
          <a:p>
            <a:pPr lvl="1"/>
            <a:r>
              <a:rPr lang="en-US" dirty="0" smtClean="0"/>
              <a:t>Developing the project charter </a:t>
            </a:r>
          </a:p>
          <a:p>
            <a:pPr lvl="1"/>
            <a:r>
              <a:rPr lang="en-US" dirty="0" smtClean="0"/>
              <a:t>Developing the project management plan </a:t>
            </a:r>
          </a:p>
          <a:p>
            <a:pPr lvl="1"/>
            <a:r>
              <a:rPr lang="en-US" dirty="0" smtClean="0"/>
              <a:t>Directing and managing project work </a:t>
            </a:r>
          </a:p>
          <a:p>
            <a:pPr lvl="1"/>
            <a:r>
              <a:rPr lang="en-US" dirty="0" smtClean="0"/>
              <a:t>Monitoring </a:t>
            </a:r>
            <a:r>
              <a:rPr lang="en-US" dirty="0"/>
              <a:t>and controlling project work </a:t>
            </a:r>
            <a:endParaRPr lang="en-US" dirty="0" smtClean="0"/>
          </a:p>
          <a:p>
            <a:pPr lvl="1"/>
            <a:r>
              <a:rPr lang="en-US" dirty="0" smtClean="0"/>
              <a:t>Performing </a:t>
            </a:r>
            <a:r>
              <a:rPr lang="en-US" dirty="0"/>
              <a:t>integrated change control </a:t>
            </a:r>
            <a:endParaRPr lang="en-US" dirty="0" smtClean="0"/>
          </a:p>
          <a:p>
            <a:pPr lvl="1"/>
            <a:r>
              <a:rPr lang="en-US" dirty="0" smtClean="0"/>
              <a:t>Closing </a:t>
            </a:r>
            <a:r>
              <a:rPr lang="en-US" dirty="0"/>
              <a:t>the project or </a:t>
            </a:r>
            <a:r>
              <a:rPr lang="en-US" dirty="0" smtClean="0"/>
              <a:t>phase</a:t>
            </a:r>
          </a:p>
        </p:txBody>
      </p:sp>
      <p:sp>
        <p:nvSpPr>
          <p:cNvPr id="13314" name="Footer Placeholder 3"/>
          <p:cNvSpPr>
            <a:spLocks noGrp="1"/>
          </p:cNvSpPr>
          <p:nvPr>
            <p:ph type="ftr" sz="quarter" idx="11"/>
          </p:nvPr>
        </p:nvSpPr>
        <p:spPr/>
        <p:txBody>
          <a:bodyPr/>
          <a:lstStyle/>
          <a:p>
            <a:r>
              <a:rPr lang="en-US" dirty="0" smtClean="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What is Project Integration Management</a:t>
            </a:r>
            <a:r>
              <a:rPr lang="en-US" dirty="0" smtClean="0"/>
              <a:t>? (3 of 3)</a:t>
            </a:r>
          </a:p>
        </p:txBody>
      </p:sp>
      <p:pic>
        <p:nvPicPr>
          <p:cNvPr id="2" name="Picture 1" descr="Image provides an overview of the project integration management cycle.&#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56104" y="990118"/>
            <a:ext cx="4431792" cy="5145619"/>
          </a:xfrm>
          <a:prstGeom prst="rect">
            <a:avLst/>
          </a:prstGeom>
        </p:spPr>
      </p:pic>
      <p:sp>
        <p:nvSpPr>
          <p:cNvPr id="15363" name="Footer Placeholder 3"/>
          <p:cNvSpPr>
            <a:spLocks noGrp="1"/>
          </p:cNvSpPr>
          <p:nvPr>
            <p:ph type="ftr" sz="quarter" idx="11"/>
          </p:nvPr>
        </p:nvSpPr>
        <p:spPr/>
        <p:txBody>
          <a:bodyPr/>
          <a:lstStyle/>
          <a:p>
            <a:r>
              <a:rPr lang="en-US" dirty="0" smtClean="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Strategic Planning and Project </a:t>
            </a:r>
            <a:r>
              <a:rPr lang="en-US" dirty="0" smtClean="0"/>
              <a:t>Selection (1 of 3)</a:t>
            </a:r>
            <a:endParaRPr lang="en-US" dirty="0"/>
          </a:p>
        </p:txBody>
      </p:sp>
      <p:sp>
        <p:nvSpPr>
          <p:cNvPr id="3" name="Content Placeholder 2"/>
          <p:cNvSpPr>
            <a:spLocks noGrp="1"/>
          </p:cNvSpPr>
          <p:nvPr>
            <p:ph idx="1"/>
          </p:nvPr>
        </p:nvSpPr>
        <p:spPr/>
        <p:txBody>
          <a:bodyPr/>
          <a:lstStyle/>
          <a:p>
            <a:r>
              <a:rPr lang="en-US" dirty="0"/>
              <a:t>Strategic planning involves determining long-term objectives </a:t>
            </a:r>
          </a:p>
          <a:p>
            <a:pPr lvl="1"/>
            <a:r>
              <a:rPr lang="en-US" dirty="0" smtClean="0"/>
              <a:t>Analyzing </a:t>
            </a:r>
            <a:r>
              <a:rPr lang="en-US" dirty="0"/>
              <a:t>the </a:t>
            </a:r>
            <a:r>
              <a:rPr lang="en-US" dirty="0" smtClean="0"/>
              <a:t>strengths and </a:t>
            </a:r>
            <a:r>
              <a:rPr lang="en-US" dirty="0"/>
              <a:t>weaknesses of an </a:t>
            </a:r>
            <a:r>
              <a:rPr lang="en-US" dirty="0" smtClean="0"/>
              <a:t>organization</a:t>
            </a:r>
          </a:p>
          <a:p>
            <a:pPr lvl="1"/>
            <a:r>
              <a:rPr lang="en-US" dirty="0"/>
              <a:t>S</a:t>
            </a:r>
            <a:r>
              <a:rPr lang="en-US" dirty="0" smtClean="0"/>
              <a:t>tudying </a:t>
            </a:r>
            <a:r>
              <a:rPr lang="en-US" dirty="0"/>
              <a:t>opportunities and threats in the </a:t>
            </a:r>
            <a:r>
              <a:rPr lang="en-US" dirty="0" smtClean="0"/>
              <a:t>business environment</a:t>
            </a:r>
          </a:p>
          <a:p>
            <a:pPr lvl="1"/>
            <a:r>
              <a:rPr lang="en-US" dirty="0"/>
              <a:t>P</a:t>
            </a:r>
            <a:r>
              <a:rPr lang="en-US" dirty="0" smtClean="0"/>
              <a:t>redicting </a:t>
            </a:r>
            <a:r>
              <a:rPr lang="en-US" dirty="0"/>
              <a:t>future </a:t>
            </a:r>
            <a:r>
              <a:rPr lang="en-US" dirty="0" smtClean="0"/>
              <a:t>trends</a:t>
            </a:r>
          </a:p>
          <a:p>
            <a:pPr lvl="1"/>
            <a:r>
              <a:rPr lang="en-US" dirty="0"/>
              <a:t>P</a:t>
            </a:r>
            <a:r>
              <a:rPr lang="en-US" dirty="0" smtClean="0"/>
              <a:t>rojecting </a:t>
            </a:r>
            <a:r>
              <a:rPr lang="en-US" dirty="0"/>
              <a:t>the need for new products </a:t>
            </a:r>
            <a:r>
              <a:rPr lang="en-US" dirty="0" smtClean="0"/>
              <a:t>and services</a:t>
            </a:r>
          </a:p>
          <a:p>
            <a:r>
              <a:rPr lang="en-US" dirty="0"/>
              <a:t>SWOT </a:t>
            </a:r>
            <a:r>
              <a:rPr lang="en-US" dirty="0" smtClean="0"/>
              <a:t>analysis</a:t>
            </a:r>
          </a:p>
          <a:p>
            <a:pPr lvl="1"/>
            <a:r>
              <a:rPr lang="en-US" dirty="0" smtClean="0"/>
              <a:t>Strengths</a:t>
            </a:r>
            <a:r>
              <a:rPr lang="en-US" dirty="0"/>
              <a:t>, </a:t>
            </a:r>
            <a:r>
              <a:rPr lang="en-US" dirty="0" smtClean="0"/>
              <a:t>Weaknesses, Opportunities</a:t>
            </a:r>
            <a:r>
              <a:rPr lang="en-US" dirty="0"/>
              <a:t>, and </a:t>
            </a:r>
            <a:r>
              <a:rPr lang="en-US" dirty="0" smtClean="0"/>
              <a:t>Threats</a:t>
            </a:r>
          </a:p>
          <a:p>
            <a:r>
              <a:rPr lang="en-US" dirty="0" smtClean="0"/>
              <a:t>Identifying potential projects</a:t>
            </a:r>
          </a:p>
          <a:p>
            <a:pPr lvl="1"/>
            <a:r>
              <a:rPr lang="en-US" dirty="0" smtClean="0"/>
              <a:t>Start of project initiation</a:t>
            </a:r>
          </a:p>
          <a:p>
            <a:r>
              <a:rPr lang="en-US" dirty="0"/>
              <a:t>Aligning IT with </a:t>
            </a:r>
            <a:r>
              <a:rPr lang="en-US" dirty="0" smtClean="0"/>
              <a:t>business strategy</a:t>
            </a:r>
          </a:p>
          <a:p>
            <a:pPr lvl="1"/>
            <a:r>
              <a:rPr lang="en-US" dirty="0" smtClean="0"/>
              <a:t>Organization </a:t>
            </a:r>
            <a:r>
              <a:rPr lang="en-US" dirty="0"/>
              <a:t>must develop a strategy for using IT to define how it will </a:t>
            </a:r>
            <a:r>
              <a:rPr lang="en-US" dirty="0" smtClean="0"/>
              <a:t>support the </a:t>
            </a:r>
            <a:r>
              <a:rPr lang="en-US" dirty="0"/>
              <a:t>organization’s objectives</a:t>
            </a:r>
          </a:p>
        </p:txBody>
      </p:sp>
      <p:sp>
        <p:nvSpPr>
          <p:cNvPr id="4" name="Footer Placeholder 3"/>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smtClean="0">
                <a:ln>
                  <a:noFill/>
                </a:ln>
                <a:solidFill>
                  <a:srgbClr val="004978"/>
                </a:solidFill>
                <a:effectLst/>
                <a:uLnTx/>
                <a:uFillTx/>
                <a:latin typeface="Times New Roman" pitchFamily="18" charset="0"/>
                <a:ea typeface="+mn-ea"/>
                <a:cs typeface="+mn-cs"/>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kumimoji="0" lang="en-US" sz="1000" b="0" i="0" u="none" strike="noStrike" kern="1200" cap="none" spc="0" normalizeH="0" baseline="0" noProof="0" dirty="0">
              <a:ln>
                <a:noFill/>
              </a:ln>
              <a:solidFill>
                <a:srgbClr val="004978"/>
              </a:solidFill>
              <a:effectLst/>
              <a:uLnTx/>
              <a:uFillTx/>
              <a:latin typeface="Times New Roman" pitchFamily="18" charset="0"/>
              <a:ea typeface="+mn-ea"/>
              <a:cs typeface="+mn-cs"/>
            </a:endParaRPr>
          </a:p>
        </p:txBody>
      </p:sp>
    </p:spTree>
    <p:extLst>
      <p:ext uri="{BB962C8B-B14F-4D97-AF65-F5344CB8AC3E}">
        <p14:creationId xmlns:p14="http://schemas.microsoft.com/office/powerpoint/2010/main" val="8858491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Strategic Planning and Project </a:t>
            </a:r>
            <a:r>
              <a:rPr lang="en-US" dirty="0" smtClean="0"/>
              <a:t>Selection (2 of 3)</a:t>
            </a:r>
            <a:endParaRPr lang="en-US" dirty="0"/>
          </a:p>
        </p:txBody>
      </p:sp>
      <p:pic>
        <p:nvPicPr>
          <p:cNvPr id="2" name="Picture 1" descr="Image depicts a SWOT analysis mind map.&#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47444" y="2438400"/>
            <a:ext cx="6049112" cy="2561844"/>
          </a:xfrm>
          <a:prstGeom prst="rect">
            <a:avLst/>
          </a:prstGeom>
        </p:spPr>
      </p:pic>
      <p:sp>
        <p:nvSpPr>
          <p:cNvPr id="3" name="Footer Placeholder 2"/>
          <p:cNvSpPr>
            <a:spLocks noGrp="1"/>
          </p:cNvSpPr>
          <p:nvPr>
            <p:ph type="ftr" sz="quarter" idx="11"/>
          </p:nvPr>
        </p:nvSpPr>
        <p:spPr/>
        <p:txBody>
          <a:bodyPr/>
          <a:lstStyle/>
          <a:p>
            <a:r>
              <a:rPr lang="en-US" dirty="0" smtClean="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dirty="0">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dirty="0"/>
              <a:t>Strategic Planning and Project </a:t>
            </a:r>
            <a:r>
              <a:rPr lang="en-US" dirty="0" smtClean="0"/>
              <a:t>Selection (3 of 3)</a:t>
            </a:r>
          </a:p>
        </p:txBody>
      </p:sp>
      <p:pic>
        <p:nvPicPr>
          <p:cNvPr id="2" name="Picture 1" descr="Image displays a four-stage process for selecting IT projects.&#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49958" y="1905000"/>
            <a:ext cx="5244084" cy="3509879"/>
          </a:xfrm>
          <a:prstGeom prst="rect">
            <a:avLst/>
          </a:prstGeom>
        </p:spPr>
      </p:pic>
      <p:sp>
        <p:nvSpPr>
          <p:cNvPr id="7" name="Footer Placeholder 6"/>
          <p:cNvSpPr>
            <a:spLocks noGrp="1"/>
          </p:cNvSpPr>
          <p:nvPr>
            <p:ph type="ftr" sz="quarter" idx="11"/>
          </p:nvPr>
        </p:nvSpPr>
        <p:spPr/>
        <p:txBody>
          <a:bodyPr/>
          <a:lstStyle/>
          <a:p>
            <a:r>
              <a:rPr lang="en-US" dirty="0" smtClean="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dirty="0">
              <a:latin typeface="Times New Roman" panose="02020603050405020304"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Brand_PPT_Template_SIMPLIFIED_SD">
  <a:themeElements>
    <a:clrScheme name="Cengage Colors">
      <a:dk1>
        <a:srgbClr val="004978"/>
      </a:dk1>
      <a:lt1>
        <a:srgbClr val="FFFFFF"/>
      </a:lt1>
      <a:dk2>
        <a:srgbClr val="006198"/>
      </a:dk2>
      <a:lt2>
        <a:srgbClr val="E7E6E6"/>
      </a:lt2>
      <a:accent1>
        <a:srgbClr val="0098D4"/>
      </a:accent1>
      <a:accent2>
        <a:srgbClr val="00B7E6"/>
      </a:accent2>
      <a:accent3>
        <a:srgbClr val="81CFEC"/>
      </a:accent3>
      <a:accent4>
        <a:srgbClr val="E8255F"/>
      </a:accent4>
      <a:accent5>
        <a:srgbClr val="FF6300"/>
      </a:accent5>
      <a:accent6>
        <a:srgbClr val="F5B600"/>
      </a:accent6>
      <a:hlink>
        <a:srgbClr val="00B7E6"/>
      </a:hlink>
      <a:folHlink>
        <a:srgbClr val="0098D4"/>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effectLst/>
      </a:spPr>
      <a:bodyPr wrap="square" lIns="0" tIns="0" rIns="0" rtlCol="0" anchor="b">
        <a:spAutoFit/>
      </a:bodyPr>
      <a:lstStyle>
        <a:defPPr>
          <a:defRPr sz="2000" dirty="0" smtClean="0">
            <a:latin typeface="Open Sans" panose="020B0606030504020204" pitchFamily="34" charset="0"/>
            <a:ea typeface="Open Sans" panose="020B0606030504020204" pitchFamily="34" charset="0"/>
            <a:cs typeface="Open Sans" panose="020B0606030504020204" pitchFamily="34" charset="0"/>
          </a:defRPr>
        </a:defPPr>
      </a:lstStyle>
    </a:txDef>
  </a:objectDefaults>
  <a:extraClrSchemeLst/>
  <a:extLst>
    <a:ext uri="{05A4C25C-085E-4340-85A3-A5531E510DB2}">
      <thm15:themeFamily xmlns:thm15="http://schemas.microsoft.com/office/thememl/2012/main" name="160808_Cengage PP Brand Update" id="{61CF522C-3938-544D-B6D2-01C3CB24134A}" vid="{85A4C21B-B5BA-1B4B-9AA0-C3802FB375A7}"/>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5172</Words>
  <Application>Microsoft Office PowerPoint</Application>
  <PresentationFormat>On-screen Show (4:3)</PresentationFormat>
  <Paragraphs>322</Paragraphs>
  <Slides>46</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46</vt:i4>
      </vt:variant>
    </vt:vector>
  </HeadingPairs>
  <TitlesOfParts>
    <vt:vector size="53" baseType="lpstr">
      <vt:lpstr>Arial</vt:lpstr>
      <vt:lpstr>Arial Rounded MT Bold</vt:lpstr>
      <vt:lpstr>Open Sans</vt:lpstr>
      <vt:lpstr>Open Sans Regular</vt:lpstr>
      <vt:lpstr>Summer Font</vt:lpstr>
      <vt:lpstr>Times New Roman</vt:lpstr>
      <vt:lpstr>Brand_PPT_Template_SIMPLIFIED_SD</vt:lpstr>
      <vt:lpstr>Chapter 4: Project Integration Management</vt:lpstr>
      <vt:lpstr>Learning Objectives (1 of 2)</vt:lpstr>
      <vt:lpstr>Learning Objectives (2 of 2)</vt:lpstr>
      <vt:lpstr>What is Project Integration Management? (1 of 3)</vt:lpstr>
      <vt:lpstr>What is Project Integration Management? (2 of 3)</vt:lpstr>
      <vt:lpstr>What is Project Integration Management? (3 of 3)</vt:lpstr>
      <vt:lpstr>Strategic Planning and Project Selection (1 of 3)</vt:lpstr>
      <vt:lpstr>Strategic Planning and Project Selection (2 of 3)</vt:lpstr>
      <vt:lpstr>Strategic Planning and Project Selection (3 of 3)</vt:lpstr>
      <vt:lpstr>Methods for Selecting Projects</vt:lpstr>
      <vt:lpstr>Focusing on Broad Organizational Needs</vt:lpstr>
      <vt:lpstr>Categorizing IT Projects</vt:lpstr>
      <vt:lpstr>Performing Financial Analyses</vt:lpstr>
      <vt:lpstr>Net Present Value Analysis (1 of 4)</vt:lpstr>
      <vt:lpstr>Net Present Value Analysis (2 of 4)</vt:lpstr>
      <vt:lpstr>Net Present Value Analysis (3 of 4)</vt:lpstr>
      <vt:lpstr>Net Present Value Analysis (4 of 4)</vt:lpstr>
      <vt:lpstr>Return on Investment</vt:lpstr>
      <vt:lpstr>Payback Analysis (1 of 2)</vt:lpstr>
      <vt:lpstr>Payback Analysis (2 of 2)</vt:lpstr>
      <vt:lpstr>Using a Weighted Scoring Model (1 of 2)</vt:lpstr>
      <vt:lpstr>Using a Weighted Scoring Model (2 of 2)</vt:lpstr>
      <vt:lpstr>Implementing a Balanced Scorecard</vt:lpstr>
      <vt:lpstr>Developing a Project Charter (1 of 2)</vt:lpstr>
      <vt:lpstr>Developing a Project Charter (2 of 2)</vt:lpstr>
      <vt:lpstr>Developing a Project Management Plan</vt:lpstr>
      <vt:lpstr>Using Guidelines to Create Project Management Plans</vt:lpstr>
      <vt:lpstr>Directing and Managing Project Work</vt:lpstr>
      <vt:lpstr>Coordinating Planning and Execution</vt:lpstr>
      <vt:lpstr>Providing Strong Leadership and a Supportive Culture</vt:lpstr>
      <vt:lpstr>Capitalizing on Product, Business, and Application Area Knowledge</vt:lpstr>
      <vt:lpstr>Project Execution Tools and Techniques</vt:lpstr>
      <vt:lpstr>Managing Project Knowledge</vt:lpstr>
      <vt:lpstr>Monitoring and Controlling Project Work</vt:lpstr>
      <vt:lpstr>Media Snapshot</vt:lpstr>
      <vt:lpstr>Performing Integrated Change Control</vt:lpstr>
      <vt:lpstr>Change Control on IT Projects</vt:lpstr>
      <vt:lpstr>Change Control System (1 of 3)</vt:lpstr>
      <vt:lpstr>Change Control System (2 of 3)</vt:lpstr>
      <vt:lpstr>Change Control System (3 of 3)</vt:lpstr>
      <vt:lpstr>Global Issues</vt:lpstr>
      <vt:lpstr>Closing Projects or Phases</vt:lpstr>
      <vt:lpstr>Using Software to Assist in Project Integration Management (1 of 2)</vt:lpstr>
      <vt:lpstr>Using Software to Assist in Project Integration Management (2 of 2)</vt:lpstr>
      <vt:lpstr>Considerations for Agile/Adaptive Environments</vt:lpstr>
      <vt:lpstr>Chapter 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2018-05-18T22:20:29Z</dcterms:created>
  <dcterms:modified xsi:type="dcterms:W3CDTF">2020-01-07T18:36:59Z</dcterms:modified>
</cp:coreProperties>
</file>