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3" r:id="rId1"/>
  </p:sldMasterIdLst>
  <p:notesMasterIdLst>
    <p:notesMasterId r:id="rId36"/>
  </p:notesMasterIdLst>
  <p:handoutMasterIdLst>
    <p:handoutMasterId r:id="rId37"/>
  </p:handoutMasterIdLst>
  <p:sldIdLst>
    <p:sldId id="257" r:id="rId2"/>
    <p:sldId id="334" r:id="rId3"/>
    <p:sldId id="335" r:id="rId4"/>
    <p:sldId id="336" r:id="rId5"/>
    <p:sldId id="337" r:id="rId6"/>
    <p:sldId id="364" r:id="rId7"/>
    <p:sldId id="375" r:id="rId8"/>
    <p:sldId id="377" r:id="rId9"/>
    <p:sldId id="368" r:id="rId10"/>
    <p:sldId id="372" r:id="rId11"/>
    <p:sldId id="371" r:id="rId12"/>
    <p:sldId id="341" r:id="rId13"/>
    <p:sldId id="391" r:id="rId14"/>
    <p:sldId id="342" r:id="rId15"/>
    <p:sldId id="344" r:id="rId16"/>
    <p:sldId id="345" r:id="rId17"/>
    <p:sldId id="385" r:id="rId18"/>
    <p:sldId id="384" r:id="rId19"/>
    <p:sldId id="386" r:id="rId20"/>
    <p:sldId id="350" r:id="rId21"/>
    <p:sldId id="351" r:id="rId22"/>
    <p:sldId id="352" r:id="rId23"/>
    <p:sldId id="387" r:id="rId24"/>
    <p:sldId id="354" r:id="rId25"/>
    <p:sldId id="380" r:id="rId26"/>
    <p:sldId id="355" r:id="rId27"/>
    <p:sldId id="389" r:id="rId28"/>
    <p:sldId id="381" r:id="rId29"/>
    <p:sldId id="358" r:id="rId30"/>
    <p:sldId id="359" r:id="rId31"/>
    <p:sldId id="360" r:id="rId32"/>
    <p:sldId id="362" r:id="rId33"/>
    <p:sldId id="390" r:id="rId34"/>
    <p:sldId id="36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1887" autoAdjust="0"/>
  </p:normalViewPr>
  <p:slideViewPr>
    <p:cSldViewPr>
      <p:cViewPr varScale="1">
        <p:scale>
          <a:sx n="79" d="100"/>
          <a:sy n="79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5B926E-4E70-4E7C-A492-D0CDF3C7E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4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628D5B-A7C7-42E0-BFEE-8A6E6DE4D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203A4-082A-4448-BDB0-5CDB74643CD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695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1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3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9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16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91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93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1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</a:t>
            </a:r>
            <a:br>
              <a:rPr lang="en-US" dirty="0" smtClean="0"/>
            </a:br>
            <a:r>
              <a:rPr lang="en-US" dirty="0" smtClean="0"/>
              <a:t>Project Scope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</a:t>
            </a:r>
            <a:r>
              <a:rPr lang="en-US" dirty="0" smtClean="0"/>
              <a:t>Requirements (2 of 3)</a:t>
            </a:r>
            <a:endParaRPr lang="en-US" dirty="0"/>
          </a:p>
        </p:txBody>
      </p:sp>
      <p:pic>
        <p:nvPicPr>
          <p:cNvPr id="2" name="Picture 1" descr="Image illustrates relative costs to correct a software defect during the different developmental phases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85" y="1219200"/>
            <a:ext cx="5640630" cy="4108704"/>
          </a:xfrm>
          <a:prstGeom prst="rect">
            <a:avLst/>
          </a:prstGeom>
        </p:spPr>
      </p:pic>
      <p:sp>
        <p:nvSpPr>
          <p:cNvPr id="4" name="Footer Placeholder 3" descr="Image illustrates relative costs to correct a software defect during the different developmental phases. &#10;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</a:t>
            </a:r>
            <a:r>
              <a:rPr lang="en-US" dirty="0" smtClean="0"/>
              <a:t>Requirements (3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equirements traceability matrix (RTM): a table that lists requirements, various attributes of each requirement, and the status of the requirements to ensure that all requirements are addressed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8004"/>
              </p:ext>
            </p:extLst>
          </p:nvPr>
        </p:nvGraphicFramePr>
        <p:xfrm>
          <a:off x="1143000" y="3322678"/>
          <a:ext cx="6629400" cy="124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99">
                  <a:extLst>
                    <a:ext uri="{9D8B030D-6E8A-4147-A177-3AD203B41FA5}">
                      <a16:colId xmlns:a16="http://schemas.microsoft.com/office/drawing/2014/main" val="3263238938"/>
                    </a:ext>
                  </a:extLst>
                </a:gridCol>
                <a:gridCol w="895644">
                  <a:extLst>
                    <a:ext uri="{9D8B030D-6E8A-4147-A177-3AD203B41FA5}">
                      <a16:colId xmlns:a16="http://schemas.microsoft.com/office/drawing/2014/main" val="2697779271"/>
                    </a:ext>
                  </a:extLst>
                </a:gridCol>
                <a:gridCol w="981527">
                  <a:extLst>
                    <a:ext uri="{9D8B030D-6E8A-4147-A177-3AD203B41FA5}">
                      <a16:colId xmlns:a16="http://schemas.microsoft.com/office/drawing/2014/main" val="810320649"/>
                    </a:ext>
                  </a:extLst>
                </a:gridCol>
                <a:gridCol w="1717673">
                  <a:extLst>
                    <a:ext uri="{9D8B030D-6E8A-4147-A177-3AD203B41FA5}">
                      <a16:colId xmlns:a16="http://schemas.microsoft.com/office/drawing/2014/main" val="3336657709"/>
                    </a:ext>
                  </a:extLst>
                </a:gridCol>
                <a:gridCol w="1803557">
                  <a:extLst>
                    <a:ext uri="{9D8B030D-6E8A-4147-A177-3AD203B41FA5}">
                      <a16:colId xmlns:a16="http://schemas.microsoft.com/office/drawing/2014/main" val="772969323"/>
                    </a:ext>
                  </a:extLst>
                </a:gridCol>
              </a:tblGrid>
              <a:tr h="533221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</a:p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</a:t>
                      </a:r>
                    </a:p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charter and</a:t>
                      </a:r>
                    </a:p>
                    <a:p>
                      <a:r>
                        <a:rPr lang="en-US" dirty="0" smtClean="0"/>
                        <a:t>corporate laptop</a:t>
                      </a:r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Complete. Laptops</a:t>
                      </a:r>
                    </a:p>
                    <a:p>
                      <a:r>
                        <a:rPr lang="en-US" dirty="0" smtClean="0"/>
                        <a:t>ordered meet memory</a:t>
                      </a:r>
                    </a:p>
                    <a:p>
                      <a:r>
                        <a:rPr lang="en-US" dirty="0" smtClean="0"/>
                        <a:t>requirement.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1518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43000" y="4618530"/>
            <a:ext cx="6639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5-1 Sample entry in a requirements traceability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Scope (1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elements of a project scope statement </a:t>
            </a:r>
          </a:p>
          <a:p>
            <a:pPr lvl="1"/>
            <a:r>
              <a:rPr lang="en-US" dirty="0" smtClean="0"/>
              <a:t>Product scope description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roduct user acceptance criteria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etailed information on all project deliverables</a:t>
            </a:r>
          </a:p>
          <a:p>
            <a:r>
              <a:rPr lang="en-US" dirty="0" smtClean="0"/>
              <a:t>It is also helpful to document other scope-related information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boundaries, constraints, and assumptions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upporting document references (e.g., product specifications) </a:t>
            </a:r>
          </a:p>
          <a:p>
            <a:r>
              <a:rPr lang="en-US" dirty="0" smtClean="0"/>
              <a:t>As time progresses, the scope of a project should become more clear and specific</a:t>
            </a:r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Charter (partial)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38200"/>
            <a:ext cx="76926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Scope (2 of 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5807"/>
              </p:ext>
            </p:extLst>
          </p:nvPr>
        </p:nvGraphicFramePr>
        <p:xfrm>
          <a:off x="659130" y="1484716"/>
          <a:ext cx="7886700" cy="2743200"/>
        </p:xfrm>
        <a:graphic>
          <a:graphicData uri="http://schemas.openxmlformats.org/drawingml/2006/table">
            <a:tbl>
              <a:tblPr bandRow="1">
                <a:tableStyleId>{306799F8-075E-4A3A-A7F6-7FBC6576F1A4}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9113106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 Charter: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Upgrades may affect servers . . . (listed under Project Objectives)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 Scope Statement, Version 1: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Servers: If additional servers are required to support this project, they must be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compatible with existing servers. If it is more economical to enhance existing servers,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detailed description of enhancements must be submitted to the CIO for approval.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See current server specifications provided in Attachment 6. The CEO must approve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detailed plan describing the servers and their location at least two weeks before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installation.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 Scope Statement, Version 2: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Servers: This project will require purchasing 10 new servers to support Web, network,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database, application, and printing functions. Virtualization will be used to maximize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efficiency. Detailed descriptions of the servers are provided in a product brochure 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Attachment 8, along with a plan describing where they will be located.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412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218" y="4343400"/>
            <a:ext cx="78390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</a:t>
            </a:r>
            <a:r>
              <a:rPr lang="en-US" dirty="0" smtClean="0">
                <a:latin typeface="Open Sans"/>
              </a:rPr>
              <a:t>5-3 Further defining project scope</a:t>
            </a:r>
            <a:endParaRPr lang="en-US" dirty="0">
              <a:latin typeface="Open Sans"/>
            </a:endParaRPr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Work </a:t>
            </a:r>
            <a:r>
              <a:rPr lang="en-US" dirty="0"/>
              <a:t>Breakdown Structure </a:t>
            </a:r>
            <a:r>
              <a:rPr lang="en-US" dirty="0" smtClean="0"/>
              <a:t>(1 </a:t>
            </a:r>
            <a:r>
              <a:rPr lang="en-US" dirty="0"/>
              <a:t>of 9)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Breakdown </a:t>
            </a:r>
            <a:r>
              <a:rPr lang="en-US" dirty="0" smtClean="0"/>
              <a:t>Structure (WBS) </a:t>
            </a:r>
            <a:r>
              <a:rPr lang="en-US" dirty="0"/>
              <a:t>is a deliverable-oriented grouping of the work involved in a project that defines the total scope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oundation document that provides the basis for planning and managing project schedules, costs, resources, and changes</a:t>
            </a:r>
          </a:p>
          <a:p>
            <a:r>
              <a:rPr lang="en-US" dirty="0"/>
              <a:t>Decomposition </a:t>
            </a:r>
            <a:r>
              <a:rPr lang="en-US" dirty="0" smtClean="0"/>
              <a:t>is the main </a:t>
            </a:r>
            <a:r>
              <a:rPr lang="en-US" dirty="0"/>
              <a:t>tool or </a:t>
            </a:r>
            <a:r>
              <a:rPr lang="en-US" dirty="0" smtClean="0"/>
              <a:t>technique for creating a WBS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ubdividing project deliverables into smaller pieces</a:t>
            </a:r>
          </a:p>
          <a:p>
            <a:pPr lvl="1"/>
            <a:r>
              <a:rPr lang="en-US" dirty="0" smtClean="0"/>
              <a:t>A work package </a:t>
            </a:r>
            <a:r>
              <a:rPr lang="en-US" dirty="0"/>
              <a:t>is a task at the lowest level of the WBS</a:t>
            </a:r>
            <a:endParaRPr lang="en-US" dirty="0" smtClean="0"/>
          </a:p>
          <a:p>
            <a:r>
              <a:rPr lang="en-US" dirty="0" smtClean="0"/>
              <a:t>Outputs of creating </a:t>
            </a:r>
            <a:r>
              <a:rPr lang="en-US" dirty="0"/>
              <a:t>the WBS are the scope baseline and project documents updates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cope baseline includes the approved project scope statement and its associated WBS and WBS dictionary</a:t>
            </a:r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(2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WBS for an intranet project with the levels highlight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7" y="2286000"/>
            <a:ext cx="6851466" cy="2253996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(3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3" name="Picture 2" descr="Image displays a software product release project organized by phas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92" y="1690689"/>
            <a:ext cx="5961816" cy="3752088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9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</a:t>
            </a:r>
            <a:r>
              <a:rPr lang="en-US" dirty="0" smtClean="0"/>
              <a:t>Structure (4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template file from Microsoft Project 2016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16" y="1524000"/>
            <a:ext cx="6582168" cy="3962400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(5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WBS and Gantt chart for a website project, organized by the project management process group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69353"/>
            <a:ext cx="7299043" cy="3445764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462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List key reasons why good project scope management is important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planning scope 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methods for collecting and documenting requirements to </a:t>
            </a:r>
            <a:r>
              <a:rPr lang="en-US" dirty="0" smtClean="0"/>
              <a:t>meet stakeholder </a:t>
            </a:r>
            <a:r>
              <a:rPr lang="en-US" dirty="0"/>
              <a:t>needs and expectations</a:t>
            </a:r>
          </a:p>
          <a:p>
            <a:r>
              <a:rPr lang="en-US" dirty="0" smtClean="0"/>
              <a:t>Explain </a:t>
            </a:r>
            <a:r>
              <a:rPr lang="en-US" dirty="0"/>
              <a:t>the scope definition process and describe the contents of a </a:t>
            </a:r>
            <a:r>
              <a:rPr lang="en-US" dirty="0" smtClean="0"/>
              <a:t>project scope </a:t>
            </a:r>
            <a:r>
              <a:rPr lang="en-US" dirty="0"/>
              <a:t>statement</a:t>
            </a:r>
          </a:p>
          <a:p>
            <a:r>
              <a:rPr lang="en-US" dirty="0" smtClean="0"/>
              <a:t>Discuss </a:t>
            </a:r>
            <a:r>
              <a:rPr lang="en-US" dirty="0"/>
              <a:t>the process for creating a work breakdown structure using </a:t>
            </a:r>
            <a:r>
              <a:rPr lang="en-US" dirty="0" smtClean="0"/>
              <a:t>the analogy, </a:t>
            </a:r>
            <a:r>
              <a:rPr lang="en-US" dirty="0"/>
              <a:t>top-down, bottom-up, and mind-mapping approaches</a:t>
            </a:r>
          </a:p>
          <a:p>
            <a:r>
              <a:rPr lang="en-US" dirty="0" smtClean="0"/>
              <a:t>Explain </a:t>
            </a:r>
            <a:r>
              <a:rPr lang="en-US" dirty="0"/>
              <a:t>the importance of validating scope and how it relates to </a:t>
            </a:r>
            <a:r>
              <a:rPr lang="en-US" dirty="0" smtClean="0"/>
              <a:t>defining and </a:t>
            </a:r>
            <a:r>
              <a:rPr lang="en-US" dirty="0"/>
              <a:t>controlling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922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(6 </a:t>
            </a:r>
            <a:r>
              <a:rPr lang="en-US" dirty="0"/>
              <a:t>of 9)</a:t>
            </a:r>
            <a:endParaRPr lang="en-US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555576"/>
              </p:ext>
            </p:extLst>
          </p:nvPr>
        </p:nvGraphicFramePr>
        <p:xfrm>
          <a:off x="729431" y="965478"/>
          <a:ext cx="6661969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9020">
                  <a:extLst>
                    <a:ext uri="{9D8B030D-6E8A-4147-A177-3AD203B41FA5}">
                      <a16:colId xmlns:a16="http://schemas.microsoft.com/office/drawing/2014/main" val="3475627948"/>
                    </a:ext>
                  </a:extLst>
                </a:gridCol>
                <a:gridCol w="1634402">
                  <a:extLst>
                    <a:ext uri="{9D8B030D-6E8A-4147-A177-3AD203B41FA5}">
                      <a16:colId xmlns:a16="http://schemas.microsoft.com/office/drawing/2014/main" val="2987615463"/>
                    </a:ext>
                  </a:extLst>
                </a:gridCol>
                <a:gridCol w="3078547">
                  <a:extLst>
                    <a:ext uri="{9D8B030D-6E8A-4147-A177-3AD203B41FA5}">
                      <a16:colId xmlns:a16="http://schemas.microsoft.com/office/drawing/2014/main" val="524515773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1.0 Software Product Release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178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 Project Management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9717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1.1.1 Planning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2426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1.1.2 Meetings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3249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1.1.3 Administration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77216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 Product Requirements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4364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455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08198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1.2.3 Training Program Materials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4586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 Detail 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827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795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03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6393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 Construct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9886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6527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8293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1.4.3 Training Program Materials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365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 Integration and Test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850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1784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702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1.5.3 Training Program Materials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67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91400" y="2802523"/>
            <a:ext cx="14232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5-4 Tabular form of WBS</a:t>
            </a:r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(7 </a:t>
            </a:r>
            <a:r>
              <a:rPr lang="en-US" dirty="0"/>
              <a:t>of 9)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 to developing work breakdown structures</a:t>
            </a:r>
          </a:p>
          <a:p>
            <a:pPr lvl="1"/>
            <a:r>
              <a:rPr lang="en-US" dirty="0" smtClean="0"/>
              <a:t>Using guidelines: some organizations, like the U.S</a:t>
            </a:r>
            <a:r>
              <a:rPr lang="en-US" dirty="0"/>
              <a:t>. Department of </a:t>
            </a:r>
            <a:r>
              <a:rPr lang="en-US" dirty="0" smtClean="0"/>
              <a:t>Defense (DOD), provide guidelines for preparing WBSs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nalogy approach: review WBSs of similar projects and tailor to your project</a:t>
            </a:r>
          </a:p>
          <a:p>
            <a:pPr lvl="1"/>
            <a:r>
              <a:rPr lang="en-US" dirty="0" smtClean="0"/>
              <a:t>Top-down approach: start with the largest items of the project and break them down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ottom-up approach: start with the specific tasks</a:t>
            </a:r>
          </a:p>
          <a:p>
            <a:pPr lvl="1"/>
            <a:r>
              <a:rPr lang="en-US" dirty="0" smtClean="0"/>
              <a:t>Mind mapping: uses branches radiating out from a core idea to structure thoughts and ideas</a:t>
            </a:r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(8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diagram created with MatchWare’s MindView 6.0 software that uses mind mapping to create a WB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54" y="1524000"/>
            <a:ext cx="6456491" cy="3967048"/>
          </a:xfrm>
          <a:prstGeom prst="rect">
            <a:avLst/>
          </a:prstGeom>
        </p:spPr>
      </p:pic>
      <p:sp>
        <p:nvSpPr>
          <p:cNvPr id="2970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</a:t>
            </a:r>
            <a:r>
              <a:rPr lang="en-US" dirty="0" smtClean="0"/>
              <a:t>Structure (9 of 9)</a:t>
            </a:r>
          </a:p>
        </p:txBody>
      </p:sp>
      <p:pic>
        <p:nvPicPr>
          <p:cNvPr id="3" name="Picture 2" descr="Image displays a Gantt chart with WBS generated from a mind map created with MatchWare’s MindView 6.0 softwar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4267200" cy="4368800"/>
          </a:xfrm>
          <a:prstGeom prst="rect">
            <a:avLst/>
          </a:prstGeom>
        </p:spPr>
      </p:pic>
      <p:sp>
        <p:nvSpPr>
          <p:cNvPr id="2970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7747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WBS Dictionary (1 of 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WBS tasks are vague </a:t>
            </a:r>
          </a:p>
          <a:p>
            <a:pPr lvl="1"/>
            <a:r>
              <a:rPr lang="en-US" dirty="0" smtClean="0"/>
              <a:t>WBS dictionary is a document that describes detailed information about each WBS item</a:t>
            </a:r>
          </a:p>
          <a:p>
            <a:pPr lvl="2"/>
            <a:r>
              <a:rPr lang="en-US" dirty="0" smtClean="0"/>
              <a:t>Format </a:t>
            </a:r>
            <a:r>
              <a:rPr lang="en-US" dirty="0"/>
              <a:t>of the WBS dictionary can vary based on project needs</a:t>
            </a:r>
            <a:endParaRPr lang="en-US" dirty="0" smtClean="0"/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WBS </a:t>
            </a:r>
            <a:r>
              <a:rPr lang="en-US" dirty="0" smtClean="0"/>
              <a:t>Dictionary (2 of 3)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46675"/>
              </p:ext>
            </p:extLst>
          </p:nvPr>
        </p:nvGraphicFramePr>
        <p:xfrm>
          <a:off x="628650" y="1143000"/>
          <a:ext cx="78867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98120869"/>
                    </a:ext>
                  </a:extLst>
                </a:gridCol>
              </a:tblGrid>
              <a:tr h="255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WBS Dictionary Entry March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6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Project Title</a:t>
                      </a:r>
                      <a:r>
                        <a:rPr lang="en-US" dirty="0" smtClean="0"/>
                        <a:t>: Information Technology (IT) Upgrade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WBS Item Number</a:t>
                      </a:r>
                      <a:r>
                        <a:rPr lang="en-US" dirty="0" smtClean="0"/>
                        <a:t>: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0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WBS Item Name</a:t>
                      </a:r>
                      <a:r>
                        <a:rPr lang="en-US" dirty="0" smtClean="0"/>
                        <a:t>: Database Update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r>
                        <a:rPr lang="en-US" dirty="0" smtClean="0"/>
                        <a:t>: The IT department maintains an online database of hardware and software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 the corporate intranet. We need to make sure that we know exactly what 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software employees are currently using and if they have any unique needs before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 decide what to order for the upgrade. This task will involve reviewing information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the current database, producing reports that list each department’s employees and location, and updating the data after performing the physical inventory and receiving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inputs from department managers. Our project sponsor will send a notice to 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department managers to communicate the importance of this project and this particular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task. In addition to general hardware and software upgrades, the project sponsors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 ask the department managers to provide information for any unique requirements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they might have that could affect the upgrades. This task also includes updating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inventory data for network hardware and software. After updating the inventory database,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 will send an e-mail to each department manager to verify the information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make changes online as needed. Department managers will be responsible for ensuring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that their people are available and cooperative during the physical inventory. Completing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this task is dependent on WBS Item Number 2.1, Physical Inventory, and must precede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WBS Item Number 3.0, Hardware and Software Acquisition.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1631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0" y="5515821"/>
            <a:ext cx="6492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</a:t>
            </a:r>
            <a:r>
              <a:rPr lang="en-US" dirty="0" smtClean="0">
                <a:latin typeface="Open Sans"/>
              </a:rPr>
              <a:t>5-5 </a:t>
            </a:r>
            <a:r>
              <a:rPr lang="en-US" dirty="0">
                <a:latin typeface="Open Sans"/>
              </a:rPr>
              <a:t>Sample WBS </a:t>
            </a:r>
            <a:r>
              <a:rPr lang="en-US" dirty="0" smtClean="0">
                <a:latin typeface="Open Sans"/>
              </a:rPr>
              <a:t>dictionary entry</a:t>
            </a:r>
            <a:endParaRPr lang="en-US" dirty="0">
              <a:latin typeface="Open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1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WBS </a:t>
            </a:r>
            <a:r>
              <a:rPr lang="en-US" dirty="0" smtClean="0"/>
              <a:t>Dictionary (3 of 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Advice for </a:t>
            </a:r>
            <a:r>
              <a:rPr lang="en-US" dirty="0" smtClean="0"/>
              <a:t>creating </a:t>
            </a:r>
            <a:r>
              <a:rPr lang="en-US" dirty="0"/>
              <a:t>a WBS and WBS </a:t>
            </a:r>
            <a:r>
              <a:rPr lang="en-US" dirty="0" smtClean="0"/>
              <a:t>dictionary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nit of work should appear at only one place in the WBS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content of a WBS item is the sum of the WBS items below it</a:t>
            </a:r>
          </a:p>
          <a:p>
            <a:pPr lvl="1"/>
            <a:r>
              <a:rPr lang="en-US" dirty="0" smtClean="0"/>
              <a:t>WBS item is the responsibility of only one individual, even though many people may be working on it</a:t>
            </a:r>
          </a:p>
          <a:p>
            <a:pPr lvl="1"/>
            <a:r>
              <a:rPr lang="en-US" dirty="0" smtClean="0"/>
              <a:t>WBS must be consistent with the way in which work is actually going to be performed; it should serve the project team first, and other purposes only if practical</a:t>
            </a:r>
          </a:p>
          <a:p>
            <a:pPr lvl="1"/>
            <a:r>
              <a:rPr lang="en-US" dirty="0"/>
              <a:t>Project team members should be involved in developing the WBS to ensure consistency and buy-in</a:t>
            </a:r>
          </a:p>
          <a:p>
            <a:pPr lvl="1"/>
            <a:r>
              <a:rPr lang="en-US" dirty="0"/>
              <a:t>Each WBS item must be documented in a WBS dictionary to ensure accurate understanding of the scope of work included and not </a:t>
            </a:r>
            <a:r>
              <a:rPr lang="en-US" dirty="0" smtClean="0"/>
              <a:t>included</a:t>
            </a:r>
          </a:p>
          <a:p>
            <a:pPr lvl="1"/>
            <a:r>
              <a:rPr lang="en-US" dirty="0" smtClean="0"/>
              <a:t>WBS </a:t>
            </a:r>
            <a:r>
              <a:rPr lang="en-US" dirty="0"/>
              <a:t>must be a flexible tool to accommodate inevitable changes while properly maintaining control of the work content in the project according to the scope statement</a:t>
            </a:r>
          </a:p>
          <a:p>
            <a:pPr lvl="1"/>
            <a:endParaRPr lang="en-US" dirty="0" smtClean="0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create a good project scope statement and WBS for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Even more </a:t>
            </a:r>
            <a:r>
              <a:rPr lang="en-US" dirty="0"/>
              <a:t>difficult, especially on IT projects, to verify the project scope and minimize </a:t>
            </a:r>
            <a:r>
              <a:rPr lang="en-US" dirty="0" smtClean="0"/>
              <a:t>scope changes</a:t>
            </a:r>
            <a:endParaRPr lang="en-US" dirty="0"/>
          </a:p>
          <a:p>
            <a:r>
              <a:rPr lang="en-US" dirty="0" smtClean="0"/>
              <a:t>Even </a:t>
            </a:r>
            <a:r>
              <a:rPr lang="en-US" dirty="0"/>
              <a:t>when the project scope is fairly well defined, many IT projects suffer from </a:t>
            </a:r>
            <a:r>
              <a:rPr lang="en-US" dirty="0" smtClean="0"/>
              <a:t>scope creep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endency </a:t>
            </a:r>
            <a:r>
              <a:rPr lang="en-US" dirty="0"/>
              <a:t>for project scope to keep getting bigger and </a:t>
            </a:r>
            <a:r>
              <a:rPr lang="en-US" dirty="0" smtClean="0"/>
              <a:t>bigger</a:t>
            </a:r>
          </a:p>
          <a:p>
            <a:r>
              <a:rPr lang="en-US" dirty="0"/>
              <a:t>Scope validation involves formal acceptance of the completed project deliverables</a:t>
            </a:r>
          </a:p>
          <a:p>
            <a:pPr lvl="1"/>
            <a:r>
              <a:rPr lang="en-US" dirty="0"/>
              <a:t>Acceptance is often achieved by a customer inspection and then sign-off on key deliverables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25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countries have had difficulties controlling the scope of large projects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specially those that involve advanced technologies and many different users</a:t>
            </a:r>
          </a:p>
          <a:p>
            <a:pPr lvl="2"/>
            <a:r>
              <a:rPr lang="en-US" dirty="0" smtClean="0"/>
              <a:t>For example, the state government of Victoria, Australia, has </a:t>
            </a:r>
            <a:r>
              <a:rPr lang="en-US" smtClean="0"/>
              <a:t>a website </a:t>
            </a:r>
            <a:r>
              <a:rPr lang="en-US" dirty="0" smtClean="0"/>
              <a:t>for its public transportation smart card; there were many problems in developing and implementing the smart card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Scope (1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control involves controlling changes to the project scope</a:t>
            </a:r>
          </a:p>
          <a:p>
            <a:pPr lvl="1"/>
            <a:r>
              <a:rPr lang="en-US" dirty="0" smtClean="0"/>
              <a:t>Keeping </a:t>
            </a:r>
            <a:r>
              <a:rPr lang="en-US" dirty="0"/>
              <a:t>project goals and </a:t>
            </a:r>
            <a:r>
              <a:rPr lang="en-US" dirty="0" smtClean="0"/>
              <a:t>business strategy </a:t>
            </a:r>
            <a:r>
              <a:rPr lang="en-US" dirty="0"/>
              <a:t>in </a:t>
            </a:r>
            <a:r>
              <a:rPr lang="en-US" dirty="0" smtClean="0"/>
              <a:t>mind</a:t>
            </a:r>
          </a:p>
          <a:p>
            <a:r>
              <a:rPr lang="en-US" dirty="0" smtClean="0"/>
              <a:t>Goals of scope control </a:t>
            </a:r>
          </a:p>
          <a:p>
            <a:pPr lvl="1"/>
            <a:r>
              <a:rPr lang="en-US" dirty="0" smtClean="0"/>
              <a:t>Influence the factors that cause scope changes</a:t>
            </a:r>
          </a:p>
          <a:p>
            <a:pPr lvl="1"/>
            <a:r>
              <a:rPr lang="en-US" dirty="0" smtClean="0"/>
              <a:t>Ensure changes are processed according to procedures developed as part of integrated change control</a:t>
            </a:r>
          </a:p>
          <a:p>
            <a:pPr lvl="1"/>
            <a:r>
              <a:rPr lang="en-US" dirty="0" smtClean="0"/>
              <a:t>Manage changes when they occur</a:t>
            </a:r>
          </a:p>
          <a:p>
            <a:r>
              <a:rPr lang="en-US" dirty="0" smtClean="0"/>
              <a:t>Variance is the difference between planned and actual performance</a:t>
            </a:r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an information technology (IT) project situation, show how </a:t>
            </a:r>
            <a:r>
              <a:rPr lang="en-US" dirty="0" smtClean="0"/>
              <a:t>recommended approaches </a:t>
            </a:r>
            <a:r>
              <a:rPr lang="en-US" dirty="0"/>
              <a:t>for controlling scope can improve the potential </a:t>
            </a:r>
            <a:r>
              <a:rPr lang="en-US" dirty="0" smtClean="0"/>
              <a:t>for project </a:t>
            </a:r>
            <a:r>
              <a:rPr lang="en-US" dirty="0"/>
              <a:t>success</a:t>
            </a:r>
          </a:p>
          <a:p>
            <a:r>
              <a:rPr lang="en-US" dirty="0" smtClean="0"/>
              <a:t>Describe how </a:t>
            </a:r>
            <a:r>
              <a:rPr lang="en-US" dirty="0"/>
              <a:t>software can assist in project scope management</a:t>
            </a:r>
          </a:p>
          <a:p>
            <a:r>
              <a:rPr lang="en-US" dirty="0" smtClean="0"/>
              <a:t>Discuss considerations </a:t>
            </a:r>
            <a:r>
              <a:rPr lang="en-US" dirty="0"/>
              <a:t>for agile/adaptive environments</a:t>
            </a:r>
          </a:p>
        </p:txBody>
      </p:sp>
      <p:sp>
        <p:nvSpPr>
          <p:cNvPr id="1024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</a:t>
            </a:r>
            <a:r>
              <a:rPr lang="en-US" dirty="0" smtClean="0"/>
              <a:t>Scope (2 of 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for improving user input</a:t>
            </a:r>
          </a:p>
          <a:p>
            <a:pPr lvl="1"/>
            <a:r>
              <a:rPr lang="en-US" dirty="0" smtClean="0"/>
              <a:t>Develop a good project selection process and insist that sponsors are from the user organization</a:t>
            </a:r>
          </a:p>
          <a:p>
            <a:pPr lvl="1"/>
            <a:r>
              <a:rPr lang="en-US" dirty="0" smtClean="0"/>
              <a:t>Place users on the project team </a:t>
            </a:r>
          </a:p>
          <a:p>
            <a:pPr lvl="1"/>
            <a:r>
              <a:rPr lang="en-US" dirty="0" smtClean="0"/>
              <a:t>Conduct regular meetings with defined agendas</a:t>
            </a:r>
          </a:p>
          <a:p>
            <a:pPr lvl="1"/>
            <a:r>
              <a:rPr lang="en-US" dirty="0" smtClean="0"/>
              <a:t>Deliver something to users and sponsors on a regular basis</a:t>
            </a:r>
          </a:p>
          <a:p>
            <a:pPr lvl="1"/>
            <a:r>
              <a:rPr lang="en-US" dirty="0"/>
              <a:t>Do not promise to deliver what the team cannot deliver in a particular </a:t>
            </a:r>
            <a:r>
              <a:rPr lang="en-US" dirty="0" smtClean="0"/>
              <a:t>time frame</a:t>
            </a:r>
          </a:p>
          <a:p>
            <a:pPr lvl="1"/>
            <a:r>
              <a:rPr lang="en-US" dirty="0"/>
              <a:t>Locate users with the </a:t>
            </a:r>
            <a:r>
              <a:rPr lang="en-US" dirty="0" smtClean="0"/>
              <a:t>developers</a:t>
            </a:r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</a:t>
            </a:r>
            <a:r>
              <a:rPr lang="en-US" dirty="0" smtClean="0"/>
              <a:t>Scope (3 of 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for reducing incomplete and changing requirements</a:t>
            </a:r>
          </a:p>
          <a:p>
            <a:pPr lvl="1"/>
            <a:r>
              <a:rPr lang="en-US" dirty="0" smtClean="0"/>
              <a:t>Develop and follow a requirements management process</a:t>
            </a:r>
          </a:p>
          <a:p>
            <a:pPr lvl="1"/>
            <a:r>
              <a:rPr lang="en-US" dirty="0"/>
              <a:t>Employ </a:t>
            </a:r>
            <a:r>
              <a:rPr lang="en-US" dirty="0" smtClean="0"/>
              <a:t>techniques such as prototyping, use case modeling, and JAD to get more user involvement</a:t>
            </a:r>
          </a:p>
          <a:p>
            <a:pPr lvl="1"/>
            <a:r>
              <a:rPr lang="en-US" dirty="0" smtClean="0"/>
              <a:t>Put requirements in writing and keep them current</a:t>
            </a:r>
          </a:p>
          <a:p>
            <a:pPr lvl="1"/>
            <a:r>
              <a:rPr lang="en-US" dirty="0" smtClean="0"/>
              <a:t>Create a requirements management database for documenting and controlling requirements</a:t>
            </a:r>
          </a:p>
          <a:p>
            <a:pPr lvl="1"/>
            <a:r>
              <a:rPr lang="en-US" dirty="0"/>
              <a:t>Provide adequate testing and conduct </a:t>
            </a:r>
            <a:r>
              <a:rPr lang="en-US" dirty="0" smtClean="0"/>
              <a:t>it </a:t>
            </a:r>
            <a:r>
              <a:rPr lang="en-US" dirty="0"/>
              <a:t>throughout the project life cycle</a:t>
            </a:r>
          </a:p>
          <a:p>
            <a:pPr lvl="1"/>
            <a:r>
              <a:rPr lang="en-US" dirty="0"/>
              <a:t>Review changes from a systems perspective</a:t>
            </a:r>
          </a:p>
          <a:p>
            <a:pPr lvl="1"/>
            <a:r>
              <a:rPr lang="en-US" dirty="0"/>
              <a:t>Emphasize completion dates to help focus on what’s most important</a:t>
            </a:r>
          </a:p>
          <a:p>
            <a:pPr lvl="1"/>
            <a:r>
              <a:rPr lang="en-US" dirty="0"/>
              <a:t>Allocate resources specifically for handling change </a:t>
            </a:r>
            <a:r>
              <a:rPr lang="en-US" dirty="0" smtClean="0"/>
              <a:t>requests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Project Scope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Word-processing software helps create several scope-related documents</a:t>
            </a:r>
          </a:p>
          <a:p>
            <a:r>
              <a:rPr lang="en-US" dirty="0"/>
              <a:t>Spreadsheets or presentation software to develop various charts, graphs, and </a:t>
            </a:r>
            <a:r>
              <a:rPr lang="en-US" dirty="0" smtClean="0"/>
              <a:t>matrixes related </a:t>
            </a:r>
            <a:r>
              <a:rPr lang="en-US" dirty="0"/>
              <a:t>to scope </a:t>
            </a:r>
            <a:r>
              <a:rPr lang="en-US" dirty="0" smtClean="0"/>
              <a:t>management</a:t>
            </a:r>
          </a:p>
          <a:p>
            <a:r>
              <a:rPr lang="en-US" dirty="0"/>
              <a:t>Mind-mapping software can be useful in developing a </a:t>
            </a:r>
            <a:r>
              <a:rPr lang="en-US" dirty="0" smtClean="0"/>
              <a:t>WBS</a:t>
            </a:r>
            <a:endParaRPr lang="en-US" dirty="0"/>
          </a:p>
          <a:p>
            <a:r>
              <a:rPr lang="en-US" dirty="0" smtClean="0"/>
              <a:t>Communication software like e-mail </a:t>
            </a:r>
            <a:r>
              <a:rPr lang="en-US" dirty="0"/>
              <a:t>and web-based applications </a:t>
            </a:r>
            <a:r>
              <a:rPr lang="en-US" dirty="0" smtClean="0"/>
              <a:t>can transmit </a:t>
            </a:r>
            <a:r>
              <a:rPr lang="en-US" dirty="0"/>
              <a:t>project scope management information</a:t>
            </a:r>
            <a:endParaRPr lang="en-US" dirty="0" smtClean="0"/>
          </a:p>
          <a:p>
            <a:r>
              <a:rPr lang="en-US" dirty="0" smtClean="0"/>
              <a:t>Project management software helps in creating a WBS; basis for creating a Gantt chart</a:t>
            </a:r>
          </a:p>
          <a:p>
            <a:r>
              <a:rPr lang="en-US" dirty="0" smtClean="0"/>
              <a:t>Specialized software is available to assist in project scope management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 </a:t>
            </a:r>
            <a:r>
              <a:rPr lang="en-US" dirty="0"/>
              <a:t>define and approve the detailed scope </a:t>
            </a:r>
            <a:r>
              <a:rPr lang="en-US" dirty="0" smtClean="0"/>
              <a:t>before the </a:t>
            </a:r>
            <a:r>
              <a:rPr lang="en-US" dirty="0"/>
              <a:t>start of an iteration with an adaptive or agile product life cycle, producing a </a:t>
            </a:r>
            <a:r>
              <a:rPr lang="en-US" dirty="0" smtClean="0"/>
              <a:t>usable product </a:t>
            </a:r>
            <a:r>
              <a:rPr lang="en-US" dirty="0"/>
              <a:t>at the end of each </a:t>
            </a:r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/>
              <a:t>scope develops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Agile </a:t>
            </a:r>
            <a:r>
              <a:rPr lang="en-US" dirty="0"/>
              <a:t>approach </a:t>
            </a:r>
            <a:r>
              <a:rPr lang="en-US" dirty="0" smtClean="0"/>
              <a:t>provides </a:t>
            </a:r>
            <a:r>
              <a:rPr lang="en-US" dirty="0"/>
              <a:t>several usable products during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462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scope management includes the processes required to ensure that the project addresses all the work required, and only the work required, to complete the project successfully</a:t>
            </a:r>
          </a:p>
          <a:p>
            <a:pPr lvl="1"/>
            <a:r>
              <a:rPr lang="en-US" dirty="0" smtClean="0"/>
              <a:t>Main processes </a:t>
            </a:r>
          </a:p>
          <a:p>
            <a:pPr lvl="2"/>
            <a:r>
              <a:rPr lang="en-US" dirty="0" smtClean="0"/>
              <a:t>Define scope management</a:t>
            </a:r>
          </a:p>
          <a:p>
            <a:pPr lvl="2"/>
            <a:r>
              <a:rPr lang="en-US" dirty="0" smtClean="0"/>
              <a:t>Collect requirements</a:t>
            </a:r>
          </a:p>
          <a:p>
            <a:pPr lvl="2"/>
            <a:r>
              <a:rPr lang="en-US" dirty="0" smtClean="0"/>
              <a:t>Define scope</a:t>
            </a:r>
          </a:p>
          <a:p>
            <a:pPr lvl="2"/>
            <a:r>
              <a:rPr lang="en-US" dirty="0" smtClean="0"/>
              <a:t>Create WBS</a:t>
            </a:r>
          </a:p>
          <a:p>
            <a:pPr lvl="2"/>
            <a:r>
              <a:rPr lang="en-US" dirty="0" smtClean="0"/>
              <a:t>Validate scope</a:t>
            </a:r>
          </a:p>
          <a:p>
            <a:pPr lvl="2"/>
            <a:r>
              <a:rPr lang="en-US" dirty="0" smtClean="0"/>
              <a:t>Control scope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Scope Management?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refers to all the work involved in creating the products of the project and the processes used to create them</a:t>
            </a:r>
          </a:p>
          <a:p>
            <a:pPr lvl="1"/>
            <a:r>
              <a:rPr lang="en-US" dirty="0" smtClean="0"/>
              <a:t>A deliverable is a product produced as part of a project, such as hardware or software, planning documents, or meeting minutes</a:t>
            </a:r>
          </a:p>
          <a:p>
            <a:r>
              <a:rPr lang="en-US" dirty="0" smtClean="0"/>
              <a:t>Project scope management includes the processes involved in defining and controlling what is or is not included In a project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that the project </a:t>
            </a:r>
            <a:r>
              <a:rPr lang="en-US" dirty="0" smtClean="0"/>
              <a:t>team and </a:t>
            </a:r>
            <a:r>
              <a:rPr lang="en-US" dirty="0"/>
              <a:t>stakeholders have the same understanding of what products the project will </a:t>
            </a:r>
            <a:r>
              <a:rPr lang="en-US" dirty="0" smtClean="0"/>
              <a:t>produce and </a:t>
            </a:r>
            <a:r>
              <a:rPr lang="en-US" dirty="0"/>
              <a:t>what processes the project team will use to produce them</a:t>
            </a:r>
            <a:endParaRPr lang="en-US" dirty="0" smtClean="0"/>
          </a:p>
        </p:txBody>
      </p:sp>
      <p:sp>
        <p:nvSpPr>
          <p:cNvPr id="1126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Management Processes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Main processes</a:t>
            </a:r>
          </a:p>
          <a:p>
            <a:pPr lvl="1"/>
            <a:r>
              <a:rPr lang="en-US" dirty="0" smtClean="0"/>
              <a:t>Planning scope management: determining how the project’s scope and requirements will be managed</a:t>
            </a:r>
          </a:p>
          <a:p>
            <a:pPr lvl="1"/>
            <a:r>
              <a:rPr lang="en-US" dirty="0" smtClean="0"/>
              <a:t>Collecting requirements: defining and documenting the features and functions of the products produced during the project as well as the processes used for creating them</a:t>
            </a:r>
          </a:p>
          <a:p>
            <a:pPr lvl="1"/>
            <a:r>
              <a:rPr lang="en-US" dirty="0" smtClean="0"/>
              <a:t>Defining scope: reviewing the project charter, requirements documents, and organizational process assets to create a scope statement</a:t>
            </a:r>
          </a:p>
          <a:p>
            <a:pPr lvl="1"/>
            <a:r>
              <a:rPr lang="en-US" dirty="0" smtClean="0"/>
              <a:t>Creating the WBS: subdividing the major project deliverables into smaller, more manageable components</a:t>
            </a:r>
          </a:p>
          <a:p>
            <a:pPr lvl="1"/>
            <a:r>
              <a:rPr lang="en-US" dirty="0" smtClean="0"/>
              <a:t>Validating scope: formalizing acceptance of the project deliverables</a:t>
            </a:r>
          </a:p>
          <a:p>
            <a:pPr lvl="1"/>
            <a:r>
              <a:rPr lang="en-US" dirty="0" smtClean="0"/>
              <a:t>Controlling scope: controlling changes to project scope throughout the life of the project</a:t>
            </a:r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Management </a:t>
            </a:r>
            <a:r>
              <a:rPr lang="en-US" dirty="0" smtClean="0"/>
              <a:t>Processes (2 of 2)</a:t>
            </a:r>
          </a:p>
        </p:txBody>
      </p:sp>
      <p:pic>
        <p:nvPicPr>
          <p:cNvPr id="2" name="Picture 1" descr="Image illustrates the inputs, tools, techniques, and outputs for each process of project scope managemen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3657600" cy="5134596"/>
          </a:xfrm>
          <a:prstGeom prst="rect">
            <a:avLst/>
          </a:prstGeom>
        </p:spPr>
      </p:pic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Scope Management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team uses expert judgment, data analysis, and meetings to develop two important outputs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cope </a:t>
            </a:r>
            <a:r>
              <a:rPr lang="en-US" dirty="0"/>
              <a:t>management </a:t>
            </a:r>
            <a:r>
              <a:rPr lang="en-US" dirty="0" smtClean="0"/>
              <a:t>plan (subsidiary </a:t>
            </a:r>
            <a:r>
              <a:rPr lang="en-US" dirty="0"/>
              <a:t>part of the project management </a:t>
            </a:r>
            <a:r>
              <a:rPr lang="en-US" dirty="0" smtClean="0"/>
              <a:t>plan)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equirements management plan</a:t>
            </a:r>
          </a:p>
          <a:p>
            <a:r>
              <a:rPr lang="en-US" dirty="0"/>
              <a:t>Scope </a:t>
            </a:r>
            <a:r>
              <a:rPr lang="en-US" dirty="0" smtClean="0"/>
              <a:t>management plan contents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repare </a:t>
            </a:r>
            <a:r>
              <a:rPr lang="en-US" dirty="0"/>
              <a:t>a detailed project scope statement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WBS</a:t>
            </a:r>
          </a:p>
          <a:p>
            <a:pPr lvl="1"/>
            <a:r>
              <a:rPr lang="en-US" dirty="0" smtClean="0"/>
              <a:t>Maintain </a:t>
            </a:r>
            <a:r>
              <a:rPr lang="en-US" dirty="0"/>
              <a:t>and approve the WBS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formal acceptance of the completed project deliverables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requests for changes to the project scope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Scope Management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Management Plan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PMBOK</a:t>
            </a:r>
            <a:r>
              <a:rPr lang="en-US" i="1" baseline="30000" dirty="0" smtClean="0"/>
              <a:t>®</a:t>
            </a:r>
            <a:r>
              <a:rPr lang="en-US" i="1" dirty="0" smtClean="0"/>
              <a:t> Guide, Sixth Edition</a:t>
            </a:r>
            <a:r>
              <a:rPr lang="en-US" dirty="0" smtClean="0"/>
              <a:t>, describes a requirement </a:t>
            </a:r>
            <a:r>
              <a:rPr lang="en-US" dirty="0"/>
              <a:t>as ““a condition </a:t>
            </a:r>
            <a:r>
              <a:rPr lang="en-US" dirty="0" smtClean="0"/>
              <a:t>or capability </a:t>
            </a:r>
            <a:r>
              <a:rPr lang="en-US" dirty="0"/>
              <a:t>that is necessary to be present in a product, service, or result to </a:t>
            </a:r>
            <a:r>
              <a:rPr lang="en-US" dirty="0" smtClean="0"/>
              <a:t>satisfy a </a:t>
            </a:r>
            <a:r>
              <a:rPr lang="en-US" dirty="0"/>
              <a:t>business need”</a:t>
            </a:r>
            <a:endParaRPr lang="en-US" dirty="0" smtClean="0"/>
          </a:p>
          <a:p>
            <a:r>
              <a:rPr lang="en-US" dirty="0" smtClean="0"/>
              <a:t>The requirements management plan documents how project requirements will be analyzed, documented, and managed</a:t>
            </a:r>
          </a:p>
          <a:p>
            <a:pPr lvl="1"/>
            <a:r>
              <a:rPr lang="en-US" dirty="0"/>
              <a:t>How to plan, track, and report requirements activities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perform configuration management activities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prioritize requirements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use product metrics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trace and capture attributes of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Requirements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ways to collect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Interviewing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/>
              <a:t>Holding focus groups and facilitated </a:t>
            </a:r>
            <a:r>
              <a:rPr lang="en-US" dirty="0" smtClean="0"/>
              <a:t>workshops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group creativity and decision-making techniques</a:t>
            </a:r>
          </a:p>
          <a:p>
            <a:pPr lvl="1"/>
            <a:r>
              <a:rPr lang="en-US" dirty="0" smtClean="0"/>
              <a:t>Utilizing questionnaires </a:t>
            </a:r>
            <a:r>
              <a:rPr lang="en-US" dirty="0"/>
              <a:t>and surveys</a:t>
            </a:r>
          </a:p>
          <a:p>
            <a:pPr lvl="1"/>
            <a:r>
              <a:rPr lang="en-US" dirty="0" smtClean="0"/>
              <a:t>Conducting observation studies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enerating </a:t>
            </a:r>
            <a:r>
              <a:rPr lang="en-US" dirty="0"/>
              <a:t>ideas by </a:t>
            </a:r>
            <a:r>
              <a:rPr lang="en-US" dirty="0" smtClean="0"/>
              <a:t>comparing specific </a:t>
            </a:r>
            <a:r>
              <a:rPr lang="en-US" dirty="0"/>
              <a:t>project practices or product </a:t>
            </a:r>
            <a:r>
              <a:rPr lang="en-US" dirty="0" smtClean="0"/>
              <a:t>characteristics (i.e., benchmarking)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4071</Words>
  <Application>Microsoft Office PowerPoint</Application>
  <PresentationFormat>On-screen Show (4:3)</PresentationFormat>
  <Paragraphs>260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Rounded MT Bold</vt:lpstr>
      <vt:lpstr>Calibri</vt:lpstr>
      <vt:lpstr>Open Sans</vt:lpstr>
      <vt:lpstr>Open Sans Regular</vt:lpstr>
      <vt:lpstr>Summer Font</vt:lpstr>
      <vt:lpstr>Times New Roman</vt:lpstr>
      <vt:lpstr>Brand_PPT_Template_SIMPLIFIED_SD</vt:lpstr>
      <vt:lpstr>Chapter 5: Project Scope Management</vt:lpstr>
      <vt:lpstr>Learning Objectives (1 of 2)</vt:lpstr>
      <vt:lpstr>Learning Objectives (2 of 2)</vt:lpstr>
      <vt:lpstr>What is Project Scope Management?</vt:lpstr>
      <vt:lpstr>Project Scope Management Processes (1 of 2)</vt:lpstr>
      <vt:lpstr>Project Scope Management Processes (2 of 2)</vt:lpstr>
      <vt:lpstr>Planning Scope Management (1 of 2)</vt:lpstr>
      <vt:lpstr>Planning Scope Management (2 of 2)</vt:lpstr>
      <vt:lpstr>Collecting Requirements (1 of 3)</vt:lpstr>
      <vt:lpstr>Collecting Requirements (2 of 3)</vt:lpstr>
      <vt:lpstr>Collecting Requirements (3 of 3)</vt:lpstr>
      <vt:lpstr>Defining Scope (1 of 2)</vt:lpstr>
      <vt:lpstr>Sample Project Charter (partial)</vt:lpstr>
      <vt:lpstr>Defining Scope (2 of 2)</vt:lpstr>
      <vt:lpstr>Creating the Work Breakdown Structure (1 of 9)</vt:lpstr>
      <vt:lpstr>Creating the Work Breakdown Structure (2 of 9)</vt:lpstr>
      <vt:lpstr>Creating the Work Breakdown Structure (3 of 9)</vt:lpstr>
      <vt:lpstr>Creating the Work Breakdown Structure (4 of 9)</vt:lpstr>
      <vt:lpstr>Creating the Work Breakdown Structure (5 of 9)</vt:lpstr>
      <vt:lpstr>Creating the Work Breakdown Structure (6 of 9)</vt:lpstr>
      <vt:lpstr>Creating the Work Breakdown Structure (7 of 9)</vt:lpstr>
      <vt:lpstr>Creating the Work Breakdown Structure (8 of 9)</vt:lpstr>
      <vt:lpstr>Creating the Work Breakdown Structure (9 of 9)</vt:lpstr>
      <vt:lpstr>The WBS Dictionary (1 of 3)</vt:lpstr>
      <vt:lpstr>The WBS Dictionary (2 of 3)</vt:lpstr>
      <vt:lpstr>The WBS Dictionary (3 of 3)</vt:lpstr>
      <vt:lpstr>Validating Scope</vt:lpstr>
      <vt:lpstr>Global Issues</vt:lpstr>
      <vt:lpstr>Controlling Scope (1 of 3)</vt:lpstr>
      <vt:lpstr>Controlling Scope (2 of 3)</vt:lpstr>
      <vt:lpstr>Controlling Scope (3 of 3)</vt:lpstr>
      <vt:lpstr>Using Software to Assist in Project Scope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2018-05-19T16:30:35Z</dcterms:created>
  <dcterms:modified xsi:type="dcterms:W3CDTF">2020-02-06T17:51:31Z</dcterms:modified>
</cp:coreProperties>
</file>