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0" r:id="rId1"/>
  </p:sldMasterIdLst>
  <p:notesMasterIdLst>
    <p:notesMasterId r:id="rId45"/>
  </p:notesMasterIdLst>
  <p:handoutMasterIdLst>
    <p:handoutMasterId r:id="rId46"/>
  </p:handoutMasterIdLst>
  <p:sldIdLst>
    <p:sldId id="257" r:id="rId2"/>
    <p:sldId id="334" r:id="rId3"/>
    <p:sldId id="335" r:id="rId4"/>
    <p:sldId id="336" r:id="rId5"/>
    <p:sldId id="340" r:id="rId6"/>
    <p:sldId id="387" r:id="rId7"/>
    <p:sldId id="391" r:id="rId8"/>
    <p:sldId id="341" r:id="rId9"/>
    <p:sldId id="343" r:id="rId10"/>
    <p:sldId id="344" r:id="rId11"/>
    <p:sldId id="346" r:id="rId12"/>
    <p:sldId id="347" r:id="rId13"/>
    <p:sldId id="348" r:id="rId14"/>
    <p:sldId id="396" r:id="rId15"/>
    <p:sldId id="397" r:id="rId16"/>
    <p:sldId id="353" r:id="rId17"/>
    <p:sldId id="356" r:id="rId18"/>
    <p:sldId id="399" r:id="rId19"/>
    <p:sldId id="357" r:id="rId20"/>
    <p:sldId id="400" r:id="rId21"/>
    <p:sldId id="360" r:id="rId22"/>
    <p:sldId id="362" r:id="rId23"/>
    <p:sldId id="401" r:id="rId24"/>
    <p:sldId id="363" r:id="rId25"/>
    <p:sldId id="366" r:id="rId26"/>
    <p:sldId id="367" r:id="rId27"/>
    <p:sldId id="402" r:id="rId28"/>
    <p:sldId id="369" r:id="rId29"/>
    <p:sldId id="370" r:id="rId30"/>
    <p:sldId id="372" r:id="rId31"/>
    <p:sldId id="373" r:id="rId32"/>
    <p:sldId id="403" r:id="rId33"/>
    <p:sldId id="375" r:id="rId34"/>
    <p:sldId id="404" r:id="rId35"/>
    <p:sldId id="377" r:id="rId36"/>
    <p:sldId id="395" r:id="rId37"/>
    <p:sldId id="379" r:id="rId38"/>
    <p:sldId id="381" r:id="rId39"/>
    <p:sldId id="383" r:id="rId40"/>
    <p:sldId id="394" r:id="rId41"/>
    <p:sldId id="385" r:id="rId42"/>
    <p:sldId id="405" r:id="rId43"/>
    <p:sldId id="38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51" autoAdjust="0"/>
  </p:normalViewPr>
  <p:slideViewPr>
    <p:cSldViewPr>
      <p:cViewPr varScale="1">
        <p:scale>
          <a:sx n="61" d="100"/>
          <a:sy n="61" d="100"/>
        </p:scale>
        <p:origin x="15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B4F1CC-2762-4A50-BFA6-AF4F471C3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3EBEAF-6895-428A-8971-6FD8257AC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86078-1A2C-484F-8A15-D073A54781C8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526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6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9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2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3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D64B7-11BE-4AAB-A1A2-20471B7113C1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46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7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3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9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2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4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9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6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91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940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51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109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60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6:</a:t>
            </a:r>
            <a:br>
              <a:rPr lang="en-US" dirty="0" smtClean="0"/>
            </a:br>
            <a:r>
              <a:rPr lang="en-US" dirty="0" smtClean="0"/>
              <a:t>Project Schedule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smtClean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smtClean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Activities (1 of 6)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Sequencing </a:t>
            </a:r>
            <a:r>
              <a:rPr lang="en-US" dirty="0"/>
              <a:t>process involves evaluating </a:t>
            </a:r>
            <a:r>
              <a:rPr lang="en-US" dirty="0" smtClean="0"/>
              <a:t>the reasons </a:t>
            </a:r>
            <a:r>
              <a:rPr lang="en-US" dirty="0"/>
              <a:t>for dependencies and the different types of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A dependency or relationship is the sequencing of project activities or tasks	</a:t>
            </a:r>
          </a:p>
          <a:p>
            <a:pPr lvl="2"/>
            <a:r>
              <a:rPr lang="en-US" dirty="0"/>
              <a:t>Mandatory dependencies: inherent in the nature of the work being performed on a project, sometimes referred to as hard logic</a:t>
            </a:r>
          </a:p>
          <a:p>
            <a:pPr lvl="2"/>
            <a:r>
              <a:rPr lang="en-US" dirty="0"/>
              <a:t>Discretionary dependencies: defined by the project </a:t>
            </a:r>
            <a:r>
              <a:rPr lang="en-US" dirty="0" smtClean="0"/>
              <a:t>team, sometimes </a:t>
            </a:r>
            <a:r>
              <a:rPr lang="en-US" dirty="0"/>
              <a:t>referred to as soft </a:t>
            </a:r>
            <a:r>
              <a:rPr lang="en-US" dirty="0" smtClean="0"/>
              <a:t>logic. </a:t>
            </a:r>
            <a:r>
              <a:rPr lang="en-US" dirty="0"/>
              <a:t>and should be used with care since they may limit later scheduling options</a:t>
            </a:r>
          </a:p>
          <a:p>
            <a:pPr lvl="2"/>
            <a:r>
              <a:rPr lang="en-US" dirty="0"/>
              <a:t>External dependencies: involve relationships between project and non-project activities</a:t>
            </a:r>
          </a:p>
          <a:p>
            <a:pPr lvl="2"/>
            <a:endParaRPr lang="en-US" dirty="0" smtClean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</a:t>
            </a:r>
            <a:r>
              <a:rPr lang="en-US" dirty="0" smtClean="0"/>
              <a:t>Activities (2 of 6)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diagrams are the preferred technique for showing activity sequencing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chematic display of the logical relationships among, or sequencing of, project activities</a:t>
            </a:r>
          </a:p>
          <a:p>
            <a:pPr lvl="1"/>
            <a:r>
              <a:rPr lang="en-US" dirty="0" smtClean="0"/>
              <a:t>Two main formats are the arrow and precedence diagramming methods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</a:t>
            </a:r>
            <a:r>
              <a:rPr lang="en-US" dirty="0" smtClean="0"/>
              <a:t>Activities (3 of 6)</a:t>
            </a:r>
          </a:p>
        </p:txBody>
      </p:sp>
      <p:pic>
        <p:nvPicPr>
          <p:cNvPr id="2" name="Picture 1" descr="Image displays a sample network diagram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5" y="2057400"/>
            <a:ext cx="5905129" cy="29565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</a:t>
            </a:r>
            <a:r>
              <a:rPr lang="en-US" dirty="0" smtClean="0"/>
              <a:t>Activities (4 of 6)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Arrow diagramming method (ADM) (i.e., activity-on-arrow network diagrams)</a:t>
            </a:r>
          </a:p>
          <a:p>
            <a:pPr lvl="1"/>
            <a:r>
              <a:rPr lang="en-US" dirty="0" smtClean="0"/>
              <a:t>Activities are represented by arrows</a:t>
            </a:r>
          </a:p>
          <a:p>
            <a:pPr lvl="1"/>
            <a:r>
              <a:rPr lang="en-US" dirty="0" smtClean="0"/>
              <a:t>Nodes or circles are the starting and ending points of activities</a:t>
            </a:r>
          </a:p>
          <a:p>
            <a:pPr lvl="1"/>
            <a:r>
              <a:rPr lang="en-US" dirty="0" smtClean="0"/>
              <a:t>Only show finish-to-start dependencies</a:t>
            </a:r>
          </a:p>
          <a:p>
            <a:pPr lvl="1"/>
            <a:r>
              <a:rPr lang="en-US" dirty="0" smtClean="0"/>
              <a:t>Refer to the text for the step-by-step process of creating </a:t>
            </a:r>
            <a:r>
              <a:rPr lang="en-US" dirty="0"/>
              <a:t>AOA </a:t>
            </a:r>
            <a:r>
              <a:rPr lang="en-US" dirty="0" smtClean="0"/>
              <a:t>diagrams</a:t>
            </a:r>
          </a:p>
          <a:p>
            <a:r>
              <a:rPr lang="en-US" dirty="0" smtClean="0"/>
              <a:t>Precedence </a:t>
            </a:r>
            <a:r>
              <a:rPr lang="en-US" dirty="0"/>
              <a:t>diagramming method (PDM)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diagramming technique </a:t>
            </a:r>
            <a:r>
              <a:rPr lang="en-US" dirty="0" smtClean="0"/>
              <a:t>in which </a:t>
            </a:r>
            <a:r>
              <a:rPr lang="en-US" dirty="0"/>
              <a:t>boxes represent activities</a:t>
            </a:r>
          </a:p>
          <a:p>
            <a:r>
              <a:rPr lang="en-US" dirty="0" smtClean="0"/>
              <a:t>Types </a:t>
            </a:r>
            <a:r>
              <a:rPr lang="en-US" dirty="0"/>
              <a:t>of dependencies </a:t>
            </a:r>
            <a:r>
              <a:rPr lang="en-US" dirty="0" smtClean="0"/>
              <a:t>or relationships </a:t>
            </a:r>
            <a:r>
              <a:rPr lang="en-US" dirty="0"/>
              <a:t>between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/>
              <a:t>Finish-to-start </a:t>
            </a:r>
            <a:endParaRPr lang="en-US" dirty="0" smtClean="0"/>
          </a:p>
          <a:p>
            <a:pPr lvl="1"/>
            <a:r>
              <a:rPr lang="en-US" dirty="0" smtClean="0"/>
              <a:t>Start-to-start </a:t>
            </a:r>
          </a:p>
          <a:p>
            <a:pPr lvl="1"/>
            <a:r>
              <a:rPr lang="en-US" dirty="0" smtClean="0"/>
              <a:t>Finish-to-finish</a:t>
            </a:r>
          </a:p>
          <a:p>
            <a:pPr lvl="1"/>
            <a:r>
              <a:rPr lang="en-US" dirty="0"/>
              <a:t>Start-to-finish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</a:t>
            </a:r>
            <a:r>
              <a:rPr lang="en-US" dirty="0" smtClean="0"/>
              <a:t>Activities (5 of 6)</a:t>
            </a:r>
          </a:p>
        </p:txBody>
      </p:sp>
      <p:pic>
        <p:nvPicPr>
          <p:cNvPr id="3" name="Picture 2" descr="Image illustrates task dependencies that can occur among project activities based on a Microsoft Project help screen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43" y="1690689"/>
            <a:ext cx="6092513" cy="357225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0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</a:t>
            </a:r>
            <a:r>
              <a:rPr lang="en-US" dirty="0" smtClean="0"/>
              <a:t>Activities (6 of 6)</a:t>
            </a:r>
          </a:p>
        </p:txBody>
      </p:sp>
      <p:pic>
        <p:nvPicPr>
          <p:cNvPr id="3" name="Picture 2" descr="Image illustrates Project X using the precedence diagramming method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0" y="2133600"/>
            <a:ext cx="7546760" cy="25953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4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Activity Durations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 includes the actual amount of time worked on an activity plus elapsed time</a:t>
            </a:r>
          </a:p>
          <a:p>
            <a:pPr lvl="1"/>
            <a:r>
              <a:rPr lang="en-US" dirty="0"/>
              <a:t>Effort is the number of workdays or work hours required to complete a </a:t>
            </a:r>
            <a:r>
              <a:rPr lang="en-US" dirty="0" smtClean="0"/>
              <a:t>task and does </a:t>
            </a:r>
            <a:r>
              <a:rPr lang="en-US" dirty="0"/>
              <a:t>not normally equal duration</a:t>
            </a:r>
          </a:p>
          <a:p>
            <a:r>
              <a:rPr lang="en-US" dirty="0"/>
              <a:t>People doing the work should help create </a:t>
            </a:r>
            <a:r>
              <a:rPr lang="en-US" dirty="0" smtClean="0"/>
              <a:t>estimates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expert should review </a:t>
            </a:r>
            <a:r>
              <a:rPr lang="en-US" dirty="0" smtClean="0"/>
              <a:t>them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three-point </a:t>
            </a:r>
            <a:r>
              <a:rPr lang="en-US" dirty="0" smtClean="0"/>
              <a:t>estimate is an </a:t>
            </a:r>
            <a:r>
              <a:rPr lang="en-US" dirty="0"/>
              <a:t>estimate that includes an optimistic, most likely, and pessimistic </a:t>
            </a:r>
            <a:r>
              <a:rPr lang="en-US" dirty="0" smtClean="0"/>
              <a:t>estimate</a:t>
            </a:r>
          </a:p>
          <a:p>
            <a:pPr lvl="1"/>
            <a:r>
              <a:rPr lang="en-US" dirty="0" smtClean="0"/>
              <a:t>Three-point </a:t>
            </a:r>
            <a:r>
              <a:rPr lang="en-US" dirty="0"/>
              <a:t>estimates are needed for PERT and Monte Carlo simulations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Schedule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results of the other time management processes to determine the start and end date of the project</a:t>
            </a:r>
          </a:p>
          <a:p>
            <a:pPr lvl="1"/>
            <a:r>
              <a:rPr lang="en-US" dirty="0" smtClean="0"/>
              <a:t>Ultimate goal is to create a realistic project schedule that provides a basis for monitoring project progress for the time dimension of the project</a:t>
            </a:r>
          </a:p>
          <a:p>
            <a:r>
              <a:rPr lang="en-US" dirty="0" smtClean="0"/>
              <a:t>Important tools and techniques </a:t>
            </a:r>
          </a:p>
          <a:p>
            <a:pPr lvl="1"/>
            <a:r>
              <a:rPr lang="en-US" dirty="0" smtClean="0"/>
              <a:t>Gantt charts</a:t>
            </a:r>
          </a:p>
          <a:p>
            <a:pPr lvl="1"/>
            <a:r>
              <a:rPr lang="en-US" dirty="0" smtClean="0"/>
              <a:t>Critical path analysis</a:t>
            </a:r>
          </a:p>
          <a:p>
            <a:pPr lvl="1"/>
            <a:r>
              <a:rPr lang="en-US" dirty="0" smtClean="0"/>
              <a:t>Critical chain scheduling</a:t>
            </a:r>
          </a:p>
          <a:p>
            <a:pPr lvl="1"/>
            <a:r>
              <a:rPr lang="en-US" dirty="0" smtClean="0"/>
              <a:t>PERT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 (1 of 5)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 a standard format for displaying project schedule information by listing project activities and corresponding start and finish dates in a calendar form</a:t>
            </a:r>
          </a:p>
          <a:p>
            <a:pPr lvl="1"/>
            <a:r>
              <a:rPr lang="en-US" dirty="0" smtClean="0"/>
              <a:t>Symbols 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lack diamond: milestones </a:t>
            </a:r>
          </a:p>
          <a:p>
            <a:pPr lvl="2"/>
            <a:r>
              <a:rPr lang="en-US" dirty="0" smtClean="0"/>
              <a:t>Thick black bars: summary tasks</a:t>
            </a:r>
          </a:p>
          <a:p>
            <a:pPr lvl="2"/>
            <a:r>
              <a:rPr lang="en-US" dirty="0" smtClean="0"/>
              <a:t>Light gray horizontal bars: durations of tasks</a:t>
            </a:r>
          </a:p>
          <a:p>
            <a:pPr lvl="2"/>
            <a:r>
              <a:rPr lang="en-US" dirty="0" smtClean="0"/>
              <a:t>Arrows: dependencies between tasks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9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 (2 of 5)</a:t>
            </a:r>
          </a:p>
        </p:txBody>
      </p:sp>
      <p:pic>
        <p:nvPicPr>
          <p:cNvPr id="3" name="Picture 2" descr="Image displays a simple Gantt chart for Project X created with Microsof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7" y="1698063"/>
            <a:ext cx="6605905" cy="386166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Illustrate </a:t>
            </a:r>
            <a:r>
              <a:rPr lang="en-US" dirty="0"/>
              <a:t>the importance that project schedules and good </a:t>
            </a:r>
            <a:r>
              <a:rPr lang="en-US" dirty="0" smtClean="0"/>
              <a:t>project schedule </a:t>
            </a:r>
            <a:r>
              <a:rPr lang="en-US" dirty="0"/>
              <a:t>management can have in helping to make projects successful</a:t>
            </a:r>
          </a:p>
          <a:p>
            <a:r>
              <a:rPr lang="en-US" dirty="0" smtClean="0"/>
              <a:t>Discuss </a:t>
            </a:r>
            <a:r>
              <a:rPr lang="en-US" dirty="0"/>
              <a:t>the process of planning schedule management</a:t>
            </a:r>
          </a:p>
          <a:p>
            <a:r>
              <a:rPr lang="en-US" dirty="0" smtClean="0"/>
              <a:t>Define </a:t>
            </a:r>
            <a:r>
              <a:rPr lang="en-US" dirty="0"/>
              <a:t>activities as the basis for developing project schedules</a:t>
            </a:r>
          </a:p>
          <a:p>
            <a:r>
              <a:rPr lang="en-US" dirty="0" smtClean="0"/>
              <a:t>Describe </a:t>
            </a:r>
            <a:r>
              <a:rPr lang="en-US" dirty="0"/>
              <a:t>how project managers use network diagrams and </a:t>
            </a:r>
            <a:r>
              <a:rPr lang="en-US" dirty="0" smtClean="0"/>
              <a:t>dependencies to </a:t>
            </a:r>
            <a:r>
              <a:rPr lang="en-US" dirty="0"/>
              <a:t>assist in activity sequencing</a:t>
            </a:r>
          </a:p>
          <a:p>
            <a:r>
              <a:rPr lang="en-US" dirty="0" smtClean="0"/>
              <a:t>Explain </a:t>
            </a:r>
            <a:r>
              <a:rPr lang="en-US" dirty="0"/>
              <a:t>how various tools and techniques help project managers </a:t>
            </a:r>
            <a:r>
              <a:rPr lang="en-US" dirty="0" smtClean="0"/>
              <a:t>perform activity </a:t>
            </a:r>
            <a:r>
              <a:rPr lang="en-US" dirty="0"/>
              <a:t>duration estimates</a:t>
            </a:r>
          </a:p>
          <a:p>
            <a:r>
              <a:rPr lang="en-US" dirty="0" smtClean="0"/>
              <a:t>Use </a:t>
            </a:r>
            <a:r>
              <a:rPr lang="en-US" dirty="0"/>
              <a:t>a Gantt chart for planning and tracking schedule information, find </a:t>
            </a:r>
            <a:r>
              <a:rPr lang="en-US" dirty="0" smtClean="0"/>
              <a:t>the critical </a:t>
            </a:r>
            <a:r>
              <a:rPr lang="en-US" dirty="0"/>
              <a:t>path for a project, and describe how critical chain scheduling </a:t>
            </a:r>
            <a:r>
              <a:rPr lang="en-US" dirty="0" smtClean="0"/>
              <a:t>and the </a:t>
            </a:r>
            <a:r>
              <a:rPr lang="en-US" dirty="0"/>
              <a:t>Program Evaluation and Review Technique (PERT) affect </a:t>
            </a:r>
            <a:r>
              <a:rPr lang="en-US" dirty="0" smtClean="0"/>
              <a:t>schedule development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 (3 of 5)</a:t>
            </a:r>
          </a:p>
        </p:txBody>
      </p:sp>
      <p:pic>
        <p:nvPicPr>
          <p:cNvPr id="3" name="Picture 2" descr="Image displays a more complex Gantt chart based on a software launch project from a Microsoft templat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15" y="1690689"/>
            <a:ext cx="5842769" cy="38938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8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</a:t>
            </a:r>
            <a:r>
              <a:rPr lang="en-US" dirty="0" smtClean="0"/>
              <a:t>Charts (4 of 5)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milestones to </a:t>
            </a:r>
            <a:r>
              <a:rPr lang="en-US" dirty="0"/>
              <a:t>G</a:t>
            </a:r>
            <a:r>
              <a:rPr lang="en-US" dirty="0" smtClean="0"/>
              <a:t>antt charts</a:t>
            </a:r>
            <a:endParaRPr lang="en-US" dirty="0"/>
          </a:p>
          <a:p>
            <a:pPr lvl="1"/>
            <a:r>
              <a:rPr lang="en-US" dirty="0" smtClean="0"/>
              <a:t>Many people like to focus on meeting milestones, especially for large projects</a:t>
            </a:r>
          </a:p>
          <a:p>
            <a:pPr lvl="2"/>
            <a:r>
              <a:rPr lang="en-US" dirty="0" smtClean="0"/>
              <a:t>Milestones emphasize important events or accomplishments on projects</a:t>
            </a:r>
          </a:p>
          <a:p>
            <a:r>
              <a:rPr lang="en-US" dirty="0" smtClean="0"/>
              <a:t>SMART Criteria for milestones </a:t>
            </a:r>
          </a:p>
          <a:p>
            <a:pPr lvl="1"/>
            <a:r>
              <a:rPr lang="en-US" dirty="0"/>
              <a:t>Specific</a:t>
            </a:r>
          </a:p>
          <a:p>
            <a:pPr lvl="1"/>
            <a:r>
              <a:rPr lang="en-US" dirty="0"/>
              <a:t>Measurable</a:t>
            </a:r>
          </a:p>
          <a:p>
            <a:pPr lvl="1"/>
            <a:r>
              <a:rPr lang="en-US" dirty="0"/>
              <a:t>Assignable</a:t>
            </a:r>
          </a:p>
          <a:p>
            <a:pPr lvl="1"/>
            <a:r>
              <a:rPr lang="en-US" dirty="0"/>
              <a:t>Realistic</a:t>
            </a:r>
          </a:p>
          <a:p>
            <a:pPr lvl="1"/>
            <a:r>
              <a:rPr lang="en-US" dirty="0"/>
              <a:t>Time-framed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</a:t>
            </a:r>
            <a:r>
              <a:rPr lang="en-US" dirty="0" smtClean="0"/>
              <a:t>Charts (5 of 5)</a:t>
            </a:r>
          </a:p>
        </p:txBody>
      </p:sp>
      <p:pic>
        <p:nvPicPr>
          <p:cNvPr id="2" name="Picture 1" descr="Image displays  a Tracking Gantt chart comparing planned and actual project schedule information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28" y="1683315"/>
            <a:ext cx="5741943" cy="356920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Method (CPM) (1 of 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etwork diagramming technique used to predict total project duration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ritical path: series of activities that determine the earliest time by which the project can be completed</a:t>
            </a:r>
          </a:p>
          <a:p>
            <a:pPr lvl="2"/>
            <a:r>
              <a:rPr lang="en-US" dirty="0" smtClean="0"/>
              <a:t>The longest path through the network diagram and has the least amount of slack or float; amount of time an activity may be delayed without delaying a succeeding activity or the project finish date</a:t>
            </a:r>
          </a:p>
          <a:p>
            <a:r>
              <a:rPr lang="en-US" dirty="0" smtClean="0"/>
              <a:t>Calculating the critical path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a good network </a:t>
            </a:r>
            <a:r>
              <a:rPr lang="en-US" dirty="0" smtClean="0"/>
              <a:t>diagram and add the </a:t>
            </a:r>
            <a:r>
              <a:rPr lang="en-US" dirty="0"/>
              <a:t>duration estimates for all activities on each path through the network diagram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ongest </a:t>
            </a:r>
            <a:r>
              <a:rPr lang="en-US" dirty="0"/>
              <a:t>path is the critical path</a:t>
            </a:r>
          </a:p>
          <a:p>
            <a:pPr lvl="1"/>
            <a:r>
              <a:rPr lang="en-US" dirty="0"/>
              <a:t>If one or more of the activities on the critical path takes longer than planned, the whole project schedule will slip unless the project manager takes corrective action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4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Method (CPM) (2 of 2)</a:t>
            </a:r>
          </a:p>
        </p:txBody>
      </p:sp>
      <p:pic>
        <p:nvPicPr>
          <p:cNvPr id="3" name="Picture 2" descr="Image shows the AOA network diagram for Project X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678512" cy="393801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Grass Can Be on the Critical Path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fact that its name includes the word critical </a:t>
            </a:r>
            <a:r>
              <a:rPr lang="en-US" dirty="0" smtClean="0"/>
              <a:t>does not </a:t>
            </a:r>
            <a:r>
              <a:rPr lang="en-US" dirty="0"/>
              <a:t>mean that it includes all critical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accounts for time</a:t>
            </a:r>
          </a:p>
          <a:p>
            <a:pPr lvl="2"/>
            <a:r>
              <a:rPr lang="en-US" dirty="0" smtClean="0"/>
              <a:t>Example: growing grass for Disney’s Animal Kingdom</a:t>
            </a:r>
          </a:p>
          <a:p>
            <a:r>
              <a:rPr lang="en-US" dirty="0" smtClean="0"/>
              <a:t>There can be more than one critical path if the lengths of two or more paths are the same</a:t>
            </a:r>
          </a:p>
          <a:p>
            <a:pPr lvl="1"/>
            <a:r>
              <a:rPr lang="en-US" dirty="0"/>
              <a:t>Project managers should closely </a:t>
            </a:r>
            <a:r>
              <a:rPr lang="en-US" dirty="0" smtClean="0"/>
              <a:t>monitor performance </a:t>
            </a:r>
            <a:r>
              <a:rPr lang="en-US" dirty="0"/>
              <a:t>of activities on the critical path to avoid late project completion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ritical path can change as the project progresses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Critical Path Analysis to Make Schedule Trade-Offs (1 of 3)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slack or free float </a:t>
            </a:r>
            <a:endParaRPr lang="en-US" dirty="0"/>
          </a:p>
          <a:p>
            <a:pPr lvl="1"/>
            <a:r>
              <a:rPr lang="en-US" dirty="0" smtClean="0"/>
              <a:t>Amount of time an activity can be delayed without delaying the early start of any immediately following activities</a:t>
            </a:r>
          </a:p>
          <a:p>
            <a:r>
              <a:rPr lang="en-US" dirty="0" smtClean="0"/>
              <a:t>Total slack or total float 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mount of time an activity may be delayed from its early start without delaying the planned project finish date</a:t>
            </a:r>
          </a:p>
          <a:p>
            <a:r>
              <a:rPr lang="en-US" dirty="0"/>
              <a:t>F</a:t>
            </a:r>
            <a:r>
              <a:rPr lang="en-US" dirty="0" smtClean="0"/>
              <a:t>orward pass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etermines the early start and finish dates</a:t>
            </a:r>
          </a:p>
          <a:p>
            <a:r>
              <a:rPr lang="en-US" dirty="0"/>
              <a:t>B</a:t>
            </a:r>
            <a:r>
              <a:rPr lang="en-US" dirty="0" smtClean="0"/>
              <a:t>ackward pass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etermines the late start and finish dates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Critical Path Analysis to Make Schedule Trade-Offs (2 of 3)</a:t>
            </a:r>
          </a:p>
        </p:txBody>
      </p:sp>
      <p:pic>
        <p:nvPicPr>
          <p:cNvPr id="3" name="Picture 2" descr="Image displays a simple network diagram with tasks A, B, and C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02" y="1690689"/>
            <a:ext cx="5530596" cy="38811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85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Critical Path Analysis to Make Schedule Trade-Offs (3 of 3)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462472"/>
              </p:ext>
            </p:extLst>
          </p:nvPr>
        </p:nvGraphicFramePr>
        <p:xfrm>
          <a:off x="838200" y="1320328"/>
          <a:ext cx="78866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981131222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14534898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83332397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28505054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269515032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55984484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280471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 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Slack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Slack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8/3/15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8/3/15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8/3/15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8/3/15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8/3/15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8/7/15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2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8/7/15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8/6/15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6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8/17/15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5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8/6/15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8/13/15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8/17/15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5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8/12/15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8/19/15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8/12/15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8/19/15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8/17/15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8/18/15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8/19/15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4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8/20/15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8/24/15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8/20/15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8/24/15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741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28368" y="5430723"/>
            <a:ext cx="68024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6-1 </a:t>
            </a:r>
            <a:r>
              <a:rPr lang="en-US" dirty="0"/>
              <a:t>Free and Total Float or Slack for Project 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Critical Path to Shorten a Project Schedule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techniques for shortening schedules</a:t>
            </a:r>
          </a:p>
          <a:p>
            <a:pPr lvl="1"/>
            <a:r>
              <a:rPr lang="en-US" dirty="0" smtClean="0"/>
              <a:t>Shortening durations of critical activities/tasks by adding more resources or changing their scope</a:t>
            </a:r>
          </a:p>
          <a:p>
            <a:pPr lvl="1"/>
            <a:r>
              <a:rPr lang="en-US" dirty="0" smtClean="0"/>
              <a:t>Crashing activities by obtaining the greatest amount of schedule compression for the least incremental cost</a:t>
            </a:r>
          </a:p>
          <a:p>
            <a:pPr lvl="1"/>
            <a:r>
              <a:rPr lang="en-US" dirty="0" smtClean="0"/>
              <a:t>Fast tracking activities by doing them in parallel or overlapping them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/>
              <a:t>how schedule management is addressed using Agile vs. </a:t>
            </a:r>
            <a:r>
              <a:rPr lang="en-US" dirty="0" smtClean="0"/>
              <a:t>more predictive project </a:t>
            </a:r>
            <a:r>
              <a:rPr lang="en-US" dirty="0"/>
              <a:t>approaches</a:t>
            </a:r>
          </a:p>
          <a:p>
            <a:r>
              <a:rPr lang="en-US" dirty="0" smtClean="0"/>
              <a:t>Discuss </a:t>
            </a:r>
            <a:r>
              <a:rPr lang="en-US" dirty="0"/>
              <a:t>how reality checks and discipline are involved in controlling </a:t>
            </a:r>
            <a:r>
              <a:rPr lang="en-US" dirty="0" smtClean="0"/>
              <a:t>and managing changes </a:t>
            </a:r>
            <a:r>
              <a:rPr lang="en-US" dirty="0"/>
              <a:t>to the project schedule</a:t>
            </a:r>
          </a:p>
          <a:p>
            <a:r>
              <a:rPr lang="en-US" dirty="0" smtClean="0"/>
              <a:t>Describe </a:t>
            </a:r>
            <a:r>
              <a:rPr lang="en-US" dirty="0"/>
              <a:t>how project management software can assist in project </a:t>
            </a:r>
            <a:r>
              <a:rPr lang="en-US" dirty="0" smtClean="0"/>
              <a:t>schedule management </a:t>
            </a:r>
            <a:r>
              <a:rPr lang="en-US" dirty="0"/>
              <a:t>and review words of caution before using this software</a:t>
            </a:r>
          </a:p>
          <a:p>
            <a:r>
              <a:rPr lang="en-US" dirty="0" smtClean="0"/>
              <a:t>Discuss </a:t>
            </a:r>
            <a:r>
              <a:rPr lang="en-US" dirty="0"/>
              <a:t>considerations for agile/adaptive environments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Updating Critical Path Data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</a:t>
            </a:r>
            <a:r>
              <a:rPr lang="en-US" dirty="0"/>
              <a:t>to update the schedule with actual data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ote actual activity durations as they are completed </a:t>
            </a:r>
          </a:p>
          <a:p>
            <a:pPr lvl="1"/>
            <a:r>
              <a:rPr lang="en-US" dirty="0" smtClean="0"/>
              <a:t>Revise </a:t>
            </a:r>
            <a:r>
              <a:rPr lang="en-US" dirty="0"/>
              <a:t>estimates for activities in </a:t>
            </a:r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Monitor changes to make </a:t>
            </a:r>
            <a:r>
              <a:rPr lang="en-US" dirty="0"/>
              <a:t>informed decisions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Chain Scheduling (1 of 4)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onsiders limited resources when creating a project schedule and includes buffers to protect the project completion date</a:t>
            </a:r>
          </a:p>
          <a:p>
            <a:pPr lvl="1"/>
            <a:r>
              <a:rPr lang="en-US" dirty="0" smtClean="0"/>
              <a:t>Uses the Theory of Constraints (TOC): management philosophy developed by Eliyahu M. Goldratt</a:t>
            </a:r>
            <a:r>
              <a:rPr lang="en-US" dirty="0"/>
              <a:t>;</a:t>
            </a:r>
            <a:r>
              <a:rPr lang="en-US" dirty="0" smtClean="0"/>
              <a:t> attempts to minimize multitasking when a resource works on more than one task at a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Chain Scheduling (2 of 4)</a:t>
            </a:r>
          </a:p>
        </p:txBody>
      </p:sp>
      <p:pic>
        <p:nvPicPr>
          <p:cNvPr id="3" name="Picture 2" descr="Images illustrates the duration taken to complete three tasks without multitasking. 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44" y="1457076"/>
            <a:ext cx="4596384" cy="1478280"/>
          </a:xfrm>
          <a:prstGeom prst="rect">
            <a:avLst/>
          </a:prstGeom>
        </p:spPr>
      </p:pic>
      <p:pic>
        <p:nvPicPr>
          <p:cNvPr id="4" name="Picture 3" descr="Images illustrates the duration taken to complete three tasks with multitasking. &#10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32" y="3605187"/>
            <a:ext cx="4593336" cy="176479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4560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Chain </a:t>
            </a:r>
            <a:r>
              <a:rPr lang="en-US" dirty="0" smtClean="0"/>
              <a:t>Scheduling (3 of 4)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</a:p>
          <a:p>
            <a:pPr lvl="1"/>
            <a:r>
              <a:rPr lang="en-US" dirty="0" smtClean="0"/>
              <a:t>Buffer: additional time to complete a task</a:t>
            </a:r>
          </a:p>
          <a:p>
            <a:pPr lvl="1"/>
            <a:r>
              <a:rPr lang="en-US" dirty="0" smtClean="0"/>
              <a:t>Murphy’s Law: if something can go wrong, it will</a:t>
            </a:r>
          </a:p>
          <a:p>
            <a:pPr lvl="1"/>
            <a:r>
              <a:rPr lang="en-US" dirty="0" smtClean="0"/>
              <a:t>Parkinson’s Law: work expands to fill the time allowed</a:t>
            </a:r>
          </a:p>
          <a:p>
            <a:pPr lvl="1"/>
            <a:r>
              <a:rPr lang="en-US" dirty="0" smtClean="0"/>
              <a:t>Project buffer: additional time added before the project’s due date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eeding buffers: additional time added before tasks on the critical path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Chain </a:t>
            </a:r>
            <a:r>
              <a:rPr lang="en-US" dirty="0" smtClean="0"/>
              <a:t>Scheduling (4 of 4)</a:t>
            </a:r>
          </a:p>
        </p:txBody>
      </p:sp>
      <p:pic>
        <p:nvPicPr>
          <p:cNvPr id="3" name="Picture 2" descr="Image displays an example of a network diagram constructed using critical chain scheduling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03" y="1690689"/>
            <a:ext cx="5147394" cy="374294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34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Evaluation and Review Technique (PERT)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etwork analysis technique used to estimate project duration when there is a high degree of uncertainty about the individual activity duration estimates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probabilistic time estimates: duration estimates based on using optimistic, most likely, and pessimistic estimates of activity durations</a:t>
            </a:r>
          </a:p>
          <a:p>
            <a:pPr lvl="1"/>
            <a:r>
              <a:rPr lang="en-US" dirty="0"/>
              <a:t>By using the PERT weighted average for each activity duration estimate, </a:t>
            </a:r>
            <a:r>
              <a:rPr lang="en-US" dirty="0" smtClean="0"/>
              <a:t>total project </a:t>
            </a:r>
            <a:r>
              <a:rPr lang="en-US" dirty="0"/>
              <a:t>duration estimate takes into account the risk or uncertainty in the </a:t>
            </a:r>
            <a:r>
              <a:rPr lang="en-US" dirty="0" smtClean="0"/>
              <a:t>individual activity </a:t>
            </a:r>
            <a:r>
              <a:rPr lang="en-US" dirty="0"/>
              <a:t>estimates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and Schedule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values of the Manifesto for Agile Software Development</a:t>
            </a:r>
          </a:p>
          <a:p>
            <a:pPr lvl="1"/>
            <a:r>
              <a:rPr lang="en-US" dirty="0" smtClean="0"/>
              <a:t>Customer collaboration over contract negotiation</a:t>
            </a:r>
          </a:p>
          <a:p>
            <a:pPr lvl="1"/>
            <a:r>
              <a:rPr lang="en-US" dirty="0" smtClean="0"/>
              <a:t>Responding to change over following a plan</a:t>
            </a:r>
          </a:p>
          <a:p>
            <a:r>
              <a:rPr lang="en-US" dirty="0" smtClean="0"/>
              <a:t>Example: product owner defines and prioritizes the work to be done within a sprint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ollaboration and time management are designed into the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13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Schedule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r>
              <a:rPr lang="en-US" dirty="0"/>
              <a:t>of schedule control </a:t>
            </a:r>
          </a:p>
          <a:p>
            <a:pPr lvl="1"/>
            <a:r>
              <a:rPr lang="en-US" dirty="0" smtClean="0"/>
              <a:t>Know </a:t>
            </a:r>
            <a:r>
              <a:rPr lang="en-US" dirty="0"/>
              <a:t>the status of </a:t>
            </a:r>
            <a:r>
              <a:rPr lang="en-US" dirty="0" smtClean="0"/>
              <a:t>the schedule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nfluence </a:t>
            </a:r>
            <a:r>
              <a:rPr lang="en-US" dirty="0"/>
              <a:t>the factors that cause schedule </a:t>
            </a:r>
            <a:r>
              <a:rPr lang="en-US" dirty="0" smtClean="0"/>
              <a:t>changes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that the </a:t>
            </a:r>
            <a:r>
              <a:rPr lang="en-US" dirty="0" smtClean="0"/>
              <a:t>schedule has changed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anage </a:t>
            </a:r>
            <a:r>
              <a:rPr lang="en-US" dirty="0"/>
              <a:t>changes when they </a:t>
            </a:r>
            <a:r>
              <a:rPr lang="en-US" dirty="0" smtClean="0"/>
              <a:t>occur</a:t>
            </a:r>
          </a:p>
          <a:p>
            <a:r>
              <a:rPr lang="en-US" dirty="0" smtClean="0"/>
              <a:t>Main </a:t>
            </a:r>
            <a:r>
              <a:rPr lang="en-US" dirty="0"/>
              <a:t>inputs to schedule control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management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Project documents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performance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rganizational </a:t>
            </a:r>
            <a:r>
              <a:rPr lang="en-US" dirty="0"/>
              <a:t>process assets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Checks on Scheduling and the Need for Discipline</a:t>
            </a:r>
            <a:endParaRPr 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05181"/>
            <a:ext cx="7886700" cy="4351338"/>
          </a:xfrm>
        </p:spPr>
        <p:txBody>
          <a:bodyPr/>
          <a:lstStyle/>
          <a:p>
            <a:r>
              <a:rPr lang="en-US" dirty="0" smtClean="0"/>
              <a:t>Important activities 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eview the draft schedule or estimated completion date in the project charter</a:t>
            </a:r>
          </a:p>
          <a:p>
            <a:pPr lvl="1"/>
            <a:r>
              <a:rPr lang="en-US" dirty="0" smtClean="0"/>
              <a:t>Prepare a more detailed schedule with the project team</a:t>
            </a:r>
          </a:p>
          <a:p>
            <a:pPr lvl="1"/>
            <a:r>
              <a:rPr lang="en-US" dirty="0" smtClean="0"/>
              <a:t>Make sure the schedule is realistic and followed</a:t>
            </a:r>
          </a:p>
          <a:p>
            <a:pPr lvl="1"/>
            <a:r>
              <a:rPr lang="en-US" dirty="0" smtClean="0"/>
              <a:t>Alert top management well in advance if there are schedule 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Project Schedule</a:t>
            </a:r>
            <a:br>
              <a:rPr lang="en-US" dirty="0"/>
            </a:br>
            <a:r>
              <a:rPr lang="en-US" dirty="0"/>
              <a:t>Management</a:t>
            </a:r>
            <a:endParaRPr lang="en-US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for facilitating communications helps people exchange schedule-related information</a:t>
            </a:r>
          </a:p>
          <a:p>
            <a:pPr lvl="1"/>
            <a:r>
              <a:rPr lang="en-US" dirty="0" smtClean="0"/>
              <a:t>Decision support models help analyze trade-offs that can </a:t>
            </a:r>
            <a:r>
              <a:rPr lang="en-US" dirty="0"/>
              <a:t>be </a:t>
            </a:r>
            <a:r>
              <a:rPr lang="en-US" dirty="0" smtClean="0"/>
              <a:t>made to </a:t>
            </a:r>
            <a:r>
              <a:rPr lang="en-US" dirty="0"/>
              <a:t>address schedule issues</a:t>
            </a:r>
            <a:endParaRPr lang="en-US" dirty="0" smtClean="0"/>
          </a:p>
          <a:p>
            <a:pPr lvl="1"/>
            <a:r>
              <a:rPr lang="en-US" dirty="0" smtClean="0"/>
              <a:t>Project management software can help in various time management areas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Project Schedules (1 of 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Managers often cite delivering projects on time as one of their biggest challenges</a:t>
            </a:r>
          </a:p>
          <a:p>
            <a:pPr lvl="1"/>
            <a:r>
              <a:rPr lang="en-US" dirty="0" smtClean="0"/>
              <a:t>Time has the least amount of flexibility; it passes no matter what happens on a project</a:t>
            </a:r>
          </a:p>
          <a:p>
            <a:r>
              <a:rPr lang="en-US" dirty="0"/>
              <a:t>Individual work styles and cultural differences may also cause schedule </a:t>
            </a:r>
            <a:r>
              <a:rPr lang="en-US" dirty="0" smtClean="0"/>
              <a:t>conflicts</a:t>
            </a:r>
          </a:p>
          <a:p>
            <a:pPr lvl="1"/>
            <a:r>
              <a:rPr lang="en-US" dirty="0" smtClean="0"/>
              <a:t>Different cultures </a:t>
            </a:r>
            <a:r>
              <a:rPr lang="en-US" dirty="0"/>
              <a:t>and even entire countries have different attitudes about schedules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tells the customer story of Mexico’s Secretary of Economy, who wanted to ensure that IT initiatives aligned with business goals and improved project management efficiency</a:t>
            </a:r>
          </a:p>
          <a:p>
            <a:pPr lvl="1"/>
            <a:r>
              <a:rPr lang="en-US" dirty="0" smtClean="0"/>
              <a:t>After implementing new software, their IT team could handle four times the number of concurrent projects without adding more staff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50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of Caution on Using Project Management Software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misuse project management software because they don’t understand important concepts and have not had training</a:t>
            </a:r>
          </a:p>
          <a:p>
            <a:pPr lvl="1"/>
            <a:r>
              <a:rPr lang="en-US" dirty="0" smtClean="0"/>
              <a:t>Example: dependencies must be entered to have dates adjust automatically and to determine the critical path</a:t>
            </a:r>
          </a:p>
          <a:p>
            <a:r>
              <a:rPr lang="en-US" dirty="0" smtClean="0"/>
              <a:t>Many </a:t>
            </a:r>
            <a:r>
              <a:rPr lang="en-US" dirty="0"/>
              <a:t>project management software programs </a:t>
            </a:r>
            <a:r>
              <a:rPr lang="en-US" dirty="0" smtClean="0"/>
              <a:t>come </a:t>
            </a:r>
            <a:r>
              <a:rPr lang="en-US" dirty="0"/>
              <a:t>with templates or </a:t>
            </a:r>
            <a:r>
              <a:rPr lang="en-US" dirty="0" smtClean="0"/>
              <a:t>sample files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very easy to use these files without considering unique project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Project managers and their teams should be careful not </a:t>
            </a:r>
            <a:r>
              <a:rPr lang="en-US" dirty="0" smtClean="0"/>
              <a:t>to rely </a:t>
            </a:r>
            <a:r>
              <a:rPr lang="en-US" dirty="0"/>
              <a:t>too much on templates or sample files and ignore the unique concerns of </a:t>
            </a:r>
            <a:r>
              <a:rPr lang="en-US" dirty="0" smtClean="0"/>
              <a:t>their particular projects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management is radically different using Agile and Scrum </a:t>
            </a:r>
          </a:p>
          <a:p>
            <a:pPr lvl="1"/>
            <a:r>
              <a:rPr lang="en-US" dirty="0" smtClean="0"/>
              <a:t>Projects that </a:t>
            </a:r>
            <a:r>
              <a:rPr lang="en-US" dirty="0"/>
              <a:t>rely heavily on the critical path method consider meeting the project’s </a:t>
            </a:r>
            <a:r>
              <a:rPr lang="en-US" dirty="0" smtClean="0"/>
              <a:t>estimated completion </a:t>
            </a:r>
            <a:r>
              <a:rPr lang="en-US" dirty="0"/>
              <a:t>date as a crucial component of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Agile projects may not </a:t>
            </a:r>
            <a:r>
              <a:rPr lang="en-US" dirty="0"/>
              <a:t>even need to estimate activity durations or project schedules at all; overall project completion time is not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591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time management is often cited as the main source of conflict on projects</a:t>
            </a:r>
          </a:p>
          <a:p>
            <a:pPr lvl="1"/>
            <a:r>
              <a:rPr lang="en-US" dirty="0" smtClean="0"/>
              <a:t>Most IT projects exceed time estimates</a:t>
            </a:r>
          </a:p>
          <a:p>
            <a:r>
              <a:rPr lang="en-US" dirty="0" smtClean="0"/>
              <a:t>Main processes</a:t>
            </a:r>
          </a:p>
          <a:p>
            <a:pPr lvl="1"/>
            <a:r>
              <a:rPr lang="en-US" dirty="0" smtClean="0"/>
              <a:t>Plan schedule management</a:t>
            </a:r>
          </a:p>
          <a:p>
            <a:pPr lvl="1"/>
            <a:r>
              <a:rPr lang="en-US" dirty="0" smtClean="0"/>
              <a:t>Define activities</a:t>
            </a:r>
          </a:p>
          <a:p>
            <a:pPr lvl="1"/>
            <a:r>
              <a:rPr lang="en-US" dirty="0" smtClean="0"/>
              <a:t>Sequence activities</a:t>
            </a:r>
          </a:p>
          <a:p>
            <a:pPr lvl="1"/>
            <a:r>
              <a:rPr lang="en-US" dirty="0" smtClean="0"/>
              <a:t>Estimate activity resources</a:t>
            </a:r>
          </a:p>
          <a:p>
            <a:pPr lvl="1"/>
            <a:r>
              <a:rPr lang="en-US" dirty="0" smtClean="0"/>
              <a:t>Estimate activity durations</a:t>
            </a:r>
          </a:p>
          <a:p>
            <a:pPr lvl="1"/>
            <a:r>
              <a:rPr lang="en-US" dirty="0" smtClean="0"/>
              <a:t>Develop schedule</a:t>
            </a:r>
          </a:p>
          <a:p>
            <a:pPr lvl="1"/>
            <a:r>
              <a:rPr lang="en-US" dirty="0" smtClean="0"/>
              <a:t>Control schedule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</a:t>
            </a:r>
            <a:r>
              <a:rPr lang="en-US" dirty="0" smtClean="0"/>
              <a:t>Schedules (2 of 3)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time management processes</a:t>
            </a:r>
            <a:endParaRPr lang="en-US" dirty="0"/>
          </a:p>
          <a:p>
            <a:pPr lvl="1"/>
            <a:r>
              <a:rPr lang="en-US" dirty="0" smtClean="0"/>
              <a:t>Planning schedule management</a:t>
            </a:r>
          </a:p>
          <a:p>
            <a:pPr lvl="1"/>
            <a:r>
              <a:rPr lang="en-US" dirty="0" smtClean="0"/>
              <a:t>Defining activities</a:t>
            </a:r>
          </a:p>
          <a:p>
            <a:pPr lvl="1"/>
            <a:r>
              <a:rPr lang="en-US" dirty="0" smtClean="0"/>
              <a:t>Sequencing activities</a:t>
            </a:r>
          </a:p>
          <a:p>
            <a:pPr lvl="1"/>
            <a:r>
              <a:rPr lang="en-US" dirty="0" smtClean="0"/>
              <a:t>Estimating activity resources</a:t>
            </a:r>
          </a:p>
          <a:p>
            <a:pPr lvl="1"/>
            <a:r>
              <a:rPr lang="en-US" dirty="0" smtClean="0"/>
              <a:t>Estimating activity durations</a:t>
            </a:r>
          </a:p>
          <a:p>
            <a:pPr lvl="1"/>
            <a:r>
              <a:rPr lang="en-US" dirty="0" smtClean="0"/>
              <a:t>Developing the schedule</a:t>
            </a:r>
          </a:p>
          <a:p>
            <a:pPr lvl="1"/>
            <a:r>
              <a:rPr lang="en-US" dirty="0" smtClean="0"/>
              <a:t>Controlling the schedule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</a:t>
            </a:r>
            <a:r>
              <a:rPr lang="en-US" dirty="0" smtClean="0"/>
              <a:t>Schedules (3 of 3)</a:t>
            </a:r>
          </a:p>
        </p:txBody>
      </p:sp>
      <p:pic>
        <p:nvPicPr>
          <p:cNvPr id="3" name="Picture 2" descr="Image summarizes the inputs, tools and techniques, and outputs of project schedule managemen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013159"/>
            <a:ext cx="3429000" cy="496224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Schedule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of a schedule management plan </a:t>
            </a:r>
          </a:p>
          <a:p>
            <a:pPr lvl="1"/>
            <a:r>
              <a:rPr lang="en-US" dirty="0" smtClean="0"/>
              <a:t>Project schedule model development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cheduling methodology</a:t>
            </a:r>
          </a:p>
          <a:p>
            <a:pPr lvl="1"/>
            <a:r>
              <a:rPr lang="en-US" dirty="0" smtClean="0"/>
              <a:t>Level of accuracy and units of measure</a:t>
            </a:r>
          </a:p>
          <a:p>
            <a:pPr lvl="1"/>
            <a:r>
              <a:rPr lang="en-US" dirty="0" smtClean="0"/>
              <a:t>Control thresholds</a:t>
            </a:r>
          </a:p>
          <a:p>
            <a:pPr lvl="1"/>
            <a:r>
              <a:rPr lang="en-US" dirty="0" smtClean="0"/>
              <a:t>Rules of performance measurement</a:t>
            </a:r>
          </a:p>
          <a:p>
            <a:pPr lvl="1"/>
            <a:r>
              <a:rPr lang="en-US" dirty="0" smtClean="0"/>
              <a:t>Reporting formats</a:t>
            </a:r>
          </a:p>
          <a:p>
            <a:pPr lvl="1"/>
            <a:r>
              <a:rPr lang="en-US" dirty="0" smtClean="0"/>
              <a:t>Process descriptions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3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Activities (1 of 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activities involves identifying the specific </a:t>
            </a:r>
            <a:r>
              <a:rPr lang="en-US" dirty="0" smtClean="0"/>
              <a:t>actions that </a:t>
            </a:r>
            <a:r>
              <a:rPr lang="en-US" dirty="0"/>
              <a:t>will produce the project deliverables in enough detail to determine resource </a:t>
            </a:r>
            <a:r>
              <a:rPr lang="en-US" dirty="0" smtClean="0"/>
              <a:t>and schedule estimates</a:t>
            </a:r>
          </a:p>
          <a:p>
            <a:pPr lvl="1"/>
            <a:r>
              <a:rPr lang="en-US" dirty="0" smtClean="0"/>
              <a:t>Activity list: </a:t>
            </a:r>
            <a:r>
              <a:rPr lang="en-US" dirty="0"/>
              <a:t>a tabulation of activities to be included on a project schedule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ctivity name, activity </a:t>
            </a:r>
            <a:r>
              <a:rPr lang="en-US" dirty="0"/>
              <a:t>identifier or </a:t>
            </a:r>
            <a:r>
              <a:rPr lang="en-US" dirty="0" smtClean="0"/>
              <a:t>number, and </a:t>
            </a:r>
            <a:r>
              <a:rPr lang="en-US" dirty="0"/>
              <a:t>brief description of the activity</a:t>
            </a:r>
          </a:p>
          <a:p>
            <a:pPr lvl="1"/>
            <a:r>
              <a:rPr lang="en-US" dirty="0"/>
              <a:t>Activity attributes provide more information </a:t>
            </a:r>
          </a:p>
          <a:p>
            <a:pPr lvl="2"/>
            <a:r>
              <a:rPr lang="en-US" dirty="0" smtClean="0"/>
              <a:t>Predecessors</a:t>
            </a:r>
            <a:r>
              <a:rPr lang="en-US" dirty="0"/>
              <a:t>, successors, logical relationships, leads and lags, resource requirements, constraints, imposed dates, and assumptions related to the activity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Activities (2 of 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milestone is a significant event that normally has no duration</a:t>
            </a:r>
          </a:p>
          <a:p>
            <a:pPr lvl="1"/>
            <a:r>
              <a:rPr lang="en-US" dirty="0" smtClean="0"/>
              <a:t>It often takes several activities and a lot of work to complete a milestone</a:t>
            </a:r>
          </a:p>
          <a:p>
            <a:pPr lvl="1"/>
            <a:r>
              <a:rPr lang="en-US" dirty="0" smtClean="0"/>
              <a:t>They’re useful tools for setting schedule goals and monitoring progress</a:t>
            </a:r>
          </a:p>
          <a:p>
            <a:pPr lvl="2"/>
            <a:r>
              <a:rPr lang="en-US" dirty="0" smtClean="0"/>
              <a:t>Examples: obtaining customer sign-off on key documents or completion of specific products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noProof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4340</Words>
  <Application>Microsoft Office PowerPoint</Application>
  <PresentationFormat>On-screen Show (4:3)</PresentationFormat>
  <Paragraphs>349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Rounded MT Bold</vt:lpstr>
      <vt:lpstr>Open Sans</vt:lpstr>
      <vt:lpstr>Open Sans Regular</vt:lpstr>
      <vt:lpstr>Summer Font</vt:lpstr>
      <vt:lpstr>Times New Roman</vt:lpstr>
      <vt:lpstr>Brand_PPT_Template_SIMPLIFIED_SD</vt:lpstr>
      <vt:lpstr>Chapter 6: Project Schedule Management</vt:lpstr>
      <vt:lpstr>Learning Objectives (1 of 2)</vt:lpstr>
      <vt:lpstr>Learning Objectives (2 of 2)</vt:lpstr>
      <vt:lpstr>The Importance of Project Schedules (1 of 3)</vt:lpstr>
      <vt:lpstr>The Importance of Project Schedules (2 of 3) </vt:lpstr>
      <vt:lpstr>The Importance of Project Schedules (3 of 3)</vt:lpstr>
      <vt:lpstr>Planning Schedule Management</vt:lpstr>
      <vt:lpstr>Defining Activities (1 of 2)</vt:lpstr>
      <vt:lpstr>Defining Activities (2 of 2)</vt:lpstr>
      <vt:lpstr>Sequencing Activities (1 of 6)</vt:lpstr>
      <vt:lpstr>Sequencing Activities (2 of 6)</vt:lpstr>
      <vt:lpstr>Sequencing Activities (3 of 6)</vt:lpstr>
      <vt:lpstr>Sequencing Activities (4 of 6)</vt:lpstr>
      <vt:lpstr>Sequencing Activities (5 of 6)</vt:lpstr>
      <vt:lpstr>Sequencing Activities (6 of 6)</vt:lpstr>
      <vt:lpstr>Estimating Activity Durations </vt:lpstr>
      <vt:lpstr>Developing the Schedule</vt:lpstr>
      <vt:lpstr>Gantt Charts (1 of 5)</vt:lpstr>
      <vt:lpstr>Gantt Charts (2 of 5)</vt:lpstr>
      <vt:lpstr>Gantt Charts (3 of 5)</vt:lpstr>
      <vt:lpstr>Gantt Charts (4 of 5)</vt:lpstr>
      <vt:lpstr>Gantt Charts (5 of 5)</vt:lpstr>
      <vt:lpstr>Critical Path Method (CPM) (1 of 2)</vt:lpstr>
      <vt:lpstr>Critical Path Method (CPM) (2 of 2)</vt:lpstr>
      <vt:lpstr>Growing Grass Can Be on the Critical Path</vt:lpstr>
      <vt:lpstr>Using Critical Path Analysis to Make Schedule Trade-Offs (1 of 3)</vt:lpstr>
      <vt:lpstr>Using Critical Path Analysis to Make Schedule Trade-Offs (2 of 3)</vt:lpstr>
      <vt:lpstr>Using Critical Path Analysis to Make Schedule Trade-Offs (3 of 3)</vt:lpstr>
      <vt:lpstr>Using the Critical Path to Shorten a Project Schedule</vt:lpstr>
      <vt:lpstr>Importance of Updating Critical Path Data</vt:lpstr>
      <vt:lpstr>Critical Chain Scheduling (1 of 4)</vt:lpstr>
      <vt:lpstr>Critical Chain Scheduling (2 of 4)</vt:lpstr>
      <vt:lpstr>Critical Chain Scheduling (3 of 4)</vt:lpstr>
      <vt:lpstr>Critical Chain Scheduling (4 of 4)</vt:lpstr>
      <vt:lpstr>Program Evaluation and Review Technique (PERT)</vt:lpstr>
      <vt:lpstr>Agile and Schedule Management</vt:lpstr>
      <vt:lpstr>Controlling the Schedule</vt:lpstr>
      <vt:lpstr>Reality Checks on Scheduling and the Need for Discipline</vt:lpstr>
      <vt:lpstr>Using Software to Assist in Project Schedule Management</vt:lpstr>
      <vt:lpstr>Global Issues</vt:lpstr>
      <vt:lpstr>Words of Caution on Using Project Management Software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2018-05-19T20:12:52Z</dcterms:created>
  <dcterms:modified xsi:type="dcterms:W3CDTF">2020-01-07T18:49:52Z</dcterms:modified>
</cp:coreProperties>
</file>