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70" r:id="rId1"/>
  </p:sldMasterIdLst>
  <p:notesMasterIdLst>
    <p:notesMasterId r:id="rId43"/>
  </p:notesMasterIdLst>
  <p:handoutMasterIdLst>
    <p:handoutMasterId r:id="rId44"/>
  </p:handoutMasterIdLst>
  <p:sldIdLst>
    <p:sldId id="257" r:id="rId2"/>
    <p:sldId id="334" r:id="rId3"/>
    <p:sldId id="335" r:id="rId4"/>
    <p:sldId id="336" r:id="rId5"/>
    <p:sldId id="338" r:id="rId6"/>
    <p:sldId id="409" r:id="rId7"/>
    <p:sldId id="339" r:id="rId8"/>
    <p:sldId id="340" r:id="rId9"/>
    <p:sldId id="342" r:id="rId10"/>
    <p:sldId id="344" r:id="rId11"/>
    <p:sldId id="346" r:id="rId12"/>
    <p:sldId id="410" r:id="rId13"/>
    <p:sldId id="411" r:id="rId14"/>
    <p:sldId id="413" r:id="rId15"/>
    <p:sldId id="412" r:id="rId16"/>
    <p:sldId id="414" r:id="rId17"/>
    <p:sldId id="415" r:id="rId18"/>
    <p:sldId id="416" r:id="rId19"/>
    <p:sldId id="417" r:id="rId20"/>
    <p:sldId id="418" r:id="rId21"/>
    <p:sldId id="349" r:id="rId22"/>
    <p:sldId id="367" r:id="rId23"/>
    <p:sldId id="421" r:id="rId24"/>
    <p:sldId id="369" r:id="rId25"/>
    <p:sldId id="371" r:id="rId26"/>
    <p:sldId id="372" r:id="rId27"/>
    <p:sldId id="373" r:id="rId28"/>
    <p:sldId id="375" r:id="rId29"/>
    <p:sldId id="376" r:id="rId30"/>
    <p:sldId id="377" r:id="rId31"/>
    <p:sldId id="378" r:id="rId32"/>
    <p:sldId id="379" r:id="rId33"/>
    <p:sldId id="381" r:id="rId34"/>
    <p:sldId id="383" r:id="rId35"/>
    <p:sldId id="384" r:id="rId36"/>
    <p:sldId id="385" r:id="rId37"/>
    <p:sldId id="386" r:id="rId38"/>
    <p:sldId id="387" r:id="rId39"/>
    <p:sldId id="388" r:id="rId40"/>
    <p:sldId id="423" r:id="rId41"/>
    <p:sldId id="389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9" autoAdjust="0"/>
    <p:restoredTop sz="86355" autoAdjust="0"/>
  </p:normalViewPr>
  <p:slideViewPr>
    <p:cSldViewPr>
      <p:cViewPr varScale="1">
        <p:scale>
          <a:sx n="55" d="100"/>
          <a:sy n="55" d="100"/>
        </p:scale>
        <p:origin x="97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8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B60D117-F74C-45DD-A815-9E55496351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57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3E0F2AC-4C8B-4E69-98D8-4FC3D927D0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774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4CE72C-ACCC-4D05-AEAA-ED5DAF005743}" type="slidenum">
              <a:rPr lang="en-US" smtClean="0"/>
              <a:pPr/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3763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03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59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0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39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0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858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40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75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70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76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4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096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/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109" y="307397"/>
            <a:ext cx="1592580" cy="36042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4225703"/>
            <a:ext cx="1843088" cy="657225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 smtClean="0"/>
              <a:t>Date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275311"/>
            <a:ext cx="7232139" cy="1549400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 smtClean="0"/>
              <a:t>Click Here To Edit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151063" y="1277938"/>
            <a:ext cx="4914900" cy="16525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557683" y="1638300"/>
            <a:ext cx="8033657" cy="4394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 marL="857250" indent="-171450">
              <a:buFontTx/>
              <a:buChar char="‒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706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872836" y="2348346"/>
            <a:ext cx="748145" cy="405246"/>
          </a:xfrm>
          <a:prstGeom prst="rect">
            <a:avLst/>
          </a:prstGeom>
          <a:noFill/>
          <a:effectLst>
            <a:outerShdw dist="12700" dir="5400000" algn="t" rotWithShape="0">
              <a:schemeClr val="tx1"/>
            </a:outerShdw>
          </a:effectLst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73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777988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4777988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803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172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334349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116038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3334349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6109465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352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11DC2A-2F4E-4F79-A3F5-88DB509F96F8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8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A5D6-B081-4DEA-AFA6-7CE8497C3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0ECD3-241C-498C-AE8A-C369AAB14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4DE4E-2EA8-4FEC-8923-3AF31753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D84E6-27AD-4EEA-A335-664FA1B1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36050-30CC-48E6-8A82-5CEB2AD3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6E95EF-C699-41F4-A9B7-78276692A070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13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268F-3C1B-46C6-8416-CC17C603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5AC9-BFC6-4E47-89AB-74CA8BB50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7871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433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b="0" i="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8:</a:t>
            </a:r>
            <a:br>
              <a:rPr lang="en-US" dirty="0" smtClean="0"/>
            </a:br>
            <a:r>
              <a:rPr lang="en-US" dirty="0" smtClean="0"/>
              <a:t>Project Quality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rgbClr val="00619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Information Technology Project Management, Ninth Edition</a:t>
            </a:r>
          </a:p>
          <a:p>
            <a:pPr lvl="0"/>
            <a:r>
              <a:rPr lang="en-US" dirty="0">
                <a:solidFill>
                  <a:srgbClr val="004978"/>
                </a:solidFill>
              </a:rPr>
              <a:t>Note: See the text itself for full citations</a:t>
            </a:r>
            <a:endParaRPr lang="en-US" b="1" dirty="0">
              <a:solidFill>
                <a:srgbClr val="006198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Quality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Quality assurance includes all the activities related to satisfying the relevant quality standards for a project</a:t>
            </a:r>
          </a:p>
          <a:p>
            <a:pPr lvl="1"/>
            <a:r>
              <a:rPr lang="en-US" dirty="0" smtClean="0"/>
              <a:t>Another goal is continuous quality improvement</a:t>
            </a:r>
          </a:p>
          <a:p>
            <a:pPr lvl="1"/>
            <a:r>
              <a:rPr lang="en-US" dirty="0" smtClean="0"/>
              <a:t>Kaizen is the Japanese word for improvement or change for the better</a:t>
            </a:r>
          </a:p>
          <a:p>
            <a:pPr lvl="1"/>
            <a:r>
              <a:rPr lang="en-US" dirty="0" smtClean="0"/>
              <a:t>Lean involves evaluating processes to maximize customer value while minimizing waste </a:t>
            </a:r>
          </a:p>
          <a:p>
            <a:pPr lvl="1"/>
            <a:r>
              <a:rPr lang="en-US" dirty="0" smtClean="0"/>
              <a:t>Benchmarking generates ideas for quality improvements by comparing specific project practices or product characteristics to those of other projects or products within or outside the performing organization</a:t>
            </a:r>
          </a:p>
          <a:p>
            <a:pPr lvl="1"/>
            <a:r>
              <a:rPr lang="en-US" dirty="0" smtClean="0"/>
              <a:t>A quality audit is a structured review of specific quality management activities that help identify lessons learned that could improve performance on current or future projects </a:t>
            </a:r>
          </a:p>
          <a:p>
            <a:endParaRPr lang="en-US" dirty="0" smtClean="0"/>
          </a:p>
        </p:txBody>
      </p:sp>
      <p:sp>
        <p:nvSpPr>
          <p:cNvPr id="2048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Quality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 outputs of quality control </a:t>
            </a:r>
          </a:p>
          <a:p>
            <a:pPr lvl="1"/>
            <a:r>
              <a:rPr lang="en-US" dirty="0" smtClean="0"/>
              <a:t>Acceptance decisions</a:t>
            </a:r>
          </a:p>
          <a:p>
            <a:pPr lvl="1"/>
            <a:r>
              <a:rPr lang="en-US" dirty="0" smtClean="0"/>
              <a:t>Rework</a:t>
            </a:r>
          </a:p>
          <a:p>
            <a:pPr lvl="1"/>
            <a:r>
              <a:rPr lang="en-US" dirty="0" smtClean="0"/>
              <a:t>Process adjustments</a:t>
            </a:r>
          </a:p>
        </p:txBody>
      </p:sp>
      <p:sp>
        <p:nvSpPr>
          <p:cNvPr id="2150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</a:t>
            </a:r>
            <a:r>
              <a:rPr lang="en-US" dirty="0"/>
              <a:t>and Techniques for Quality Control (1 of </a:t>
            </a:r>
            <a:r>
              <a:rPr lang="en-US" dirty="0" smtClean="0"/>
              <a:t>9)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tools of quality that help in performing quality control</a:t>
            </a:r>
          </a:p>
          <a:p>
            <a:pPr lvl="1"/>
            <a:r>
              <a:rPr lang="en-US" dirty="0" smtClean="0"/>
              <a:t>Cause-and-effect diagrams</a:t>
            </a:r>
          </a:p>
          <a:p>
            <a:pPr lvl="1"/>
            <a:r>
              <a:rPr lang="en-US" dirty="0" smtClean="0"/>
              <a:t>Control chart</a:t>
            </a:r>
          </a:p>
          <a:p>
            <a:pPr lvl="1"/>
            <a:r>
              <a:rPr lang="en-US" dirty="0" smtClean="0"/>
              <a:t>Checksheet</a:t>
            </a:r>
          </a:p>
          <a:p>
            <a:pPr lvl="1"/>
            <a:r>
              <a:rPr lang="en-US" dirty="0" smtClean="0"/>
              <a:t>Scatter diagram</a:t>
            </a:r>
          </a:p>
          <a:p>
            <a:pPr lvl="1"/>
            <a:r>
              <a:rPr lang="en-US" dirty="0" smtClean="0"/>
              <a:t>Histogram</a:t>
            </a:r>
          </a:p>
          <a:p>
            <a:pPr lvl="1"/>
            <a:r>
              <a:rPr lang="en-US" dirty="0" smtClean="0"/>
              <a:t>Pareto chart</a:t>
            </a:r>
          </a:p>
          <a:p>
            <a:pPr lvl="1"/>
            <a:r>
              <a:rPr lang="en-US" dirty="0" smtClean="0"/>
              <a:t>Flowcharts/run charts</a:t>
            </a:r>
          </a:p>
        </p:txBody>
      </p:sp>
      <p:sp>
        <p:nvSpPr>
          <p:cNvPr id="2150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23462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</a:t>
            </a:r>
            <a:r>
              <a:rPr lang="en-US" dirty="0"/>
              <a:t>and Techniques for Quality Control </a:t>
            </a:r>
            <a:r>
              <a:rPr lang="en-US" dirty="0" smtClean="0"/>
              <a:t>(2 of </a:t>
            </a:r>
            <a:r>
              <a:rPr lang="en-US" dirty="0"/>
              <a:t>9)</a:t>
            </a:r>
            <a:endParaRPr lang="en-US" dirty="0" smtClean="0"/>
          </a:p>
        </p:txBody>
      </p:sp>
      <p:pic>
        <p:nvPicPr>
          <p:cNvPr id="2" name="Picture 1" descr="Image illustrates an example of a cause-and-effect diagram resulting from a user being unable to get into a system.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52" y="1690689"/>
            <a:ext cx="5934696" cy="3910584"/>
          </a:xfrm>
          <a:prstGeom prst="rect">
            <a:avLst/>
          </a:prstGeom>
        </p:spPr>
      </p:pic>
      <p:sp>
        <p:nvSpPr>
          <p:cNvPr id="2150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97002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</a:t>
            </a:r>
            <a:r>
              <a:rPr lang="en-US" dirty="0"/>
              <a:t>and Techniques for Quality Control </a:t>
            </a:r>
            <a:r>
              <a:rPr lang="en-US" dirty="0" smtClean="0"/>
              <a:t>(3 </a:t>
            </a:r>
            <a:r>
              <a:rPr lang="en-US" dirty="0"/>
              <a:t>of 9)</a:t>
            </a:r>
            <a:endParaRPr lang="en-US" dirty="0" smtClean="0"/>
          </a:p>
        </p:txBody>
      </p:sp>
      <p:pic>
        <p:nvPicPr>
          <p:cNvPr id="2" name="Picture 1" descr="Image displays a quality control chart; data points that violate the seven run rule are marked with stars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899" y="1682806"/>
            <a:ext cx="6032201" cy="3982212"/>
          </a:xfrm>
          <a:prstGeom prst="rect">
            <a:avLst/>
          </a:prstGeom>
        </p:spPr>
      </p:pic>
      <p:sp>
        <p:nvSpPr>
          <p:cNvPr id="2150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683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</a:t>
            </a:r>
            <a:r>
              <a:rPr lang="en-US" dirty="0"/>
              <a:t>and Techniques for Quality Control </a:t>
            </a:r>
            <a:r>
              <a:rPr lang="en-US" dirty="0" smtClean="0"/>
              <a:t>(4 </a:t>
            </a:r>
            <a:r>
              <a:rPr lang="en-US" dirty="0"/>
              <a:t>of 9)</a:t>
            </a:r>
            <a:endParaRPr lang="en-US" dirty="0" smtClean="0"/>
          </a:p>
        </p:txBody>
      </p:sp>
      <p:pic>
        <p:nvPicPr>
          <p:cNvPr id="2" name="Picture 1" descr="Image displays a sample checksheet used for complaints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90800"/>
            <a:ext cx="6991350" cy="2259737"/>
          </a:xfrm>
          <a:prstGeom prst="rect">
            <a:avLst/>
          </a:prstGeom>
        </p:spPr>
      </p:pic>
      <p:sp>
        <p:nvSpPr>
          <p:cNvPr id="2150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72362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</a:t>
            </a:r>
            <a:r>
              <a:rPr lang="en-US" dirty="0"/>
              <a:t>and Techniques for Quality Control </a:t>
            </a:r>
            <a:r>
              <a:rPr lang="en-US" dirty="0" smtClean="0"/>
              <a:t>(5 </a:t>
            </a:r>
            <a:r>
              <a:rPr lang="en-US" dirty="0"/>
              <a:t>of 9)</a:t>
            </a:r>
            <a:endParaRPr lang="en-US" dirty="0" smtClean="0"/>
          </a:p>
        </p:txBody>
      </p:sp>
      <p:pic>
        <p:nvPicPr>
          <p:cNvPr id="2" name="Picture 1" descr="Image displays a sample scatter diagram comparing user satisfaction ratings to age of respondents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33600"/>
            <a:ext cx="5492542" cy="3115056"/>
          </a:xfrm>
          <a:prstGeom prst="rect">
            <a:avLst/>
          </a:prstGeom>
        </p:spPr>
      </p:pic>
      <p:sp>
        <p:nvSpPr>
          <p:cNvPr id="2150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03461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</a:t>
            </a:r>
            <a:r>
              <a:rPr lang="en-US" dirty="0"/>
              <a:t>and Techniques for Quality Control </a:t>
            </a:r>
            <a:r>
              <a:rPr lang="en-US" dirty="0" smtClean="0"/>
              <a:t>(6 </a:t>
            </a:r>
            <a:r>
              <a:rPr lang="en-US" dirty="0"/>
              <a:t>of 9)</a:t>
            </a:r>
            <a:endParaRPr lang="en-US" dirty="0" smtClean="0"/>
          </a:p>
        </p:txBody>
      </p:sp>
      <p:pic>
        <p:nvPicPr>
          <p:cNvPr id="2" name="Picture 1" descr="Image displays a sample histogram showing complaints by week.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090" y="2286000"/>
            <a:ext cx="5631819" cy="2802636"/>
          </a:xfrm>
          <a:prstGeom prst="rect">
            <a:avLst/>
          </a:prstGeom>
        </p:spPr>
      </p:pic>
      <p:sp>
        <p:nvSpPr>
          <p:cNvPr id="2150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75414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</a:t>
            </a:r>
            <a:r>
              <a:rPr lang="en-US" dirty="0"/>
              <a:t>and Techniques for Quality Control </a:t>
            </a:r>
            <a:r>
              <a:rPr lang="en-US" dirty="0" smtClean="0"/>
              <a:t>(7 </a:t>
            </a:r>
            <a:r>
              <a:rPr lang="en-US" dirty="0"/>
              <a:t>of 9)</a:t>
            </a:r>
            <a:endParaRPr lang="en-US" dirty="0" smtClean="0"/>
          </a:p>
        </p:txBody>
      </p:sp>
      <p:pic>
        <p:nvPicPr>
          <p:cNvPr id="2" name="Picture 1" descr="Image displays a sample Pareto chart identifying the frequency and types of complaints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50" y="1690689"/>
            <a:ext cx="5439500" cy="3456432"/>
          </a:xfrm>
          <a:prstGeom prst="rect">
            <a:avLst/>
          </a:prstGeom>
        </p:spPr>
      </p:pic>
      <p:sp>
        <p:nvSpPr>
          <p:cNvPr id="2150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70681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</a:t>
            </a:r>
            <a:r>
              <a:rPr lang="en-US" dirty="0"/>
              <a:t>and Techniques for Quality Control </a:t>
            </a:r>
            <a:r>
              <a:rPr lang="en-US" dirty="0" smtClean="0"/>
              <a:t>(8 </a:t>
            </a:r>
            <a:r>
              <a:rPr lang="en-US" dirty="0"/>
              <a:t>of 9)</a:t>
            </a:r>
            <a:endParaRPr lang="en-US" dirty="0" smtClean="0"/>
          </a:p>
        </p:txBody>
      </p:sp>
      <p:pic>
        <p:nvPicPr>
          <p:cNvPr id="2" name="Picture 1" descr="Image displays a flowchart that shows the process a project team might use for accepting or rejecting deliverables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006" y="1690689"/>
            <a:ext cx="5203987" cy="3585972"/>
          </a:xfrm>
          <a:prstGeom prst="rect">
            <a:avLst/>
          </a:prstGeom>
        </p:spPr>
      </p:pic>
      <p:sp>
        <p:nvSpPr>
          <p:cNvPr id="2150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72578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(1 of 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Develop a justification for project quality management and its </a:t>
            </a:r>
            <a:r>
              <a:rPr lang="en-US" dirty="0" smtClean="0"/>
              <a:t>importance in achieving </a:t>
            </a:r>
            <a:r>
              <a:rPr lang="en-US" dirty="0"/>
              <a:t>project success for information technology (IT) products </a:t>
            </a:r>
            <a:r>
              <a:rPr lang="en-US" dirty="0" smtClean="0"/>
              <a:t>and services</a:t>
            </a:r>
            <a:endParaRPr lang="en-US" dirty="0"/>
          </a:p>
          <a:p>
            <a:r>
              <a:rPr lang="en-US" dirty="0" smtClean="0"/>
              <a:t>Define </a:t>
            </a:r>
            <a:r>
              <a:rPr lang="en-US" dirty="0"/>
              <a:t>project quality management and understand how quality </a:t>
            </a:r>
            <a:r>
              <a:rPr lang="en-US" dirty="0" smtClean="0"/>
              <a:t>relates to </a:t>
            </a:r>
            <a:r>
              <a:rPr lang="en-US" dirty="0"/>
              <a:t>various aspects of IT </a:t>
            </a:r>
            <a:r>
              <a:rPr lang="en-US" dirty="0" smtClean="0"/>
              <a:t>projects</a:t>
            </a:r>
          </a:p>
          <a:p>
            <a:r>
              <a:rPr lang="en-US" dirty="0" smtClean="0"/>
              <a:t>Describe </a:t>
            </a:r>
            <a:r>
              <a:rPr lang="en-US" dirty="0"/>
              <a:t>quality management planning and how quality and scope </a:t>
            </a:r>
            <a:r>
              <a:rPr lang="en-US" dirty="0" smtClean="0"/>
              <a:t>management are </a:t>
            </a:r>
            <a:r>
              <a:rPr lang="en-US" dirty="0"/>
              <a:t>related</a:t>
            </a:r>
          </a:p>
          <a:p>
            <a:r>
              <a:rPr lang="en-US" dirty="0" smtClean="0"/>
              <a:t>Discuss </a:t>
            </a:r>
            <a:r>
              <a:rPr lang="en-US" dirty="0"/>
              <a:t>the importance of managing quality and quality assurance</a:t>
            </a:r>
          </a:p>
          <a:p>
            <a:r>
              <a:rPr lang="en-US" dirty="0" smtClean="0"/>
              <a:t>Explain </a:t>
            </a:r>
            <a:r>
              <a:rPr lang="en-US" dirty="0"/>
              <a:t>the main outputs of the quality control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922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</a:t>
            </a:r>
            <a:r>
              <a:rPr lang="en-US" dirty="0"/>
              <a:t>and Techniques for Quality Control </a:t>
            </a:r>
            <a:r>
              <a:rPr lang="en-US" dirty="0" smtClean="0"/>
              <a:t>(9 </a:t>
            </a:r>
            <a:r>
              <a:rPr lang="en-US" dirty="0"/>
              <a:t>of 9)</a:t>
            </a:r>
            <a:endParaRPr lang="en-US" dirty="0" smtClean="0"/>
          </a:p>
        </p:txBody>
      </p:sp>
      <p:pic>
        <p:nvPicPr>
          <p:cNvPr id="2" name="Picture 1" descr="Image shows a sample run chart of the number of defects each month for three different types of defects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057400"/>
            <a:ext cx="5597236" cy="3078480"/>
          </a:xfrm>
          <a:prstGeom prst="rect">
            <a:avLst/>
          </a:prstGeom>
        </p:spPr>
      </p:pic>
      <p:sp>
        <p:nvSpPr>
          <p:cNvPr id="2150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12699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</a:t>
            </a:r>
            <a:r>
              <a:rPr lang="en-US" dirty="0"/>
              <a:t>Sampling </a:t>
            </a:r>
            <a:endParaRPr lang="en-US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hoosing part of a population of interest for inspection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ize of a sample depends on how representative you want the sample to be</a:t>
            </a:r>
          </a:p>
          <a:p>
            <a:pPr lvl="1"/>
            <a:r>
              <a:rPr lang="en-US" dirty="0" smtClean="0"/>
              <a:t>Sample size formula</a:t>
            </a:r>
          </a:p>
          <a:p>
            <a:pPr lvl="2"/>
            <a:r>
              <a:rPr lang="en-US" dirty="0" smtClean="0"/>
              <a:t>Sample size = .25 x (certainty factor/acceptable </a:t>
            </a:r>
            <a:r>
              <a:rPr lang="en-US" dirty="0" smtClean="0"/>
              <a:t>error)</a:t>
            </a:r>
            <a:r>
              <a:rPr lang="en-US" baseline="30000" dirty="0" smtClean="0"/>
              <a:t>2</a:t>
            </a:r>
          </a:p>
          <a:p>
            <a:pPr lvl="2"/>
            <a:endParaRPr lang="en-US" baseline="300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789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429000"/>
            <a:ext cx="7925487" cy="15241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2000" y="5058760"/>
            <a:ext cx="76009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Open Sans"/>
              </a:rPr>
              <a:t>Table </a:t>
            </a:r>
            <a:r>
              <a:rPr lang="en-US" sz="1600" dirty="0" smtClean="0">
                <a:latin typeface="Open Sans"/>
              </a:rPr>
              <a:t>8-1 </a:t>
            </a:r>
            <a:r>
              <a:rPr lang="en-US" sz="1600" dirty="0">
                <a:latin typeface="Open Sans"/>
              </a:rPr>
              <a:t>Commonly </a:t>
            </a:r>
            <a:r>
              <a:rPr lang="en-US" sz="1600" dirty="0" smtClean="0">
                <a:latin typeface="Open Sans"/>
              </a:rPr>
              <a:t>used certainty factors</a:t>
            </a:r>
            <a:endParaRPr lang="en-US" sz="1600" dirty="0">
              <a:latin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(1 of </a:t>
            </a:r>
            <a:r>
              <a:rPr lang="en-US" dirty="0" smtClean="0"/>
              <a:t>4)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IT professionals think of testing as a stage that comes near the end of IT product development</a:t>
            </a:r>
          </a:p>
          <a:p>
            <a:pPr lvl="1"/>
            <a:r>
              <a:rPr lang="en-US" dirty="0" smtClean="0"/>
              <a:t>Testing </a:t>
            </a:r>
            <a:r>
              <a:rPr lang="en-US" dirty="0"/>
              <a:t>needs to be done during almost every phase of </a:t>
            </a:r>
            <a:r>
              <a:rPr lang="en-US" dirty="0" smtClean="0"/>
              <a:t>the systems </a:t>
            </a:r>
            <a:r>
              <a:rPr lang="en-US" dirty="0"/>
              <a:t>development life cycle, not just before the organization ships or hands over </a:t>
            </a:r>
            <a:r>
              <a:rPr lang="en-US" dirty="0" smtClean="0"/>
              <a:t>a product </a:t>
            </a:r>
            <a:r>
              <a:rPr lang="en-US" dirty="0"/>
              <a:t>to the </a:t>
            </a:r>
            <a:r>
              <a:rPr lang="en-US" dirty="0" smtClean="0"/>
              <a:t>customer</a:t>
            </a:r>
          </a:p>
        </p:txBody>
      </p:sp>
      <p:sp>
        <p:nvSpPr>
          <p:cNvPr id="5222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smtClean="0"/>
              <a:t>(2 </a:t>
            </a:r>
            <a:r>
              <a:rPr lang="en-US" dirty="0"/>
              <a:t>of </a:t>
            </a:r>
            <a:r>
              <a:rPr lang="en-US" dirty="0" smtClean="0"/>
              <a:t>4)</a:t>
            </a:r>
          </a:p>
        </p:txBody>
      </p:sp>
      <p:pic>
        <p:nvPicPr>
          <p:cNvPr id="2" name="Picture 1" descr="Image illustrates testing tasks in the software development life cycle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316" y="1371600"/>
            <a:ext cx="3325368" cy="4660392"/>
          </a:xfrm>
          <a:prstGeom prst="rect">
            <a:avLst/>
          </a:prstGeom>
        </p:spPr>
      </p:pic>
      <p:sp>
        <p:nvSpPr>
          <p:cNvPr id="5222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94492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(3 </a:t>
            </a:r>
            <a:r>
              <a:rPr lang="en-US" dirty="0"/>
              <a:t>of </a:t>
            </a:r>
            <a:r>
              <a:rPr lang="en-US" dirty="0" smtClean="0"/>
              <a:t>4)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tests</a:t>
            </a:r>
          </a:p>
          <a:p>
            <a:pPr lvl="1"/>
            <a:r>
              <a:rPr lang="en-US" dirty="0" smtClean="0"/>
              <a:t>Unit testing tests each individual component (often a program) to ensure it is as defect-free as possible</a:t>
            </a:r>
          </a:p>
          <a:p>
            <a:pPr lvl="1"/>
            <a:r>
              <a:rPr lang="en-US" dirty="0" smtClean="0"/>
              <a:t>Integration testing occurs between unit and system testing to test functionally grouped components</a:t>
            </a:r>
          </a:p>
          <a:p>
            <a:pPr lvl="1"/>
            <a:r>
              <a:rPr lang="en-US" dirty="0" smtClean="0"/>
              <a:t>System testing tests the entire system as one entity</a:t>
            </a:r>
          </a:p>
          <a:p>
            <a:pPr lvl="1"/>
            <a:r>
              <a:rPr lang="en-US" dirty="0" smtClean="0"/>
              <a:t>User acceptance testing is an independent test performed by end users prior to accepting the delivered system</a:t>
            </a:r>
          </a:p>
        </p:txBody>
      </p:sp>
      <p:sp>
        <p:nvSpPr>
          <p:cNvPr id="5427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(4 of 4)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alone is not enough</a:t>
            </a:r>
          </a:p>
          <a:p>
            <a:pPr lvl="1"/>
            <a:r>
              <a:rPr lang="en-US" dirty="0" smtClean="0"/>
              <a:t>Watts S. Humphrey, a renowned expert on software quality, defines a software defect as anything that must be changed before delivery of the program</a:t>
            </a:r>
          </a:p>
          <a:p>
            <a:r>
              <a:rPr lang="en-US" dirty="0" smtClean="0"/>
              <a:t>Testing does not sufficiently prevent software defects</a:t>
            </a:r>
          </a:p>
          <a:p>
            <a:pPr lvl="1"/>
            <a:r>
              <a:rPr lang="en-US" dirty="0" smtClean="0"/>
              <a:t>The number of ways to test a complex system is huge</a:t>
            </a:r>
          </a:p>
          <a:p>
            <a:pPr lvl="1"/>
            <a:r>
              <a:rPr lang="en-US" dirty="0" smtClean="0"/>
              <a:t>Users will continue to invent new ways to use a system that its developers never considered</a:t>
            </a:r>
          </a:p>
          <a:p>
            <a:r>
              <a:rPr lang="en-US" dirty="0" smtClean="0"/>
              <a:t>Humphrey suggests that people rethink the software development process to provide no potential defects when you enter system testing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evelopers must be responsible for providing error-free code at each stage of testing</a:t>
            </a:r>
          </a:p>
        </p:txBody>
      </p:sp>
      <p:sp>
        <p:nvSpPr>
          <p:cNvPr id="5530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Quality Management </a:t>
            </a:r>
            <a:r>
              <a:rPr lang="en-US" dirty="0"/>
              <a:t>(1 of </a:t>
            </a:r>
            <a:r>
              <a:rPr lang="en-US" dirty="0" smtClean="0"/>
              <a:t>4)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quality management:</a:t>
            </a:r>
          </a:p>
          <a:p>
            <a:pPr lvl="1"/>
            <a:r>
              <a:rPr lang="en-US" dirty="0" smtClean="0"/>
              <a:t>Requires customer satisfaction</a:t>
            </a:r>
          </a:p>
          <a:p>
            <a:pPr lvl="1"/>
            <a:r>
              <a:rPr lang="en-US" dirty="0" smtClean="0"/>
              <a:t>Prefers prevention to inspection</a:t>
            </a:r>
          </a:p>
          <a:p>
            <a:pPr lvl="1"/>
            <a:r>
              <a:rPr lang="en-US" dirty="0" smtClean="0"/>
              <a:t>Recognizes management responsibility for quality</a:t>
            </a:r>
          </a:p>
          <a:p>
            <a:r>
              <a:rPr lang="en-US" dirty="0" smtClean="0"/>
              <a:t>Noteworthy quality experts: </a:t>
            </a:r>
          </a:p>
          <a:p>
            <a:pPr lvl="1"/>
            <a:r>
              <a:rPr lang="en-US" dirty="0" smtClean="0"/>
              <a:t>Deming, Juran, Crosby, Ishikawa, Taguchi, and Feigenbaum</a:t>
            </a:r>
          </a:p>
        </p:txBody>
      </p:sp>
      <p:sp>
        <p:nvSpPr>
          <p:cNvPr id="5632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Quality Management </a:t>
            </a:r>
            <a:r>
              <a:rPr lang="en-US" dirty="0" smtClean="0"/>
              <a:t>(2 </a:t>
            </a:r>
            <a:r>
              <a:rPr lang="en-US" dirty="0"/>
              <a:t>of 4)</a:t>
            </a:r>
            <a:endParaRPr lang="en-US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Quality </a:t>
            </a:r>
            <a:r>
              <a:rPr lang="en-US" dirty="0" smtClean="0"/>
              <a:t>experts</a:t>
            </a:r>
            <a:endParaRPr lang="en-US" dirty="0"/>
          </a:p>
          <a:p>
            <a:pPr lvl="1"/>
            <a:r>
              <a:rPr lang="en-US" dirty="0" smtClean="0"/>
              <a:t>Deming was famous for his work in rebuilding Japan and his 14 Points for Management</a:t>
            </a:r>
          </a:p>
          <a:p>
            <a:pPr lvl="1"/>
            <a:r>
              <a:rPr lang="en-US" dirty="0" smtClean="0"/>
              <a:t>Juran wrote the </a:t>
            </a:r>
            <a:r>
              <a:rPr lang="en-US" i="1" dirty="0" smtClean="0"/>
              <a:t>Quality Control Handbook </a:t>
            </a:r>
            <a:r>
              <a:rPr lang="en-US" dirty="0" smtClean="0"/>
              <a:t>and ten steps to quality improvement</a:t>
            </a:r>
          </a:p>
          <a:p>
            <a:pPr lvl="1"/>
            <a:r>
              <a:rPr lang="en-US" dirty="0" smtClean="0"/>
              <a:t>Crosby wrote </a:t>
            </a:r>
            <a:r>
              <a:rPr lang="en-US" i="1" dirty="0" smtClean="0"/>
              <a:t>Quality is Free </a:t>
            </a:r>
            <a:r>
              <a:rPr lang="en-US" dirty="0" smtClean="0"/>
              <a:t>and suggested that organizations strive for zero defects</a:t>
            </a:r>
          </a:p>
          <a:p>
            <a:pPr lvl="1"/>
            <a:r>
              <a:rPr lang="en-US" dirty="0" smtClean="0"/>
              <a:t>Ishikawa developed the concepts of quality circles and </a:t>
            </a:r>
            <a:r>
              <a:rPr lang="en-US" dirty="0"/>
              <a:t>pioneered the use of cause-and-effect </a:t>
            </a:r>
            <a:r>
              <a:rPr lang="en-US" dirty="0" smtClean="0"/>
              <a:t>diagrams</a:t>
            </a:r>
          </a:p>
          <a:p>
            <a:pPr lvl="1"/>
            <a:r>
              <a:rPr lang="en-US" dirty="0" smtClean="0"/>
              <a:t>Taguchi developed methods for optimizing the process of engineering experimentation</a:t>
            </a:r>
          </a:p>
          <a:p>
            <a:pPr lvl="1"/>
            <a:r>
              <a:rPr lang="en-US" dirty="0" smtClean="0"/>
              <a:t>Feigenbaum developed the concept of total quality control</a:t>
            </a:r>
          </a:p>
        </p:txBody>
      </p:sp>
      <p:sp>
        <p:nvSpPr>
          <p:cNvPr id="5734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Quality Management </a:t>
            </a:r>
            <a:r>
              <a:rPr lang="en-US" dirty="0" smtClean="0"/>
              <a:t>(3 </a:t>
            </a:r>
            <a:r>
              <a:rPr lang="en-US" dirty="0"/>
              <a:t>of 4)</a:t>
            </a:r>
            <a:endParaRPr lang="en-US" dirty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Malcolm Baldrige National Quality Award </a:t>
            </a:r>
          </a:p>
          <a:p>
            <a:pPr lvl="1"/>
            <a:r>
              <a:rPr lang="en-US" dirty="0" smtClean="0"/>
              <a:t>Originated in 1987 to recognize companies that have achieved a level of world-class competition through quality management </a:t>
            </a:r>
          </a:p>
          <a:p>
            <a:pPr lvl="1"/>
            <a:r>
              <a:rPr lang="en-US" dirty="0" smtClean="0"/>
              <a:t>Given by the President of the United States to U.S. businesses</a:t>
            </a:r>
          </a:p>
          <a:p>
            <a:pPr lvl="1"/>
            <a:r>
              <a:rPr lang="en-US" dirty="0" smtClean="0"/>
              <a:t>Three awards each year in different categories</a:t>
            </a:r>
          </a:p>
          <a:p>
            <a:pPr lvl="2"/>
            <a:r>
              <a:rPr lang="en-US" dirty="0" smtClean="0"/>
              <a:t>Manufacturing</a:t>
            </a:r>
          </a:p>
          <a:p>
            <a:pPr lvl="2"/>
            <a:r>
              <a:rPr lang="en-US" dirty="0" smtClean="0"/>
              <a:t>Service</a:t>
            </a:r>
          </a:p>
          <a:p>
            <a:pPr lvl="2"/>
            <a:r>
              <a:rPr lang="en-US" dirty="0" smtClean="0"/>
              <a:t>Small business</a:t>
            </a:r>
          </a:p>
          <a:p>
            <a:pPr lvl="2"/>
            <a:r>
              <a:rPr lang="en-US" dirty="0" smtClean="0"/>
              <a:t>Education and health care</a:t>
            </a:r>
          </a:p>
        </p:txBody>
      </p:sp>
      <p:sp>
        <p:nvSpPr>
          <p:cNvPr id="5837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Quality Management </a:t>
            </a:r>
            <a:r>
              <a:rPr lang="en-US" dirty="0" smtClean="0"/>
              <a:t>(4 </a:t>
            </a:r>
            <a:r>
              <a:rPr lang="en-US" dirty="0"/>
              <a:t>of 4)</a:t>
            </a:r>
            <a:endParaRPr lang="en-US" dirty="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 </a:t>
            </a:r>
            <a:r>
              <a:rPr lang="en-US" dirty="0" smtClean="0"/>
              <a:t>standards</a:t>
            </a:r>
            <a:endParaRPr lang="en-US" dirty="0"/>
          </a:p>
          <a:p>
            <a:pPr lvl="1"/>
            <a:r>
              <a:rPr lang="en-US" dirty="0" smtClean="0"/>
              <a:t>ISO 9000: a three-part, continuous cycle of planning, controlling, and documenting quality in an organization</a:t>
            </a:r>
          </a:p>
          <a:p>
            <a:pPr lvl="1"/>
            <a:r>
              <a:rPr lang="en-US" dirty="0" smtClean="0"/>
              <a:t>Provide minimum requirements needed for an organization to meet its quality certification standards</a:t>
            </a:r>
          </a:p>
          <a:p>
            <a:pPr lvl="1"/>
            <a:r>
              <a:rPr lang="en-US" dirty="0" smtClean="0"/>
              <a:t>Help </a:t>
            </a:r>
            <a:r>
              <a:rPr lang="en-US" dirty="0"/>
              <a:t>ensure </a:t>
            </a:r>
            <a:r>
              <a:rPr lang="en-US" dirty="0" smtClean="0"/>
              <a:t>that projects </a:t>
            </a:r>
            <a:r>
              <a:rPr lang="en-US" dirty="0"/>
              <a:t>create products or services that meet customer needs and expectations</a:t>
            </a:r>
            <a:endParaRPr lang="en-US" dirty="0" smtClean="0"/>
          </a:p>
        </p:txBody>
      </p:sp>
      <p:sp>
        <p:nvSpPr>
          <p:cNvPr id="5939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(2 </a:t>
            </a:r>
            <a:r>
              <a:rPr lang="en-US" dirty="0"/>
              <a:t>of 2)</a:t>
            </a:r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List and describe the tools and techniques for quality control, such as </a:t>
            </a:r>
            <a:r>
              <a:rPr lang="en-US" dirty="0" smtClean="0"/>
              <a:t>the Basic </a:t>
            </a:r>
            <a:r>
              <a:rPr lang="en-US" dirty="0"/>
              <a:t>Tools of Quality, statistical sampling, Six Sigma, and testing</a:t>
            </a:r>
          </a:p>
          <a:p>
            <a:r>
              <a:rPr lang="en-US" dirty="0" smtClean="0"/>
              <a:t>Summarize </a:t>
            </a:r>
            <a:r>
              <a:rPr lang="en-US" dirty="0"/>
              <a:t>the contributions of noteworthy quality experts to </a:t>
            </a:r>
            <a:r>
              <a:rPr lang="en-US" dirty="0" smtClean="0"/>
              <a:t>modern quality </a:t>
            </a:r>
            <a:r>
              <a:rPr lang="en-US" dirty="0"/>
              <a:t>management</a:t>
            </a:r>
          </a:p>
          <a:p>
            <a:r>
              <a:rPr lang="en-US" dirty="0" smtClean="0"/>
              <a:t>Describe </a:t>
            </a:r>
            <a:r>
              <a:rPr lang="en-US" dirty="0"/>
              <a:t>how leadership, the cost of quality, organizational </a:t>
            </a:r>
            <a:r>
              <a:rPr lang="en-US" dirty="0" smtClean="0"/>
              <a:t>influences, expectations</a:t>
            </a:r>
            <a:r>
              <a:rPr lang="en-US" dirty="0"/>
              <a:t>, cultural differences, and maturity models relate to </a:t>
            </a:r>
            <a:r>
              <a:rPr lang="en-US" dirty="0" smtClean="0"/>
              <a:t>improving quality </a:t>
            </a:r>
            <a:r>
              <a:rPr lang="en-US" dirty="0"/>
              <a:t>in IT projects</a:t>
            </a:r>
          </a:p>
          <a:p>
            <a:r>
              <a:rPr lang="en-US" dirty="0" smtClean="0"/>
              <a:t>Discuss </a:t>
            </a:r>
            <a:r>
              <a:rPr lang="en-US" dirty="0"/>
              <a:t>how software can assist in project quality management</a:t>
            </a:r>
          </a:p>
          <a:p>
            <a:r>
              <a:rPr lang="en-US" dirty="0" smtClean="0"/>
              <a:t>Discuss considerations </a:t>
            </a:r>
            <a:r>
              <a:rPr lang="en-US" dirty="0"/>
              <a:t>for agile/adaptive environments</a:t>
            </a:r>
          </a:p>
          <a:p>
            <a:endParaRPr lang="en-US" dirty="0" smtClean="0"/>
          </a:p>
        </p:txBody>
      </p:sp>
      <p:sp>
        <p:nvSpPr>
          <p:cNvPr id="1024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IT Project Quality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Suggestions for improving quality for IT projects </a:t>
            </a:r>
          </a:p>
          <a:p>
            <a:pPr lvl="1"/>
            <a:r>
              <a:rPr lang="en-US" dirty="0" smtClean="0"/>
              <a:t>Establish leadership that promotes quality</a:t>
            </a:r>
          </a:p>
          <a:p>
            <a:pPr lvl="1"/>
            <a:r>
              <a:rPr lang="en-US" dirty="0" smtClean="0"/>
              <a:t>Understand the cost of quality</a:t>
            </a:r>
          </a:p>
          <a:p>
            <a:pPr lvl="1"/>
            <a:r>
              <a:rPr lang="en-US" dirty="0" smtClean="0"/>
              <a:t>Provide a good workplace to enhance quality</a:t>
            </a:r>
          </a:p>
          <a:p>
            <a:pPr lvl="1"/>
            <a:r>
              <a:rPr lang="en-US" dirty="0" smtClean="0"/>
              <a:t>Work toward improving the organization’s overall maturity level in software development and project management</a:t>
            </a:r>
          </a:p>
        </p:txBody>
      </p:sp>
      <p:sp>
        <p:nvSpPr>
          <p:cNvPr id="6042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Leadership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large percentage of quality problems are associated with management, not technical issues</a:t>
            </a:r>
          </a:p>
          <a:p>
            <a:pPr lvl="1"/>
            <a:r>
              <a:rPr lang="en-US" dirty="0" smtClean="0"/>
              <a:t>Top </a:t>
            </a:r>
            <a:r>
              <a:rPr lang="en-US" dirty="0"/>
              <a:t>management must take </a:t>
            </a:r>
            <a:r>
              <a:rPr lang="en-US" dirty="0" smtClean="0"/>
              <a:t>responsibility for </a:t>
            </a:r>
            <a:r>
              <a:rPr lang="en-US" dirty="0"/>
              <a:t>creating, supporting, and promoting quality </a:t>
            </a:r>
            <a:r>
              <a:rPr lang="en-US" dirty="0" smtClean="0"/>
              <a:t>programs</a:t>
            </a:r>
          </a:p>
          <a:p>
            <a:r>
              <a:rPr lang="en-US" dirty="0"/>
              <a:t>Leadership provides an environment conducive to producing </a:t>
            </a:r>
            <a:r>
              <a:rPr lang="en-US" dirty="0" smtClean="0"/>
              <a:t>quality</a:t>
            </a:r>
          </a:p>
          <a:p>
            <a:pPr lvl="1"/>
            <a:r>
              <a:rPr lang="en-US" dirty="0"/>
              <a:t>When every employee insists on producing high-quality </a:t>
            </a:r>
            <a:r>
              <a:rPr lang="en-US" dirty="0" smtClean="0"/>
              <a:t>products, then </a:t>
            </a:r>
            <a:r>
              <a:rPr lang="en-US" dirty="0"/>
              <a:t>top management has done a good job of promoting the importance of quality</a:t>
            </a:r>
            <a:endParaRPr lang="en-US" dirty="0" smtClean="0"/>
          </a:p>
        </p:txBody>
      </p:sp>
      <p:sp>
        <p:nvSpPr>
          <p:cNvPr id="6144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Cost of Quality </a:t>
            </a:r>
            <a:r>
              <a:rPr lang="en-US" dirty="0"/>
              <a:t>(1 of </a:t>
            </a:r>
            <a:r>
              <a:rPr lang="en-US" dirty="0" smtClean="0"/>
              <a:t>2)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of conformance plus the cost of nonconformance</a:t>
            </a:r>
          </a:p>
          <a:p>
            <a:pPr lvl="1"/>
            <a:r>
              <a:rPr lang="en-US" dirty="0" smtClean="0"/>
              <a:t>Conformance means delivering products that meet requirements and fitness for use</a:t>
            </a:r>
          </a:p>
          <a:p>
            <a:pPr lvl="1"/>
            <a:r>
              <a:rPr lang="en-US" dirty="0" smtClean="0"/>
              <a:t>Cost of nonconformance means taking responsibility for failures or not meeting quality expectations</a:t>
            </a:r>
          </a:p>
        </p:txBody>
      </p:sp>
      <p:sp>
        <p:nvSpPr>
          <p:cNvPr id="6246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Cost of Quality </a:t>
            </a:r>
            <a:r>
              <a:rPr lang="en-US" dirty="0" smtClean="0"/>
              <a:t>(2 </a:t>
            </a:r>
            <a:r>
              <a:rPr lang="en-US" dirty="0"/>
              <a:t>of </a:t>
            </a:r>
            <a:r>
              <a:rPr lang="en-US" dirty="0" smtClean="0"/>
              <a:t>2)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ost categories related to quality</a:t>
            </a:r>
          </a:p>
          <a:p>
            <a:pPr lvl="1"/>
            <a:r>
              <a:rPr lang="en-US" dirty="0" smtClean="0"/>
              <a:t>Prevention cost: cost of planning and executing a project so it is error-free or within an acceptable error range</a:t>
            </a:r>
          </a:p>
          <a:p>
            <a:pPr lvl="1"/>
            <a:r>
              <a:rPr lang="en-US" dirty="0" smtClean="0"/>
              <a:t>Appraisal cost: cost of evaluating processes and their outputs to ensure quality</a:t>
            </a:r>
          </a:p>
          <a:p>
            <a:pPr lvl="1"/>
            <a:r>
              <a:rPr lang="en-US" dirty="0" smtClean="0"/>
              <a:t>Internal failure cost: cost incurred to correct an identified defect before the customer receives the product</a:t>
            </a:r>
          </a:p>
          <a:p>
            <a:pPr lvl="1"/>
            <a:r>
              <a:rPr lang="en-US" dirty="0" smtClean="0"/>
              <a:t>External failure cost: cost that relates to all errors not detected and corrected before delivery to the customer</a:t>
            </a:r>
          </a:p>
          <a:p>
            <a:pPr lvl="1"/>
            <a:r>
              <a:rPr lang="en-US" dirty="0" smtClean="0"/>
              <a:t>Measurement and test equipment costs: capital cost of equipment used to perform prevention and appraisal activities</a:t>
            </a:r>
          </a:p>
        </p:txBody>
      </p:sp>
      <p:sp>
        <p:nvSpPr>
          <p:cNvPr id="6349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Impact of Organizational Influences, and </a:t>
            </a:r>
            <a:r>
              <a:rPr lang="en-US" dirty="0" smtClean="0"/>
              <a:t>Workplace Factors </a:t>
            </a:r>
            <a:r>
              <a:rPr lang="en-US" dirty="0"/>
              <a:t>on Quality</a:t>
            </a:r>
            <a:endParaRPr lang="en-US" dirty="0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by DeMarco and Lister showed that organizational issues had a much greater influence on programmer productivity than the technical environment or programming languages</a:t>
            </a:r>
          </a:p>
          <a:p>
            <a:pPr lvl="1"/>
            <a:r>
              <a:rPr lang="en-US" dirty="0" smtClean="0"/>
              <a:t>Programmer productivity varied by a factor of one to ten across organizations, but only by 21 percent within the same organization</a:t>
            </a:r>
          </a:p>
          <a:p>
            <a:pPr lvl="1"/>
            <a:r>
              <a:rPr lang="en-US" dirty="0" smtClean="0"/>
              <a:t>Study found no correlation between productivity and programming language, years of experience, or salary</a:t>
            </a:r>
          </a:p>
          <a:p>
            <a:pPr lvl="1"/>
            <a:r>
              <a:rPr lang="en-US" dirty="0" smtClean="0"/>
              <a:t>A dedicated workspace and a quiet work environment were key factors to improving programmer productivity</a:t>
            </a:r>
          </a:p>
        </p:txBody>
      </p:sp>
      <p:sp>
        <p:nvSpPr>
          <p:cNvPr id="6554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 and Cultural Differences in Quality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managers must understand and manage stakeholder expectations</a:t>
            </a:r>
          </a:p>
          <a:p>
            <a:pPr lvl="1"/>
            <a:r>
              <a:rPr lang="en-US" dirty="0" smtClean="0"/>
              <a:t>Expectations vary</a:t>
            </a:r>
          </a:p>
          <a:p>
            <a:pPr lvl="2"/>
            <a:r>
              <a:rPr lang="en-US" dirty="0" smtClean="0"/>
              <a:t>Organization’s culture</a:t>
            </a:r>
          </a:p>
          <a:p>
            <a:pPr lvl="2"/>
            <a:r>
              <a:rPr lang="en-US" dirty="0" smtClean="0"/>
              <a:t>Geographic regions</a:t>
            </a:r>
          </a:p>
        </p:txBody>
      </p:sp>
      <p:sp>
        <p:nvSpPr>
          <p:cNvPr id="6656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Maturity Models </a:t>
            </a:r>
            <a:r>
              <a:rPr lang="en-US" dirty="0"/>
              <a:t>(1 of </a:t>
            </a:r>
            <a:r>
              <a:rPr lang="en-US" dirty="0" smtClean="0"/>
              <a:t>3)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rameworks for helping organizations improve their processes and systems</a:t>
            </a:r>
          </a:p>
          <a:p>
            <a:pPr lvl="1"/>
            <a:r>
              <a:rPr lang="en-US" dirty="0" smtClean="0"/>
              <a:t>Software Quality Function Deployment Model focuses on defining user requirements and planning software projects</a:t>
            </a:r>
          </a:p>
          <a:p>
            <a:pPr lvl="1"/>
            <a:r>
              <a:rPr lang="en-US" dirty="0" smtClean="0"/>
              <a:t>Capability Maturity Model Integration is a process improvement approach that provides organizations with the essential elements of effective processes</a:t>
            </a:r>
          </a:p>
          <a:p>
            <a:endParaRPr lang="en-US" dirty="0" smtClean="0"/>
          </a:p>
        </p:txBody>
      </p:sp>
      <p:sp>
        <p:nvSpPr>
          <p:cNvPr id="6758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Maturity Models </a:t>
            </a:r>
            <a:r>
              <a:rPr lang="en-US" dirty="0" smtClean="0"/>
              <a:t>(2 of 3)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CMMI levels</a:t>
            </a:r>
          </a:p>
          <a:p>
            <a:pPr lvl="1"/>
            <a:r>
              <a:rPr lang="en-US" dirty="0" smtClean="0"/>
              <a:t>Incomplete</a:t>
            </a:r>
          </a:p>
          <a:p>
            <a:pPr lvl="1"/>
            <a:r>
              <a:rPr lang="en-US" dirty="0" smtClean="0"/>
              <a:t>Performed</a:t>
            </a:r>
          </a:p>
          <a:p>
            <a:pPr lvl="1"/>
            <a:r>
              <a:rPr lang="en-US" dirty="0" smtClean="0"/>
              <a:t>Managed</a:t>
            </a:r>
          </a:p>
          <a:p>
            <a:pPr lvl="1"/>
            <a:r>
              <a:rPr lang="en-US" dirty="0" smtClean="0"/>
              <a:t>Defined</a:t>
            </a:r>
          </a:p>
          <a:p>
            <a:pPr lvl="1"/>
            <a:r>
              <a:rPr lang="en-US" dirty="0" smtClean="0"/>
              <a:t>Quantitatively Managed</a:t>
            </a:r>
          </a:p>
          <a:p>
            <a:pPr lvl="1"/>
            <a:r>
              <a:rPr lang="en-US" dirty="0" smtClean="0"/>
              <a:t>Optimizing</a:t>
            </a:r>
          </a:p>
        </p:txBody>
      </p:sp>
      <p:sp>
        <p:nvSpPr>
          <p:cNvPr id="6861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Maturity Models (3 of 3)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PMI released the Organizational Project Management Maturity Model (OPM3) in December 2003</a:t>
            </a:r>
          </a:p>
          <a:p>
            <a:pPr lvl="1"/>
            <a:r>
              <a:rPr lang="en-US" dirty="0" smtClean="0"/>
              <a:t>Model is based on market research surveys sent to more than 30,000 project management professionals and incorporates 180 best practices and more than 2,400 capabilities, outcomes, and key performance indicators</a:t>
            </a:r>
          </a:p>
          <a:p>
            <a:pPr lvl="1"/>
            <a:r>
              <a:rPr lang="en-US" dirty="0" smtClean="0"/>
              <a:t>Addresses standards for excellence in project, program, and portfolio management best practices and explains the capabilities necessary to achieve those best practices</a:t>
            </a:r>
          </a:p>
        </p:txBody>
      </p:sp>
      <p:sp>
        <p:nvSpPr>
          <p:cNvPr id="6963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Software to Assist in Project Quality Management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can be used to assist with </a:t>
            </a:r>
            <a:r>
              <a:rPr lang="en-US" dirty="0" smtClean="0"/>
              <a:t>tools </a:t>
            </a:r>
            <a:r>
              <a:rPr lang="en-US" dirty="0"/>
              <a:t>and </a:t>
            </a:r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Spreadsheet and charting software helps create diagrams</a:t>
            </a:r>
          </a:p>
          <a:p>
            <a:pPr lvl="1"/>
            <a:r>
              <a:rPr lang="en-US" dirty="0" smtClean="0"/>
              <a:t>Statistical software packages help perform statistical analysis</a:t>
            </a:r>
          </a:p>
          <a:p>
            <a:pPr lvl="1"/>
            <a:r>
              <a:rPr lang="en-US" dirty="0" smtClean="0"/>
              <a:t>Specialized software products help manage Six Sigma projects or create quality control charts</a:t>
            </a:r>
          </a:p>
          <a:p>
            <a:pPr lvl="1"/>
            <a:endParaRPr lang="en-US" dirty="0" smtClean="0"/>
          </a:p>
        </p:txBody>
      </p:sp>
      <p:sp>
        <p:nvSpPr>
          <p:cNvPr id="7168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Project Quality Management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people joke about the poor quality of IT products (see cars and computers joke)</a:t>
            </a:r>
          </a:p>
          <a:p>
            <a:pPr lvl="1"/>
            <a:r>
              <a:rPr lang="en-US" dirty="0" smtClean="0"/>
              <a:t>Most </a:t>
            </a:r>
            <a:r>
              <a:rPr lang="en-US" dirty="0"/>
              <a:t>people simply accept poor quality </a:t>
            </a:r>
            <a:endParaRPr lang="en-US" dirty="0" smtClean="0"/>
          </a:p>
          <a:p>
            <a:pPr lvl="1"/>
            <a:r>
              <a:rPr lang="en-US" dirty="0" smtClean="0"/>
              <a:t>Quality is very important</a:t>
            </a:r>
          </a:p>
        </p:txBody>
      </p:sp>
      <p:sp>
        <p:nvSpPr>
          <p:cNvPr id="1126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For Agile/Adaptive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 </a:t>
            </a:r>
            <a:r>
              <a:rPr lang="en-US" dirty="0"/>
              <a:t>methods can be used on all types of projects, not just </a:t>
            </a:r>
            <a:r>
              <a:rPr lang="en-US" dirty="0" smtClean="0"/>
              <a:t>software development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everal </a:t>
            </a:r>
            <a:r>
              <a:rPr lang="en-US" dirty="0"/>
              <a:t>projects use a hybrid approach where some </a:t>
            </a:r>
            <a:r>
              <a:rPr lang="en-US" dirty="0" smtClean="0"/>
              <a:t>deliverables are </a:t>
            </a:r>
            <a:r>
              <a:rPr lang="en-US" dirty="0"/>
              <a:t>created using more traditional </a:t>
            </a:r>
            <a:r>
              <a:rPr lang="en-US" dirty="0" smtClean="0"/>
              <a:t>approaches</a:t>
            </a:r>
          </a:p>
          <a:p>
            <a:r>
              <a:rPr lang="en-US" dirty="0" smtClean="0"/>
              <a:t>Quality </a:t>
            </a:r>
            <a:r>
              <a:rPr lang="en-US" dirty="0"/>
              <a:t>is a very broad topic, and it is only one of the ten </a:t>
            </a:r>
            <a:r>
              <a:rPr lang="en-US" dirty="0" smtClean="0"/>
              <a:t>project management </a:t>
            </a:r>
            <a:r>
              <a:rPr lang="en-US" dirty="0"/>
              <a:t>knowledge </a:t>
            </a:r>
            <a:r>
              <a:rPr lang="en-US" dirty="0" smtClean="0"/>
              <a:t>areas</a:t>
            </a:r>
          </a:p>
          <a:p>
            <a:pPr lvl="1"/>
            <a:r>
              <a:rPr lang="en-US" dirty="0" smtClean="0"/>
              <a:t>Project </a:t>
            </a:r>
            <a:r>
              <a:rPr lang="en-US" dirty="0"/>
              <a:t>managers must focus on defining how </a:t>
            </a:r>
            <a:r>
              <a:rPr lang="en-US" dirty="0" smtClean="0"/>
              <a:t>quality relates </a:t>
            </a:r>
            <a:r>
              <a:rPr lang="en-US" dirty="0"/>
              <a:t>to their specific projects and ensure that those projects satisfy the needs for </a:t>
            </a:r>
            <a:r>
              <a:rPr lang="en-US" dirty="0" smtClean="0"/>
              <a:t>which they </a:t>
            </a:r>
            <a:r>
              <a:rPr lang="en-US" dirty="0"/>
              <a:t>were </a:t>
            </a:r>
            <a:r>
              <a:rPr lang="en-US" dirty="0" smtClean="0"/>
              <a:t>undertaken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80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Quality is a serious </a:t>
            </a:r>
            <a:r>
              <a:rPr lang="en-US" dirty="0" smtClean="0"/>
              <a:t>issue</a:t>
            </a:r>
          </a:p>
          <a:p>
            <a:pPr lvl="1"/>
            <a:r>
              <a:rPr lang="en-US" dirty="0"/>
              <a:t>Project quality management includes planning quality management, performing </a:t>
            </a:r>
            <a:r>
              <a:rPr lang="en-US" dirty="0" smtClean="0"/>
              <a:t>quality assurance</a:t>
            </a:r>
            <a:r>
              <a:rPr lang="en-US" dirty="0"/>
              <a:t>, and controlling </a:t>
            </a:r>
            <a:r>
              <a:rPr lang="en-US" dirty="0" smtClean="0"/>
              <a:t>quality</a:t>
            </a:r>
          </a:p>
          <a:p>
            <a:pPr lvl="1"/>
            <a:r>
              <a:rPr lang="en-US" dirty="0"/>
              <a:t>Many tools and techniques are related to project quality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/>
              <a:t>Many people made significant contributions to the development of modern </a:t>
            </a:r>
            <a:r>
              <a:rPr lang="en-US" dirty="0" smtClean="0"/>
              <a:t>quality management</a:t>
            </a:r>
          </a:p>
          <a:p>
            <a:pPr lvl="1"/>
            <a:r>
              <a:rPr lang="en-US" dirty="0"/>
              <a:t>There is much room for improvement in IT project </a:t>
            </a:r>
            <a:r>
              <a:rPr lang="en-US" dirty="0" smtClean="0"/>
              <a:t>quality</a:t>
            </a:r>
          </a:p>
          <a:p>
            <a:pPr lvl="1"/>
            <a:r>
              <a:rPr lang="en-US" dirty="0"/>
              <a:t>Several types of software are available to assist in project quality management</a:t>
            </a:r>
            <a:endParaRPr lang="en-US" dirty="0" smtClean="0"/>
          </a:p>
        </p:txBody>
      </p:sp>
      <p:sp>
        <p:nvSpPr>
          <p:cNvPr id="7270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Project Quality </a:t>
            </a:r>
            <a:r>
              <a:rPr lang="en-US" dirty="0"/>
              <a:t>Management? (1 of </a:t>
            </a:r>
            <a:r>
              <a:rPr lang="en-US" dirty="0" smtClean="0"/>
              <a:t>3)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International Organization for Standardization (ISO) definition of quality </a:t>
            </a:r>
            <a:endParaRPr lang="en-US" dirty="0"/>
          </a:p>
          <a:p>
            <a:pPr lvl="1"/>
            <a:r>
              <a:rPr lang="en-US" dirty="0" smtClean="0"/>
              <a:t>“Totality </a:t>
            </a:r>
            <a:r>
              <a:rPr lang="en-US" dirty="0"/>
              <a:t>of </a:t>
            </a:r>
            <a:r>
              <a:rPr lang="en-US" dirty="0" smtClean="0"/>
              <a:t>characteristics of </a:t>
            </a:r>
            <a:r>
              <a:rPr lang="en-US" dirty="0"/>
              <a:t>an entity that bear on its ability to satisfy stated or implied needs” (ISO8042:1994)</a:t>
            </a:r>
          </a:p>
          <a:p>
            <a:pPr lvl="1"/>
            <a:r>
              <a:rPr lang="en-US" dirty="0" smtClean="0"/>
              <a:t>“The degree to which a set of inherent characteristics fulfils requirements” (ISO9000:2000)</a:t>
            </a:r>
          </a:p>
          <a:p>
            <a:r>
              <a:rPr lang="en-US" dirty="0" smtClean="0"/>
              <a:t>Other definitions of quality </a:t>
            </a:r>
          </a:p>
          <a:p>
            <a:pPr lvl="1"/>
            <a:r>
              <a:rPr lang="en-US" dirty="0" smtClean="0"/>
              <a:t>Conformance to requirements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roject’s processes and products meet written specifications</a:t>
            </a:r>
          </a:p>
          <a:p>
            <a:pPr lvl="1"/>
            <a:r>
              <a:rPr lang="en-US" dirty="0" smtClean="0"/>
              <a:t>Fitness for use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roduct can be used as it was intended</a:t>
            </a:r>
          </a:p>
        </p:txBody>
      </p:sp>
      <p:sp>
        <p:nvSpPr>
          <p:cNvPr id="1331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Project Quality Management</a:t>
            </a:r>
            <a:r>
              <a:rPr lang="en-US" dirty="0"/>
              <a:t>? </a:t>
            </a:r>
            <a:r>
              <a:rPr lang="en-US" dirty="0" smtClean="0"/>
              <a:t>(2 of 3)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quality management ensures the project will satisfy the needs for which it was undertaken</a:t>
            </a:r>
          </a:p>
          <a:p>
            <a:r>
              <a:rPr lang="en-US" dirty="0"/>
              <a:t>Project quality </a:t>
            </a:r>
            <a:r>
              <a:rPr lang="en-US" dirty="0" smtClean="0"/>
              <a:t>management processes</a:t>
            </a:r>
          </a:p>
          <a:p>
            <a:pPr lvl="1"/>
            <a:r>
              <a:rPr lang="en-US" dirty="0" smtClean="0"/>
              <a:t>Planning quality management: identifying which quality standards are relevant to the project and how to satisfy them; a metric is a standard of measurement</a:t>
            </a:r>
          </a:p>
          <a:p>
            <a:pPr lvl="1"/>
            <a:r>
              <a:rPr lang="en-US" dirty="0"/>
              <a:t>Managing quality: translating the quality management plan into </a:t>
            </a:r>
            <a:r>
              <a:rPr lang="en-US" dirty="0" smtClean="0"/>
              <a:t>executable quality activities</a:t>
            </a:r>
          </a:p>
          <a:p>
            <a:pPr lvl="1"/>
            <a:r>
              <a:rPr lang="en-US" dirty="0" smtClean="0"/>
              <a:t>Controlling </a:t>
            </a:r>
            <a:r>
              <a:rPr lang="en-US" dirty="0"/>
              <a:t>quality: </a:t>
            </a:r>
            <a:r>
              <a:rPr lang="en-US" dirty="0" smtClean="0"/>
              <a:t>monitoring specific project results to ensure they comply with the relevant quality standards</a:t>
            </a:r>
          </a:p>
        </p:txBody>
      </p:sp>
      <p:sp>
        <p:nvSpPr>
          <p:cNvPr id="1434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4292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Project Quality Management</a:t>
            </a:r>
            <a:r>
              <a:rPr lang="en-US" dirty="0"/>
              <a:t>? </a:t>
            </a:r>
            <a:r>
              <a:rPr lang="en-US" dirty="0" smtClean="0"/>
              <a:t>(3 </a:t>
            </a:r>
            <a:r>
              <a:rPr lang="en-US" dirty="0"/>
              <a:t>of </a:t>
            </a:r>
            <a:r>
              <a:rPr lang="en-US" dirty="0" smtClean="0"/>
              <a:t>3)</a:t>
            </a:r>
          </a:p>
        </p:txBody>
      </p:sp>
      <p:pic>
        <p:nvPicPr>
          <p:cNvPr id="2" name="Picture 1" descr="Image displays an overview of the processes, tools, techniques, and outputs of project quality management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08" y="1027907"/>
            <a:ext cx="4901184" cy="4852416"/>
          </a:xfrm>
          <a:prstGeom prst="rect">
            <a:avLst/>
          </a:prstGeom>
        </p:spPr>
      </p:pic>
      <p:sp>
        <p:nvSpPr>
          <p:cNvPr id="1434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</a:t>
            </a:r>
            <a:r>
              <a:rPr lang="en-US" dirty="0"/>
              <a:t>Quality Management (1 of 2)</a:t>
            </a:r>
            <a:endParaRPr lang="en-US" dirty="0" smtClean="0"/>
          </a:p>
        </p:txBody>
      </p:sp>
      <p:sp>
        <p:nvSpPr>
          <p:cNvPr id="1638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Implies the ability to anticipate situations and prepare actions to bring about the desired outcome</a:t>
            </a:r>
          </a:p>
          <a:p>
            <a:r>
              <a:rPr lang="en-US" dirty="0" smtClean="0"/>
              <a:t>Defect prevention methods </a:t>
            </a:r>
          </a:p>
          <a:p>
            <a:pPr lvl="1"/>
            <a:r>
              <a:rPr lang="en-US" dirty="0" smtClean="0"/>
              <a:t>Selecting proper materials</a:t>
            </a:r>
          </a:p>
          <a:p>
            <a:pPr lvl="1"/>
            <a:r>
              <a:rPr lang="en-US" dirty="0" smtClean="0"/>
              <a:t>Training and indoctrinating people in quality</a:t>
            </a:r>
          </a:p>
          <a:p>
            <a:pPr lvl="1"/>
            <a:r>
              <a:rPr lang="en-US" dirty="0" smtClean="0"/>
              <a:t>Planning a process that ensures the appropriate outcome</a:t>
            </a:r>
          </a:p>
        </p:txBody>
      </p:sp>
      <p:sp>
        <p:nvSpPr>
          <p:cNvPr id="1638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Quality Management </a:t>
            </a:r>
            <a:r>
              <a:rPr lang="en-US" dirty="0" smtClean="0"/>
              <a:t>(2 </a:t>
            </a:r>
            <a:r>
              <a:rPr lang="en-US" dirty="0"/>
              <a:t>of 2)</a:t>
            </a:r>
            <a:endParaRPr lang="en-US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 aspects of IT projects</a:t>
            </a:r>
          </a:p>
          <a:p>
            <a:pPr lvl="1"/>
            <a:r>
              <a:rPr lang="en-US" dirty="0" smtClean="0"/>
              <a:t>Functionality: degree to which a system performs its intended function</a:t>
            </a:r>
          </a:p>
          <a:p>
            <a:pPr lvl="1"/>
            <a:r>
              <a:rPr lang="en-US" dirty="0" smtClean="0"/>
              <a:t>Features: system’s special characteristics that appeal to users</a:t>
            </a:r>
          </a:p>
          <a:p>
            <a:pPr lvl="1"/>
            <a:r>
              <a:rPr lang="en-US" dirty="0" smtClean="0"/>
              <a:t>System outputs: screens and reports the system generates</a:t>
            </a:r>
          </a:p>
          <a:p>
            <a:pPr lvl="1"/>
            <a:r>
              <a:rPr lang="en-US" dirty="0" smtClean="0"/>
              <a:t>Performance addresses: how well a product or service performs the customer’s intended use </a:t>
            </a:r>
          </a:p>
          <a:p>
            <a:pPr lvl="1"/>
            <a:r>
              <a:rPr lang="en-US" dirty="0" smtClean="0"/>
              <a:t>Reliability: ability of a product or service to perform as expected under normal conditions</a:t>
            </a:r>
          </a:p>
          <a:p>
            <a:pPr lvl="1"/>
            <a:r>
              <a:rPr lang="en-US" dirty="0" smtClean="0"/>
              <a:t>Maintainability: ease of performing maintenance on a product</a:t>
            </a:r>
          </a:p>
          <a:p>
            <a:r>
              <a:rPr lang="en-US" dirty="0" smtClean="0"/>
              <a:t>All project stakeholders must work together to balance the quality, scope, time, and cost dimensions of the project</a:t>
            </a:r>
          </a:p>
          <a:p>
            <a:pPr lvl="1"/>
            <a:r>
              <a:rPr lang="en-US" dirty="0" smtClean="0"/>
              <a:t>Project managers are ultimately responsible for quality management on their projects</a:t>
            </a:r>
          </a:p>
          <a:p>
            <a:pPr lvl="1"/>
            <a:endParaRPr lang="en-US" dirty="0" smtClean="0"/>
          </a:p>
        </p:txBody>
      </p:sp>
      <p:sp>
        <p:nvSpPr>
          <p:cNvPr id="1843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and_PPT_Template_SIMPLIFIED_SD">
  <a:themeElements>
    <a:clrScheme name="Cengage Colors">
      <a:dk1>
        <a:srgbClr val="004978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0808_Cengage PP Brand Update" id="{61CF522C-3938-544D-B6D2-01C3CB24134A}" vid="{85A4C21B-B5BA-1B4B-9AA0-C3802FB375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4158</Words>
  <Application>Microsoft Office PowerPoint</Application>
  <PresentationFormat>On-screen Show (4:3)</PresentationFormat>
  <Paragraphs>251</Paragraphs>
  <Slides>41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Arial Rounded MT Bold</vt:lpstr>
      <vt:lpstr>Open Sans</vt:lpstr>
      <vt:lpstr>Open Sans Regular</vt:lpstr>
      <vt:lpstr>Summer Font</vt:lpstr>
      <vt:lpstr>Times New Roman</vt:lpstr>
      <vt:lpstr>Brand_PPT_Template_SIMPLIFIED_SD</vt:lpstr>
      <vt:lpstr>Chapter 8: Project Quality Management</vt:lpstr>
      <vt:lpstr>Learning Objectives (1 of 2)</vt:lpstr>
      <vt:lpstr>Learning Objectives (2 of 2)</vt:lpstr>
      <vt:lpstr>The Importance of Project Quality Management</vt:lpstr>
      <vt:lpstr>What Is Project Quality Management? (1 of 3)</vt:lpstr>
      <vt:lpstr>What Is Project Quality Management? (2 of 3)</vt:lpstr>
      <vt:lpstr>What Is Project Quality Management? (3 of 3)</vt:lpstr>
      <vt:lpstr>Planning Quality Management (1 of 2)</vt:lpstr>
      <vt:lpstr>Planning Quality Management (2 of 2)</vt:lpstr>
      <vt:lpstr>Managing Quality</vt:lpstr>
      <vt:lpstr>Controlling Quality</vt:lpstr>
      <vt:lpstr>Tools and Techniques for Quality Control (1 of 9)</vt:lpstr>
      <vt:lpstr>Tools and Techniques for Quality Control (2 of 9)</vt:lpstr>
      <vt:lpstr>Tools and Techniques for Quality Control (3 of 9)</vt:lpstr>
      <vt:lpstr>Tools and Techniques for Quality Control (4 of 9)</vt:lpstr>
      <vt:lpstr>Tools and Techniques for Quality Control (5 of 9)</vt:lpstr>
      <vt:lpstr>Tools and Techniques for Quality Control (6 of 9)</vt:lpstr>
      <vt:lpstr>Tools and Techniques for Quality Control (7 of 9)</vt:lpstr>
      <vt:lpstr>Tools and Techniques for Quality Control (8 of 9)</vt:lpstr>
      <vt:lpstr>Tools and Techniques for Quality Control (9 of 9)</vt:lpstr>
      <vt:lpstr>Statistical Sampling </vt:lpstr>
      <vt:lpstr>Testing (1 of 4)</vt:lpstr>
      <vt:lpstr>Testing (2 of 4)</vt:lpstr>
      <vt:lpstr>Testing (3 of 4)</vt:lpstr>
      <vt:lpstr>Testing (4 of 4)</vt:lpstr>
      <vt:lpstr>Modern Quality Management (1 of 4)</vt:lpstr>
      <vt:lpstr>Modern Quality Management (2 of 4)</vt:lpstr>
      <vt:lpstr>Modern Quality Management (3 of 4)</vt:lpstr>
      <vt:lpstr>Modern Quality Management (4 of 4)</vt:lpstr>
      <vt:lpstr>Improving IT Project Quality</vt:lpstr>
      <vt:lpstr>Leadership</vt:lpstr>
      <vt:lpstr>The Cost of Quality (1 of 2)</vt:lpstr>
      <vt:lpstr>The Cost of Quality (2 of 2)</vt:lpstr>
      <vt:lpstr>The Impact of Organizational Influences, and Workplace Factors on Quality</vt:lpstr>
      <vt:lpstr>Expectations and Cultural Differences in Quality</vt:lpstr>
      <vt:lpstr>Maturity Models (1 of 3)</vt:lpstr>
      <vt:lpstr>Maturity Models (2 of 3)</vt:lpstr>
      <vt:lpstr>Maturity Models (3 of 3)</vt:lpstr>
      <vt:lpstr>Using Software to Assist in Project Quality Management</vt:lpstr>
      <vt:lpstr>Considerations For Agile/Adaptive Environments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2018-05-25T02:35:47Z</dcterms:created>
  <dcterms:modified xsi:type="dcterms:W3CDTF">2020-01-07T19:01:11Z</dcterms:modified>
</cp:coreProperties>
</file>