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1"/>
  </p:sldMasterIdLst>
  <p:notesMasterIdLst>
    <p:notesMasterId r:id="rId37"/>
  </p:notesMasterIdLst>
  <p:handoutMasterIdLst>
    <p:handoutMasterId r:id="rId38"/>
  </p:handoutMasterIdLst>
  <p:sldIdLst>
    <p:sldId id="257" r:id="rId2"/>
    <p:sldId id="336" r:id="rId3"/>
    <p:sldId id="395" r:id="rId4"/>
    <p:sldId id="338" r:id="rId5"/>
    <p:sldId id="397" r:id="rId6"/>
    <p:sldId id="386" r:id="rId7"/>
    <p:sldId id="351" r:id="rId8"/>
    <p:sldId id="352" r:id="rId9"/>
    <p:sldId id="346" r:id="rId10"/>
    <p:sldId id="354" r:id="rId11"/>
    <p:sldId id="355" r:id="rId12"/>
    <p:sldId id="396" r:id="rId13"/>
    <p:sldId id="340" r:id="rId14"/>
    <p:sldId id="341" r:id="rId15"/>
    <p:sldId id="398" r:id="rId16"/>
    <p:sldId id="388" r:id="rId17"/>
    <p:sldId id="389" r:id="rId18"/>
    <p:sldId id="391" r:id="rId19"/>
    <p:sldId id="357" r:id="rId20"/>
    <p:sldId id="392" r:id="rId21"/>
    <p:sldId id="361" r:id="rId22"/>
    <p:sldId id="364" r:id="rId23"/>
    <p:sldId id="365" r:id="rId24"/>
    <p:sldId id="366" r:id="rId25"/>
    <p:sldId id="385" r:id="rId26"/>
    <p:sldId id="368" r:id="rId27"/>
    <p:sldId id="402" r:id="rId28"/>
    <p:sldId id="401" r:id="rId29"/>
    <p:sldId id="406" r:id="rId30"/>
    <p:sldId id="376" r:id="rId31"/>
    <p:sldId id="403" r:id="rId32"/>
    <p:sldId id="404" r:id="rId33"/>
    <p:sldId id="407" r:id="rId34"/>
    <p:sldId id="377" r:id="rId35"/>
    <p:sldId id="405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A047C6-E40D-4E7A-892B-CE6B347FD65D}">
          <p14:sldIdLst>
            <p14:sldId id="257"/>
            <p14:sldId id="336"/>
            <p14:sldId id="395"/>
            <p14:sldId id="338"/>
            <p14:sldId id="397"/>
            <p14:sldId id="386"/>
            <p14:sldId id="351"/>
            <p14:sldId id="352"/>
            <p14:sldId id="346"/>
            <p14:sldId id="354"/>
            <p14:sldId id="355"/>
            <p14:sldId id="396"/>
            <p14:sldId id="340"/>
            <p14:sldId id="341"/>
            <p14:sldId id="398"/>
            <p14:sldId id="388"/>
            <p14:sldId id="389"/>
            <p14:sldId id="391"/>
            <p14:sldId id="357"/>
            <p14:sldId id="392"/>
            <p14:sldId id="361"/>
            <p14:sldId id="364"/>
            <p14:sldId id="365"/>
            <p14:sldId id="366"/>
            <p14:sldId id="385"/>
            <p14:sldId id="368"/>
            <p14:sldId id="402"/>
            <p14:sldId id="401"/>
            <p14:sldId id="406"/>
            <p14:sldId id="376"/>
            <p14:sldId id="403"/>
            <p14:sldId id="404"/>
            <p14:sldId id="407"/>
            <p14:sldId id="377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2019" autoAdjust="0"/>
  </p:normalViewPr>
  <p:slideViewPr>
    <p:cSldViewPr>
      <p:cViewPr varScale="1">
        <p:scale>
          <a:sx n="52" d="100"/>
          <a:sy n="52" d="100"/>
        </p:scale>
        <p:origin x="18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91C4D6C-6EDE-49B0-A311-F32A12FED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93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6F34499-B82A-45E5-967D-F3C4D18AFB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41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5120FB-DB2F-4316-B49C-3147D5074945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870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09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3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0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8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4499-B82A-45E5-967D-F3C4D18AFBE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9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 smtClean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3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51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8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032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43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8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5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07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1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Chapter 10:</a:t>
            </a:r>
            <a:br>
              <a:rPr lang="fr-FR" dirty="0" smtClean="0"/>
            </a:br>
            <a:r>
              <a:rPr lang="fr-FR" dirty="0" smtClean="0"/>
              <a:t>Project Communications Management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Stage for Communicating Bad News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put information in context, especially if it’s bad </a:t>
            </a:r>
            <a:r>
              <a:rPr lang="en-US" dirty="0" smtClean="0"/>
              <a:t>news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there is </a:t>
            </a:r>
            <a:r>
              <a:rPr lang="en-US" dirty="0" smtClean="0"/>
              <a:t>a problem</a:t>
            </a:r>
            <a:r>
              <a:rPr lang="en-US" dirty="0"/>
              <a:t>, know how it will affect the whole project and the </a:t>
            </a:r>
            <a:r>
              <a:rPr lang="en-US" dirty="0" smtClean="0"/>
              <a:t>organization</a:t>
            </a:r>
          </a:p>
          <a:p>
            <a:pPr lvl="2"/>
            <a:r>
              <a:rPr lang="en-US" dirty="0" smtClean="0"/>
              <a:t>Recommend </a:t>
            </a:r>
            <a:r>
              <a:rPr lang="en-US" dirty="0"/>
              <a:t>steps to take to mitigate a </a:t>
            </a:r>
            <a:r>
              <a:rPr lang="en-US" dirty="0" smtClean="0"/>
              <a:t>problem</a:t>
            </a:r>
          </a:p>
          <a:p>
            <a:r>
              <a:rPr lang="en-US" dirty="0"/>
              <a:t>Project managers should know how a major problem might affect the bottom </a:t>
            </a:r>
            <a:r>
              <a:rPr lang="en-US" dirty="0" smtClean="0"/>
              <a:t>line of </a:t>
            </a:r>
            <a:r>
              <a:rPr lang="en-US" dirty="0"/>
              <a:t>the organization </a:t>
            </a:r>
          </a:p>
          <a:p>
            <a:pPr lvl="1"/>
            <a:r>
              <a:rPr lang="en-US" dirty="0" smtClean="0"/>
              <a:t>Use leadership </a:t>
            </a:r>
            <a:r>
              <a:rPr lang="en-US" dirty="0"/>
              <a:t>skills to handle the challenge</a:t>
            </a:r>
          </a:p>
        </p:txBody>
      </p:sp>
      <p:sp>
        <p:nvSpPr>
          <p:cNvPr id="2867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Number of Communications Channels (1 of 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number of people involved increases, the complexity of communications increases 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communications channels or pathways through which people can communicate</a:t>
            </a:r>
          </a:p>
          <a:p>
            <a:pPr lvl="1"/>
            <a:r>
              <a:rPr lang="en-US" dirty="0" smtClean="0"/>
              <a:t>Number of communications channels =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-1)/2</a:t>
            </a:r>
            <a:r>
              <a:rPr lang="en-US" dirty="0"/>
              <a:t> </a:t>
            </a:r>
            <a:endParaRPr lang="en-US" dirty="0" smtClean="0"/>
          </a:p>
          <a:p>
            <a:pPr marL="342900" lvl="1" indent="0">
              <a:buNone/>
            </a:pPr>
            <a:r>
              <a:rPr lang="en-US" dirty="0"/>
              <a:t> </a:t>
            </a:r>
            <a:r>
              <a:rPr lang="en-US" dirty="0" smtClean="0"/>
              <a:t>  (where </a:t>
            </a:r>
            <a:r>
              <a:rPr lang="en-US" i="1" dirty="0" smtClean="0"/>
              <a:t>n</a:t>
            </a:r>
            <a:r>
              <a:rPr lang="en-US" dirty="0" smtClean="0"/>
              <a:t> is the number of people involved)</a:t>
            </a:r>
          </a:p>
        </p:txBody>
      </p:sp>
      <p:sp>
        <p:nvSpPr>
          <p:cNvPr id="2970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Number of Communications Channels (2 of 2)</a:t>
            </a:r>
          </a:p>
        </p:txBody>
      </p:sp>
      <p:pic>
        <p:nvPicPr>
          <p:cNvPr id="2" name="Picture 1" descr="Image illustrates how the number of communication channels impact communication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57" y="2026986"/>
            <a:ext cx="5505486" cy="3793236"/>
          </a:xfrm>
          <a:prstGeom prst="rect">
            <a:avLst/>
          </a:prstGeom>
        </p:spPr>
      </p:pic>
      <p:sp>
        <p:nvSpPr>
          <p:cNvPr id="2970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3730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Communications </a:t>
            </a:r>
            <a:r>
              <a:rPr lang="en-US" dirty="0" smtClean="0"/>
              <a:t>Management (1 of 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project should include some type of communications management plan</a:t>
            </a:r>
          </a:p>
          <a:p>
            <a:pPr lvl="1"/>
            <a:r>
              <a:rPr lang="en-US" dirty="0" smtClean="0"/>
              <a:t>Guides project communications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aries with the needs of the project, but some type of written plan should always be prepared</a:t>
            </a:r>
          </a:p>
          <a:p>
            <a:pPr lvl="2"/>
            <a:r>
              <a:rPr lang="en-US" dirty="0" smtClean="0"/>
              <a:t>For small projects, the communications management plan can be part of the team contract</a:t>
            </a:r>
          </a:p>
          <a:p>
            <a:pPr lvl="2"/>
            <a:r>
              <a:rPr lang="en-US" dirty="0" smtClean="0"/>
              <a:t>For large projects, it should be a separate document</a:t>
            </a:r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Communications </a:t>
            </a:r>
            <a:r>
              <a:rPr lang="en-US" dirty="0" smtClean="0"/>
              <a:t>Management (2 of 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Communications management plan contents</a:t>
            </a:r>
          </a:p>
          <a:p>
            <a:pPr lvl="1"/>
            <a:r>
              <a:rPr lang="en-US" dirty="0" smtClean="0"/>
              <a:t>Stakeholder communications requirements</a:t>
            </a:r>
          </a:p>
          <a:p>
            <a:pPr lvl="1"/>
            <a:r>
              <a:rPr lang="en-US" dirty="0" smtClean="0"/>
              <a:t>Information to be communicated, including format, content, and level of detail</a:t>
            </a:r>
          </a:p>
          <a:p>
            <a:pPr lvl="1"/>
            <a:r>
              <a:rPr lang="en-US" dirty="0" smtClean="0"/>
              <a:t>Who will receive the information and who will produce it</a:t>
            </a:r>
          </a:p>
          <a:p>
            <a:pPr lvl="1"/>
            <a:r>
              <a:rPr lang="en-US" dirty="0" smtClean="0"/>
              <a:t>Suggested methods or technologies for conveying the information</a:t>
            </a:r>
          </a:p>
          <a:p>
            <a:pPr lvl="1"/>
            <a:r>
              <a:rPr lang="en-US" dirty="0" smtClean="0"/>
              <a:t>Frequency of communication</a:t>
            </a:r>
          </a:p>
          <a:p>
            <a:pPr lvl="1"/>
            <a:r>
              <a:rPr lang="en-US" dirty="0" smtClean="0"/>
              <a:t>Escalation procedures for resolving issues</a:t>
            </a:r>
          </a:p>
          <a:p>
            <a:pPr lvl="1"/>
            <a:r>
              <a:rPr lang="en-US" dirty="0" smtClean="0"/>
              <a:t>Revision procedures for updating the communications management plan</a:t>
            </a:r>
          </a:p>
          <a:p>
            <a:pPr lvl="1"/>
            <a:r>
              <a:rPr lang="en-US" dirty="0" smtClean="0"/>
              <a:t>A glossary of common terminology</a:t>
            </a:r>
          </a:p>
        </p:txBody>
      </p:sp>
      <p:sp>
        <p:nvSpPr>
          <p:cNvPr id="1536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Communications </a:t>
            </a:r>
            <a:r>
              <a:rPr lang="en-US" dirty="0" smtClean="0"/>
              <a:t>Management (3 of 3)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313776"/>
              </p:ext>
            </p:extLst>
          </p:nvPr>
        </p:nvGraphicFramePr>
        <p:xfrm>
          <a:off x="628650" y="1003590"/>
          <a:ext cx="7886700" cy="422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37564114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708888386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28051245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25216521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126641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</a:p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</a:p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547795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</a:p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status</a:t>
                      </a:r>
                    </a:p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copy</a:t>
                      </a:r>
                    </a:p>
                    <a:p>
                      <a:r>
                        <a:rPr lang="en-US" dirty="0" smtClean="0"/>
                        <a:t>and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Tina Erndt,</a:t>
                      </a:r>
                    </a:p>
                    <a:p>
                      <a:r>
                        <a:rPr lang="en-US" dirty="0" smtClean="0"/>
                        <a:t>Tom Silva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of 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87238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</a:p>
                    <a:p>
                      <a:r>
                        <a:rPr lang="en-US" dirty="0" smtClean="0"/>
                        <a:t>business staff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status</a:t>
                      </a:r>
                    </a:p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copy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Julie Grant,</a:t>
                      </a:r>
                    </a:p>
                    <a:p>
                      <a:r>
                        <a:rPr lang="en-US" dirty="0" smtClean="0"/>
                        <a:t>Sergey Cristobal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of 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</a:p>
                    <a:p>
                      <a:r>
                        <a:rPr lang="en-US" dirty="0" smtClean="0"/>
                        <a:t>technical staff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status</a:t>
                      </a:r>
                    </a:p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 Chau, Nancy</a:t>
                      </a:r>
                    </a:p>
                    <a:p>
                      <a:r>
                        <a:rPr lang="en-US" dirty="0" smtClean="0"/>
                        <a:t>Michaels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of 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5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</a:p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status</a:t>
                      </a:r>
                    </a:p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copy</a:t>
                      </a:r>
                    </a:p>
                    <a:p>
                      <a:r>
                        <a:rPr lang="en-US" dirty="0" smtClean="0"/>
                        <a:t>and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 Thomson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of 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2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business</a:t>
                      </a:r>
                    </a:p>
                    <a:p>
                      <a:r>
                        <a:rPr lang="en-US" dirty="0" smtClean="0"/>
                        <a:t>and technical staff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status</a:t>
                      </a:r>
                    </a:p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Intranet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Angie Liu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of 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36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</a:p>
                    <a:p>
                      <a:r>
                        <a:rPr lang="en-US" dirty="0" smtClean="0"/>
                        <a:t>subcontractor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copy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Jonathan Kraus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November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9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</a:p>
                    <a:p>
                      <a:r>
                        <a:rPr lang="en-US" dirty="0" smtClean="0"/>
                        <a:t>subcontractor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</a:p>
                    <a:p>
                      <a:r>
                        <a:rPr lang="en-US" dirty="0" smtClean="0"/>
                        <a:t>implementation</a:t>
                      </a:r>
                    </a:p>
                    <a:p>
                      <a:r>
                        <a:rPr lang="en-US" dirty="0" smtClean="0"/>
                        <a:t>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Najwa Gates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497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8650" y="5199537"/>
            <a:ext cx="7886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Comments: Put the titles and dates of documents in e-mail headings and have </a:t>
            </a:r>
            <a:r>
              <a:rPr lang="en-US" sz="1200" dirty="0" smtClean="0"/>
              <a:t>recipients acknowledge </a:t>
            </a:r>
            <a:r>
              <a:rPr lang="en-US" sz="1200" dirty="0"/>
              <a:t>receipt.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95325" y="5481786"/>
            <a:ext cx="77533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10-1 Sample stakeholder communications analysis</a:t>
            </a:r>
          </a:p>
        </p:txBody>
      </p:sp>
      <p:sp>
        <p:nvSpPr>
          <p:cNvPr id="1536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783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Communications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communications is a large part of a project manager’s job</a:t>
            </a:r>
          </a:p>
          <a:p>
            <a:pPr lvl="1"/>
            <a:r>
              <a:rPr lang="en-US" dirty="0" smtClean="0"/>
              <a:t>Getting project information to the right people at the right time and in a useful format is just as important as developing the information in the first place</a:t>
            </a:r>
          </a:p>
          <a:p>
            <a:r>
              <a:rPr lang="en-US" dirty="0" smtClean="0"/>
              <a:t>Important considerations </a:t>
            </a:r>
            <a:endParaRPr lang="en-US" dirty="0"/>
          </a:p>
          <a:p>
            <a:pPr lvl="1"/>
            <a:r>
              <a:rPr lang="en-US" dirty="0" smtClean="0"/>
              <a:t>Use of technology</a:t>
            </a:r>
          </a:p>
          <a:p>
            <a:pPr lvl="1"/>
            <a:r>
              <a:rPr lang="en-US" dirty="0" smtClean="0"/>
              <a:t>Appropriate methods and media to use</a:t>
            </a:r>
          </a:p>
          <a:p>
            <a:pPr lvl="1"/>
            <a:r>
              <a:rPr lang="en-US" dirty="0" smtClean="0"/>
              <a:t>Performance reporting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65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Technology to Enhance Creation and Distribution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can facilitate the process of creating and distributing information, when used effectively</a:t>
            </a:r>
          </a:p>
          <a:p>
            <a:pPr lvl="1"/>
            <a:r>
              <a:rPr lang="en-US" dirty="0" smtClean="0"/>
              <a:t>It is important to select the appropriate communication method and media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1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Appropriate Communication Methods and Media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Classifications for </a:t>
            </a:r>
            <a:r>
              <a:rPr lang="en-US" dirty="0" smtClean="0"/>
              <a:t>communication methods</a:t>
            </a:r>
            <a:endParaRPr lang="en-US" dirty="0"/>
          </a:p>
          <a:p>
            <a:pPr lvl="1"/>
            <a:r>
              <a:rPr lang="en-US" dirty="0" smtClean="0"/>
              <a:t>Interactive communication: two or more people interact to exchange information via meetings, phone calls, or video conferencing</a:t>
            </a:r>
          </a:p>
          <a:p>
            <a:pPr lvl="2"/>
            <a:r>
              <a:rPr lang="en-US" dirty="0" smtClean="0"/>
              <a:t>Most effective way to ensure common understanding</a:t>
            </a:r>
          </a:p>
          <a:p>
            <a:pPr lvl="1"/>
            <a:r>
              <a:rPr lang="en-US" dirty="0" smtClean="0"/>
              <a:t>Push communication: information is sent or pushed to recipients without their request via reports, e-mails, faxes, voice mails, and other means</a:t>
            </a:r>
          </a:p>
          <a:p>
            <a:pPr lvl="2"/>
            <a:r>
              <a:rPr lang="en-US" dirty="0" smtClean="0"/>
              <a:t>Ensures that the information is distributed, but does not ensure that it was received or understood</a:t>
            </a:r>
          </a:p>
          <a:p>
            <a:pPr lvl="1"/>
            <a:r>
              <a:rPr lang="en-US" dirty="0" smtClean="0"/>
              <a:t>Pull communication: information is sent to recipients at their request via websites, bulletin boards, e-learning, knowledge repositories like blogs, and other means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4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Performance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reporting keeps stakeholders informed about how resources are being used to achieve project objectives</a:t>
            </a:r>
          </a:p>
          <a:p>
            <a:pPr lvl="1"/>
            <a:r>
              <a:rPr lang="en-US" dirty="0"/>
              <a:t>Progress reports describe what the project team has accomplished during a certain period of time</a:t>
            </a:r>
          </a:p>
          <a:p>
            <a:pPr lvl="1"/>
            <a:r>
              <a:rPr lang="en-US" dirty="0" smtClean="0"/>
              <a:t>Status reports describe where the project stands at a specific point in time</a:t>
            </a:r>
          </a:p>
          <a:p>
            <a:pPr lvl="1"/>
            <a:r>
              <a:rPr lang="en-US" dirty="0" smtClean="0"/>
              <a:t>Forecasts predict future project status and progress based on past information and trends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(1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Discuss the role of soft skills in IT project management, and highlight </a:t>
            </a:r>
            <a:r>
              <a:rPr lang="en-US" dirty="0" smtClean="0"/>
              <a:t>the importance </a:t>
            </a:r>
            <a:r>
              <a:rPr lang="en-US" dirty="0"/>
              <a:t>of good communications as one means of achieving </a:t>
            </a:r>
            <a:r>
              <a:rPr lang="en-US" dirty="0" smtClean="0"/>
              <a:t>project success</a:t>
            </a:r>
            <a:endParaRPr lang="en-US" dirty="0"/>
          </a:p>
          <a:p>
            <a:r>
              <a:rPr lang="en-US" dirty="0" smtClean="0"/>
              <a:t>Review </a:t>
            </a:r>
            <a:r>
              <a:rPr lang="en-US" dirty="0"/>
              <a:t>key concepts related to communications</a:t>
            </a:r>
          </a:p>
          <a:p>
            <a:r>
              <a:rPr lang="en-US" dirty="0" smtClean="0"/>
              <a:t>Explain </a:t>
            </a:r>
            <a:r>
              <a:rPr lang="en-US" dirty="0"/>
              <a:t>the elements of planning project communications and how </a:t>
            </a:r>
            <a:r>
              <a:rPr lang="en-US" dirty="0" smtClean="0"/>
              <a:t>to create </a:t>
            </a:r>
            <a:r>
              <a:rPr lang="en-US" dirty="0"/>
              <a:t>a communications management </a:t>
            </a:r>
            <a:r>
              <a:rPr lang="en-US" dirty="0" smtClean="0"/>
              <a:t>plan</a:t>
            </a:r>
          </a:p>
          <a:p>
            <a:r>
              <a:rPr lang="en-US" dirty="0" smtClean="0"/>
              <a:t>Describe </a:t>
            </a:r>
            <a:r>
              <a:rPr lang="en-US" dirty="0"/>
              <a:t>how to manage communications, including </a:t>
            </a:r>
            <a:r>
              <a:rPr lang="en-US" dirty="0" smtClean="0"/>
              <a:t>communication technologies</a:t>
            </a:r>
            <a:r>
              <a:rPr lang="en-US" dirty="0"/>
              <a:t>, media, and performance reporting</a:t>
            </a:r>
          </a:p>
          <a:p>
            <a:r>
              <a:rPr lang="en-US" dirty="0" smtClean="0"/>
              <a:t>Discuss </a:t>
            </a:r>
            <a:r>
              <a:rPr lang="en-US" dirty="0"/>
              <a:t>methods for controlling communications to ensure </a:t>
            </a:r>
            <a:r>
              <a:rPr lang="en-US" dirty="0" smtClean="0"/>
              <a:t>that information </a:t>
            </a:r>
            <a:r>
              <a:rPr lang="en-US" dirty="0"/>
              <a:t>needs are met throughout the life of the project</a:t>
            </a:r>
          </a:p>
          <a:p>
            <a:r>
              <a:rPr lang="en-US" dirty="0" smtClean="0"/>
              <a:t>List </a:t>
            </a:r>
            <a:r>
              <a:rPr lang="en-US" dirty="0"/>
              <a:t>various methods for improving project communications, such </a:t>
            </a:r>
            <a:r>
              <a:rPr lang="en-US" dirty="0" smtClean="0"/>
              <a:t>as running </a:t>
            </a:r>
            <a:r>
              <a:rPr lang="en-US" dirty="0"/>
              <a:t>effective meetings, using various technologies effectively, </a:t>
            </a:r>
            <a:r>
              <a:rPr lang="en-US" dirty="0" smtClean="0"/>
              <a:t>and using templates</a:t>
            </a:r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Communications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 goal of </a:t>
            </a:r>
            <a:r>
              <a:rPr lang="en-US" dirty="0"/>
              <a:t>monitoring </a:t>
            </a:r>
            <a:r>
              <a:rPr lang="en-US" dirty="0" smtClean="0"/>
              <a:t>communications is to ensure the optimal flow of information throughout the entire project life cycle</a:t>
            </a:r>
          </a:p>
          <a:p>
            <a:pPr lvl="1"/>
            <a:r>
              <a:rPr lang="en-US" dirty="0" smtClean="0"/>
              <a:t>The project manager and project team should </a:t>
            </a:r>
            <a:r>
              <a:rPr lang="en-US" dirty="0"/>
              <a:t>use expert judgment, project management information systems, data </a:t>
            </a:r>
            <a:r>
              <a:rPr lang="en-US" dirty="0" smtClean="0"/>
              <a:t>representation, interpersonal </a:t>
            </a:r>
            <a:r>
              <a:rPr lang="en-US" dirty="0"/>
              <a:t>and team skills, and meetings to assess how well communications </a:t>
            </a:r>
            <a:r>
              <a:rPr lang="en-US" dirty="0" smtClean="0"/>
              <a:t>are working</a:t>
            </a:r>
          </a:p>
          <a:p>
            <a:pPr lvl="2"/>
            <a:r>
              <a:rPr lang="en-US" dirty="0" smtClean="0"/>
              <a:t>If problems exist, the project manager and team need to take action, which often requires changes to the earlier processes of planning and managing project communications</a:t>
            </a:r>
          </a:p>
          <a:p>
            <a:pPr lvl="1"/>
            <a:r>
              <a:rPr lang="en-US" dirty="0" smtClean="0"/>
              <a:t>It is often beneficial to have a facilitator from outside the project team assess how well communications are working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0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for Improving Project Communications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communication is vital to the management and success of IT </a:t>
            </a:r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Develop better communication skills</a:t>
            </a:r>
          </a:p>
          <a:p>
            <a:pPr lvl="1"/>
            <a:r>
              <a:rPr lang="en-US" dirty="0" smtClean="0"/>
              <a:t>Run effective meetings</a:t>
            </a:r>
          </a:p>
          <a:p>
            <a:pPr lvl="1"/>
            <a:r>
              <a:rPr lang="en-US" dirty="0" smtClean="0"/>
              <a:t>Use e-mail and other technologies effectively</a:t>
            </a:r>
          </a:p>
          <a:p>
            <a:pPr lvl="1"/>
            <a:r>
              <a:rPr lang="en-US" dirty="0" smtClean="0"/>
              <a:t>Employ templates for project communications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584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Better Communication Skills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companies spend a lot of money on technical training for employees, even when employees might benefit more from communications training</a:t>
            </a:r>
          </a:p>
          <a:p>
            <a:pPr lvl="1"/>
            <a:r>
              <a:rPr lang="en-US" dirty="0" smtClean="0"/>
              <a:t>Individual employees are more likely to enroll voluntarily in classes to learn the latest technology than in classes that develop soft skills</a:t>
            </a:r>
          </a:p>
          <a:p>
            <a:pPr lvl="1"/>
            <a:r>
              <a:rPr lang="en-US" dirty="0" smtClean="0"/>
              <a:t>As organizations become more global, they realize they must invest in ways to improve communication with people from different countries and cultures</a:t>
            </a:r>
          </a:p>
          <a:p>
            <a:pPr lvl="1"/>
            <a:r>
              <a:rPr lang="en-US" dirty="0" smtClean="0"/>
              <a:t>It takes leadership to improve communication</a:t>
            </a:r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Effective Meetings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Guidelines to </a:t>
            </a:r>
            <a:r>
              <a:rPr lang="en-US" dirty="0"/>
              <a:t>help improve time spent </a:t>
            </a:r>
            <a:r>
              <a:rPr lang="en-US" dirty="0" smtClean="0"/>
              <a:t>at meetings</a:t>
            </a:r>
          </a:p>
          <a:p>
            <a:pPr lvl="1"/>
            <a:r>
              <a:rPr lang="en-US" dirty="0" smtClean="0"/>
              <a:t>Determine if a meeting can be avoided</a:t>
            </a:r>
          </a:p>
          <a:p>
            <a:pPr lvl="1"/>
            <a:r>
              <a:rPr lang="en-US" dirty="0" smtClean="0"/>
              <a:t>Define the purpose and intended outcome of the meeting</a:t>
            </a:r>
          </a:p>
          <a:p>
            <a:pPr lvl="1"/>
            <a:r>
              <a:rPr lang="en-US" dirty="0" smtClean="0"/>
              <a:t>Determine who should attend the meeting</a:t>
            </a:r>
          </a:p>
          <a:p>
            <a:pPr lvl="1"/>
            <a:r>
              <a:rPr lang="en-US" dirty="0" smtClean="0"/>
              <a:t>Provide an agenda to participants before the meeting</a:t>
            </a:r>
          </a:p>
          <a:p>
            <a:pPr lvl="1"/>
            <a:r>
              <a:rPr lang="en-US" dirty="0" smtClean="0"/>
              <a:t>Prepare handouts and visual aids, and make logistical arrangements ahead of time</a:t>
            </a:r>
          </a:p>
          <a:p>
            <a:pPr lvl="1"/>
            <a:r>
              <a:rPr lang="en-US" dirty="0" smtClean="0"/>
              <a:t>Run the meeting professionally</a:t>
            </a:r>
          </a:p>
          <a:p>
            <a:pPr lvl="1"/>
            <a:r>
              <a:rPr lang="en-US" dirty="0" smtClean="0"/>
              <a:t>Set the ground rules for the meeting</a:t>
            </a:r>
          </a:p>
          <a:p>
            <a:pPr lvl="1"/>
            <a:r>
              <a:rPr lang="en-US" dirty="0" smtClean="0"/>
              <a:t>Build relationships</a:t>
            </a:r>
          </a:p>
        </p:txBody>
      </p:sp>
      <p:sp>
        <p:nvSpPr>
          <p:cNvPr id="4096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E-Mail, Instant Messaging, Texting, </a:t>
            </a:r>
            <a:r>
              <a:rPr lang="en-US" dirty="0"/>
              <a:t>Kanban </a:t>
            </a:r>
            <a:r>
              <a:rPr lang="en-US" dirty="0" smtClean="0"/>
              <a:t>Boards, and </a:t>
            </a:r>
            <a:r>
              <a:rPr lang="en-US" dirty="0"/>
              <a:t>Collaborative Tools </a:t>
            </a:r>
            <a:r>
              <a:rPr lang="en-US" dirty="0" smtClean="0"/>
              <a:t>Effectively (1 of 2)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Guidelines to use </a:t>
            </a:r>
            <a:r>
              <a:rPr lang="en-US" dirty="0"/>
              <a:t>e-mail as a more effective communication </a:t>
            </a:r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Be sure to send information to the right people</a:t>
            </a:r>
          </a:p>
          <a:p>
            <a:pPr lvl="1"/>
            <a:r>
              <a:rPr lang="en-US" dirty="0" smtClean="0"/>
              <a:t>Use meaningful subject lines and limit the content of emails to one main subject</a:t>
            </a:r>
          </a:p>
          <a:p>
            <a:pPr lvl="1"/>
            <a:r>
              <a:rPr lang="en-US" dirty="0" smtClean="0"/>
              <a:t>Be as clear and concise as possible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eread </a:t>
            </a:r>
            <a:r>
              <a:rPr lang="en-US" dirty="0"/>
              <a:t>your e-mail before you send </a:t>
            </a:r>
            <a:r>
              <a:rPr lang="en-US" dirty="0" smtClean="0"/>
              <a:t>it</a:t>
            </a:r>
          </a:p>
          <a:p>
            <a:pPr lvl="1"/>
            <a:r>
              <a:rPr lang="en-US" dirty="0"/>
              <a:t>Limit the number and size of e-mail </a:t>
            </a:r>
            <a:r>
              <a:rPr lang="en-US" dirty="0" smtClean="0"/>
              <a:t>attachments</a:t>
            </a:r>
          </a:p>
          <a:p>
            <a:pPr lvl="1"/>
            <a:r>
              <a:rPr lang="en-US" dirty="0"/>
              <a:t>Delete e-mail that you do not need to save or that does not require </a:t>
            </a:r>
            <a:r>
              <a:rPr lang="en-US" dirty="0" smtClean="0"/>
              <a:t>a response</a:t>
            </a:r>
          </a:p>
          <a:p>
            <a:pPr lvl="1"/>
            <a:r>
              <a:rPr lang="en-US" dirty="0"/>
              <a:t>Make sure </a:t>
            </a:r>
            <a:r>
              <a:rPr lang="en-US" dirty="0" smtClean="0"/>
              <a:t>the </a:t>
            </a:r>
            <a:r>
              <a:rPr lang="en-US" dirty="0"/>
              <a:t>virus protection software is up to date</a:t>
            </a:r>
            <a:endParaRPr lang="en-US" dirty="0" smtClean="0"/>
          </a:p>
          <a:p>
            <a:pPr lvl="1"/>
            <a:r>
              <a:rPr lang="en-US" dirty="0"/>
              <a:t>Respond to e-mail </a:t>
            </a:r>
            <a:r>
              <a:rPr lang="en-US" dirty="0" smtClean="0"/>
              <a:t>quickly</a:t>
            </a:r>
          </a:p>
          <a:p>
            <a:pPr lvl="1"/>
            <a:r>
              <a:rPr lang="en-US" dirty="0"/>
              <a:t>If you need to keep e-mail, file each message appropriately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E-Mail, Instant Messaging, Texting, Kanban Boards, and Collaborative Tools </a:t>
            </a:r>
            <a:r>
              <a:rPr lang="en-US" dirty="0" smtClean="0"/>
              <a:t>Effectively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Guidelines to help use </a:t>
            </a:r>
            <a:r>
              <a:rPr lang="en-US" dirty="0"/>
              <a:t>other communication tools more </a:t>
            </a:r>
            <a:r>
              <a:rPr lang="en-US" dirty="0" smtClean="0"/>
              <a:t>effectively</a:t>
            </a:r>
          </a:p>
          <a:p>
            <a:pPr lvl="1"/>
            <a:r>
              <a:rPr lang="en-US" dirty="0"/>
              <a:t>Make sure that your team is using </a:t>
            </a:r>
            <a:r>
              <a:rPr lang="en-US" dirty="0" smtClean="0"/>
              <a:t>a good tool</a:t>
            </a:r>
          </a:p>
          <a:p>
            <a:pPr lvl="1"/>
            <a:r>
              <a:rPr lang="en-US" dirty="0"/>
              <a:t>Be sure to authorize the right people to share your collaborative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/>
              <a:t>Make sure that the right person can authorize changes to shared </a:t>
            </a:r>
            <a:r>
              <a:rPr lang="en-US" dirty="0" smtClean="0"/>
              <a:t>documents and </a:t>
            </a:r>
            <a:r>
              <a:rPr lang="en-US" dirty="0"/>
              <a:t>that you back up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Develop a logical structure for organizing and filing shared documents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Templates for Project Communications (1 of 4)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people are afraid to ask for help</a:t>
            </a:r>
          </a:p>
          <a:p>
            <a:pPr lvl="1"/>
            <a:r>
              <a:rPr lang="en-US" dirty="0" smtClean="0"/>
              <a:t>Providing examples and templates for project communications saves time and money</a:t>
            </a:r>
          </a:p>
          <a:p>
            <a:pPr lvl="1"/>
            <a:r>
              <a:rPr lang="en-US" dirty="0" smtClean="0"/>
              <a:t>Finding, developing</a:t>
            </a:r>
            <a:r>
              <a:rPr lang="en-US" dirty="0"/>
              <a:t>, and sharing relevant templates and sample documents are important tasks </a:t>
            </a:r>
            <a:r>
              <a:rPr lang="en-US" dirty="0" smtClean="0"/>
              <a:t>for many </a:t>
            </a:r>
            <a:r>
              <a:rPr lang="en-US" dirty="0"/>
              <a:t>project </a:t>
            </a:r>
            <a:r>
              <a:rPr lang="en-US" dirty="0" smtClean="0"/>
              <a:t>managers</a:t>
            </a:r>
          </a:p>
          <a:p>
            <a:r>
              <a:rPr lang="en-US" dirty="0" smtClean="0"/>
              <a:t>The project </a:t>
            </a:r>
            <a:r>
              <a:rPr lang="en-US" dirty="0"/>
              <a:t>manager and project team members should prepare a </a:t>
            </a:r>
            <a:r>
              <a:rPr lang="en-US" dirty="0" smtClean="0"/>
              <a:t>lessons-learned report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eflective </a:t>
            </a:r>
            <a:r>
              <a:rPr lang="en-US" dirty="0"/>
              <a:t>statement that documents important information they have </a:t>
            </a:r>
            <a:r>
              <a:rPr lang="en-US" dirty="0" smtClean="0"/>
              <a:t>learned from </a:t>
            </a:r>
            <a:r>
              <a:rPr lang="en-US" dirty="0"/>
              <a:t>working on the </a:t>
            </a:r>
            <a:r>
              <a:rPr lang="en-US" dirty="0" smtClean="0"/>
              <a:t>project</a:t>
            </a:r>
          </a:p>
          <a:p>
            <a:r>
              <a:rPr lang="en-US" dirty="0"/>
              <a:t>Project teams can use one of the many software products available to assist </a:t>
            </a:r>
            <a:r>
              <a:rPr lang="en-US" dirty="0" smtClean="0"/>
              <a:t>in project </a:t>
            </a:r>
            <a:r>
              <a:rPr lang="en-US" dirty="0"/>
              <a:t>communications through the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Vary </a:t>
            </a:r>
            <a:r>
              <a:rPr lang="en-US" dirty="0"/>
              <a:t>considerably in price </a:t>
            </a:r>
            <a:r>
              <a:rPr lang="en-US" dirty="0" smtClean="0"/>
              <a:t>and functionality</a:t>
            </a:r>
          </a:p>
        </p:txBody>
      </p:sp>
      <p:sp>
        <p:nvSpPr>
          <p:cNvPr id="440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Templates for Project Communications (2 of 4)</a:t>
            </a:r>
          </a:p>
        </p:txBody>
      </p:sp>
      <p:pic>
        <p:nvPicPr>
          <p:cNvPr id="2" name="Picture 1" descr="Image displays a template for a project description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4" y="1690689"/>
            <a:ext cx="4873752" cy="4212336"/>
          </a:xfrm>
          <a:prstGeom prst="rect">
            <a:avLst/>
          </a:prstGeom>
        </p:spPr>
      </p:pic>
      <p:sp>
        <p:nvSpPr>
          <p:cNvPr id="440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823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Templates for Project Communications (3 of 4)</a:t>
            </a:r>
          </a:p>
        </p:txBody>
      </p:sp>
      <p:pic>
        <p:nvPicPr>
          <p:cNvPr id="2" name="Picture 1" descr="Image displays the six core tools available when using Basecamp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1690689"/>
            <a:ext cx="4901184" cy="3880104"/>
          </a:xfrm>
          <a:prstGeom prst="rect">
            <a:avLst/>
          </a:prstGeom>
        </p:spPr>
      </p:pic>
      <p:sp>
        <p:nvSpPr>
          <p:cNvPr id="440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033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Templates for Project Communications (4 of 4)</a:t>
            </a:r>
          </a:p>
        </p:txBody>
      </p:sp>
      <p:pic>
        <p:nvPicPr>
          <p:cNvPr id="2" name="Picture 1" descr="Image displays a screenshot of Jira reporting char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09" y="1371600"/>
            <a:ext cx="4753181" cy="4546092"/>
          </a:xfrm>
          <a:prstGeom prst="rect">
            <a:avLst/>
          </a:prstGeom>
        </p:spPr>
      </p:pic>
      <p:sp>
        <p:nvSpPr>
          <p:cNvPr id="440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614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(2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Describe </a:t>
            </a:r>
            <a:r>
              <a:rPr lang="en-US" dirty="0"/>
              <a:t>how software can enhance project </a:t>
            </a:r>
            <a:r>
              <a:rPr lang="en-US" dirty="0" smtClean="0"/>
              <a:t>communications management</a:t>
            </a:r>
            <a:endParaRPr lang="en-US" dirty="0"/>
          </a:p>
          <a:p>
            <a:r>
              <a:rPr lang="en-US" dirty="0" smtClean="0"/>
              <a:t>Discuss </a:t>
            </a:r>
            <a:r>
              <a:rPr lang="en-US" dirty="0"/>
              <a:t>considerations for agile/adaptive environments</a:t>
            </a:r>
            <a:endParaRPr lang="en-US" dirty="0" smtClean="0"/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937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Software to Assist in Project Communications (1 of 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organizations are discovering how valuable project management software can be </a:t>
            </a:r>
            <a:r>
              <a:rPr lang="en-US" dirty="0" smtClean="0"/>
              <a:t>in communicating </a:t>
            </a:r>
            <a:r>
              <a:rPr lang="en-US" dirty="0"/>
              <a:t>project information across the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management </a:t>
            </a:r>
            <a:r>
              <a:rPr lang="en-US" dirty="0" smtClean="0"/>
              <a:t>software can </a:t>
            </a:r>
            <a:r>
              <a:rPr lang="en-US" dirty="0"/>
              <a:t>provide different views of information to help meet various communication </a:t>
            </a:r>
            <a:r>
              <a:rPr lang="en-US" dirty="0" smtClean="0"/>
              <a:t>needs</a:t>
            </a:r>
          </a:p>
          <a:p>
            <a:pPr lvl="1"/>
            <a:r>
              <a:rPr lang="en-US" dirty="0"/>
              <a:t>Often, one of the biggest communication problems on projects </a:t>
            </a:r>
            <a:r>
              <a:rPr lang="en-US" dirty="0" smtClean="0"/>
              <a:t>is providing </a:t>
            </a:r>
            <a:r>
              <a:rPr lang="en-US" dirty="0"/>
              <a:t>the most recent project plans, Gantt charts, specifications, meeting </a:t>
            </a:r>
            <a:r>
              <a:rPr lang="en-US" dirty="0" smtClean="0"/>
              <a:t>information, and </a:t>
            </a:r>
            <a:r>
              <a:rPr lang="en-US" dirty="0"/>
              <a:t>change requests to stakeholders in a timely </a:t>
            </a:r>
            <a:r>
              <a:rPr lang="en-US" dirty="0" smtClean="0"/>
              <a:t>fashion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project </a:t>
            </a:r>
            <a:r>
              <a:rPr lang="en-US" dirty="0" smtClean="0"/>
              <a:t>management software </a:t>
            </a:r>
            <a:r>
              <a:rPr lang="en-US" dirty="0"/>
              <a:t>allows users to insert hyperlinks to other project-related files</a:t>
            </a:r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Software to Assist in Project Communications (2 of 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project management software products also </a:t>
            </a:r>
            <a:r>
              <a:rPr lang="en-US" dirty="0" smtClean="0"/>
              <a:t>provide </a:t>
            </a:r>
            <a:r>
              <a:rPr lang="en-US" dirty="0"/>
              <a:t>tools </a:t>
            </a:r>
            <a:r>
              <a:rPr lang="en-US" dirty="0" smtClean="0"/>
              <a:t>to enhance communications</a:t>
            </a:r>
          </a:p>
          <a:p>
            <a:pPr lvl="1"/>
            <a:r>
              <a:rPr lang="en-US" dirty="0"/>
              <a:t>Portfolio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Resource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collaboration</a:t>
            </a:r>
          </a:p>
          <a:p>
            <a:r>
              <a:rPr lang="en-US" dirty="0"/>
              <a:t>Even with all of the technology available, many organizations have </a:t>
            </a:r>
            <a:r>
              <a:rPr lang="en-US" dirty="0" smtClean="0"/>
              <a:t>problems communicating </a:t>
            </a:r>
            <a:r>
              <a:rPr lang="en-US" dirty="0"/>
              <a:t>on global </a:t>
            </a:r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Issues with timing, audio, and video</a:t>
            </a:r>
          </a:p>
          <a:p>
            <a:pPr lvl="1"/>
            <a:r>
              <a:rPr lang="en-US" dirty="0" smtClean="0"/>
              <a:t>Differences in culture and language </a:t>
            </a:r>
          </a:p>
          <a:p>
            <a:pPr lvl="1"/>
            <a:endParaRPr lang="en-US" dirty="0"/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036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Agile/Adaptive </a:t>
            </a:r>
            <a:r>
              <a:rPr lang="en-US" dirty="0" smtClean="0"/>
              <a:t>Environments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Communications </a:t>
            </a:r>
            <a:r>
              <a:rPr lang="en-US" dirty="0" smtClean="0"/>
              <a:t>should be </a:t>
            </a:r>
            <a:r>
              <a:rPr lang="en-US" dirty="0"/>
              <a:t>up to date, easily available, and reviewed regularly with </a:t>
            </a:r>
            <a:r>
              <a:rPr lang="en-US" dirty="0" smtClean="0"/>
              <a:t>stakeholders</a:t>
            </a:r>
          </a:p>
          <a:p>
            <a:pPr lvl="1"/>
            <a:r>
              <a:rPr lang="en-US" dirty="0" smtClean="0"/>
              <a:t>Many projects </a:t>
            </a:r>
            <a:r>
              <a:rPr lang="en-US" dirty="0"/>
              <a:t>involve people who do not work in close proximity to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/>
              <a:t>Effectively planning for good project communications and using appropriate </a:t>
            </a:r>
            <a:r>
              <a:rPr lang="en-US" dirty="0" smtClean="0"/>
              <a:t>technology become </a:t>
            </a:r>
            <a:r>
              <a:rPr lang="en-US" dirty="0"/>
              <a:t>even more important in these situations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470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Agile/Adaptive </a:t>
            </a:r>
            <a:r>
              <a:rPr lang="en-US" dirty="0" smtClean="0"/>
              <a:t>Environments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/>
              <a:t>is among the more important factors for success in </a:t>
            </a:r>
            <a:r>
              <a:rPr lang="en-US" dirty="0" smtClean="0"/>
              <a:t>project management</a:t>
            </a:r>
          </a:p>
          <a:p>
            <a:pPr lvl="1"/>
            <a:r>
              <a:rPr lang="en-US" dirty="0" smtClean="0"/>
              <a:t>Technology </a:t>
            </a:r>
            <a:r>
              <a:rPr lang="en-US" dirty="0"/>
              <a:t>can aid in the communications process and be </a:t>
            </a:r>
            <a:r>
              <a:rPr lang="en-US" dirty="0" smtClean="0"/>
              <a:t>the easiest </a:t>
            </a:r>
            <a:r>
              <a:rPr lang="en-US" dirty="0"/>
              <a:t>aspect of the process to address, it is not the most important</a:t>
            </a:r>
          </a:p>
          <a:p>
            <a:pPr lvl="1"/>
            <a:r>
              <a:rPr lang="en-US" dirty="0" smtClean="0"/>
              <a:t>Improving </a:t>
            </a:r>
            <a:r>
              <a:rPr lang="en-US" dirty="0"/>
              <a:t>an organization’s ability to </a:t>
            </a:r>
            <a:r>
              <a:rPr lang="en-US" dirty="0" smtClean="0"/>
              <a:t>communicate is </a:t>
            </a:r>
            <a:r>
              <a:rPr lang="en-US" dirty="0"/>
              <a:t>vital; often requires a cultural change in an organization that takes a lot of </a:t>
            </a:r>
            <a:r>
              <a:rPr lang="en-US" dirty="0" smtClean="0"/>
              <a:t>time, hard </a:t>
            </a:r>
            <a:r>
              <a:rPr lang="en-US" dirty="0"/>
              <a:t>work, and </a:t>
            </a:r>
            <a:r>
              <a:rPr lang="en-US" dirty="0" smtClean="0"/>
              <a:t>patience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34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Summary (1 of 2)</a:t>
            </a:r>
            <a:endParaRPr lang="en-US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Failure to communicate is often the greatest threat to the success of any project, especially IT projects</a:t>
            </a:r>
          </a:p>
          <a:p>
            <a:pPr lvl="1"/>
            <a:r>
              <a:rPr lang="en-US" smtClean="0"/>
              <a:t>Communication is the oil that keeps a project running smoothly</a:t>
            </a:r>
          </a:p>
          <a:p>
            <a:pPr lvl="1"/>
            <a:r>
              <a:rPr lang="en-US" smtClean="0"/>
              <a:t>Project communications management involves planning communications management, managing communications, and controlling communications</a:t>
            </a:r>
          </a:p>
          <a:p>
            <a:r>
              <a:rPr lang="en-US" smtClean="0"/>
              <a:t>Project managers can spend as much as 90 percent of their time on communicating</a:t>
            </a:r>
          </a:p>
          <a:p>
            <a:pPr lvl="1"/>
            <a:r>
              <a:rPr lang="en-US" smtClean="0"/>
              <a:t>There are several keys to good communications</a:t>
            </a:r>
          </a:p>
          <a:p>
            <a:r>
              <a:rPr lang="en-US" smtClean="0"/>
              <a:t>A communications management plan of some type should be created for all projects to help ensure good communications</a:t>
            </a:r>
          </a:p>
          <a:p>
            <a:pPr lvl="1"/>
            <a:r>
              <a:rPr lang="en-US" smtClean="0"/>
              <a:t>Contents will vary based on the needs of the project</a:t>
            </a:r>
            <a:endParaRPr lang="en-US" dirty="0" smtClean="0"/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(2 of 2)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communication includes creating and distributing project information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arious methods for distributing project information include formal, informal, written, and verbal</a:t>
            </a:r>
          </a:p>
          <a:p>
            <a:r>
              <a:rPr lang="en-US" dirty="0" smtClean="0"/>
              <a:t>To improve project communications, project managers and their teams must develop their communication skills</a:t>
            </a:r>
          </a:p>
          <a:p>
            <a:pPr lvl="1"/>
            <a:r>
              <a:rPr lang="en-US" dirty="0" smtClean="0"/>
              <a:t>Suggestions for improving project communications include learning how to run more effective meetings, how to use e-mail, instant messaging, texting, kanban boards, and collaborative software more effectively, and </a:t>
            </a:r>
            <a:r>
              <a:rPr lang="en-US" dirty="0" smtClean="0">
                <a:latin typeface="Open Sans Regular"/>
              </a:rPr>
              <a:t>how to use templates for project communications</a:t>
            </a:r>
          </a:p>
          <a:p>
            <a:r>
              <a:rPr lang="en-US" dirty="0">
                <a:latin typeface="Open Sans Regular"/>
              </a:rPr>
              <a:t>New hardware and software continue to become available to help improve communications.</a:t>
            </a:r>
            <a:endParaRPr lang="en-US" dirty="0" smtClean="0">
              <a:latin typeface="Open Sans Regular"/>
            </a:endParaRP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7003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</a:t>
            </a:r>
            <a:r>
              <a:rPr lang="en-US" dirty="0" smtClean="0"/>
              <a:t>of </a:t>
            </a:r>
            <a:r>
              <a:rPr lang="en-US" dirty="0"/>
              <a:t>Project Communications </a:t>
            </a:r>
            <a:r>
              <a:rPr lang="en-US" dirty="0" smtClean="0"/>
              <a:t>Management (1 of 2)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reatest threat to many projects is a failure to communicate</a:t>
            </a:r>
          </a:p>
          <a:p>
            <a:pPr lvl="1"/>
            <a:r>
              <a:rPr lang="en-US" dirty="0"/>
              <a:t>You cannot totally separate technical skills and soft skills when </a:t>
            </a:r>
            <a:r>
              <a:rPr lang="en-US" dirty="0" smtClean="0"/>
              <a:t>working on </a:t>
            </a:r>
            <a:r>
              <a:rPr lang="en-US" dirty="0"/>
              <a:t>IT </a:t>
            </a:r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projects to succeed, every project team member needs both types of </a:t>
            </a:r>
            <a:r>
              <a:rPr lang="en-US" dirty="0" smtClean="0"/>
              <a:t>skills</a:t>
            </a:r>
          </a:p>
          <a:p>
            <a:r>
              <a:rPr lang="en-US" dirty="0" smtClean="0"/>
              <a:t>Main processes in project communications management</a:t>
            </a:r>
          </a:p>
          <a:p>
            <a:pPr lvl="1"/>
            <a:r>
              <a:rPr lang="en-US" dirty="0"/>
              <a:t>Planning communications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Managing </a:t>
            </a:r>
            <a:r>
              <a:rPr lang="en-US" dirty="0" smtClean="0"/>
              <a:t>communications</a:t>
            </a:r>
          </a:p>
          <a:p>
            <a:pPr lvl="1"/>
            <a:r>
              <a:rPr lang="en-US" dirty="0"/>
              <a:t>Monitoring communications</a:t>
            </a:r>
            <a:endParaRPr lang="en-US" dirty="0" smtClean="0"/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</a:t>
            </a:r>
            <a:r>
              <a:rPr lang="en-US" dirty="0" smtClean="0"/>
              <a:t>of </a:t>
            </a:r>
            <a:r>
              <a:rPr lang="en-US" dirty="0"/>
              <a:t>Project Communications </a:t>
            </a:r>
            <a:r>
              <a:rPr lang="en-US" dirty="0" smtClean="0"/>
              <a:t>Management (2 of 2)</a:t>
            </a:r>
          </a:p>
        </p:txBody>
      </p:sp>
      <p:pic>
        <p:nvPicPr>
          <p:cNvPr id="2" name="Picture 1" descr="Image summarizes inputs, tools and techniques, and outputs of project communications manageme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9"/>
            <a:ext cx="4901184" cy="4328160"/>
          </a:xfrm>
          <a:prstGeom prst="rect">
            <a:avLst/>
          </a:prstGeom>
        </p:spPr>
      </p:pic>
      <p:sp>
        <p:nvSpPr>
          <p:cNvPr id="112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881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Good Communications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managers say they spend as much as 90 percent of their time communicating</a:t>
            </a:r>
          </a:p>
          <a:p>
            <a:pPr lvl="1"/>
            <a:r>
              <a:rPr lang="en-US" dirty="0"/>
              <a:t>Several important concepts can </a:t>
            </a:r>
            <a:r>
              <a:rPr lang="en-US" dirty="0" smtClean="0"/>
              <a:t>help</a:t>
            </a:r>
            <a:endParaRPr lang="en-US" dirty="0"/>
          </a:p>
          <a:p>
            <a:pPr lvl="2"/>
            <a:r>
              <a:rPr lang="en-US" dirty="0"/>
              <a:t>F</a:t>
            </a:r>
            <a:r>
              <a:rPr lang="en-US" dirty="0" smtClean="0"/>
              <a:t>ocus on group and individual communication needs</a:t>
            </a:r>
          </a:p>
          <a:p>
            <a:pPr lvl="2"/>
            <a:r>
              <a:rPr lang="en-US" dirty="0" smtClean="0"/>
              <a:t>Use formal and informal methods for communicating</a:t>
            </a:r>
          </a:p>
          <a:p>
            <a:pPr lvl="2"/>
            <a:r>
              <a:rPr lang="en-US" dirty="0" smtClean="0"/>
              <a:t>Distribute important information in an effective and timely manner</a:t>
            </a:r>
          </a:p>
          <a:p>
            <a:pPr lvl="2"/>
            <a:r>
              <a:rPr lang="en-US" dirty="0" smtClean="0"/>
              <a:t>Set the stage for communicating bad news</a:t>
            </a:r>
          </a:p>
          <a:p>
            <a:pPr lvl="2"/>
            <a:r>
              <a:rPr lang="en-US" dirty="0" smtClean="0"/>
              <a:t>Determine the number of communication channels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8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on Group and Individual Communication Needs</a:t>
            </a:r>
            <a:endParaRPr 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are not interchangeable parts</a:t>
            </a:r>
          </a:p>
          <a:p>
            <a:pPr lvl="1"/>
            <a:r>
              <a:rPr lang="en-US" dirty="0" smtClean="0"/>
              <a:t>As illustrated in Brooks’ book </a:t>
            </a:r>
            <a:r>
              <a:rPr lang="en-US" i="1" dirty="0" smtClean="0"/>
              <a:t>The Mythical Man-Month</a:t>
            </a:r>
            <a:r>
              <a:rPr lang="en-US" dirty="0" smtClean="0"/>
              <a:t>, you cannot assume that a task originally scheduled to take two months of one person’s time can be done in one month by two people</a:t>
            </a:r>
          </a:p>
          <a:p>
            <a:pPr lvl="2"/>
            <a:r>
              <a:rPr lang="en-US" dirty="0" smtClean="0"/>
              <a:t>Nine women cannot produce a baby in one month</a:t>
            </a:r>
          </a:p>
          <a:p>
            <a:r>
              <a:rPr lang="en-US" dirty="0" smtClean="0"/>
              <a:t>Every </a:t>
            </a:r>
            <a:r>
              <a:rPr lang="en-US" dirty="0"/>
              <a:t>person is unique, so you cannot simply generalize based on </a:t>
            </a:r>
            <a:r>
              <a:rPr lang="en-US" dirty="0" smtClean="0"/>
              <a:t>a personality </a:t>
            </a:r>
            <a:r>
              <a:rPr lang="en-US" dirty="0"/>
              <a:t>profile or other </a:t>
            </a:r>
            <a:r>
              <a:rPr lang="en-US" dirty="0" smtClean="0"/>
              <a:t>traits</a:t>
            </a:r>
          </a:p>
          <a:p>
            <a:pPr lvl="1"/>
            <a:r>
              <a:rPr lang="en-US" dirty="0" smtClean="0"/>
              <a:t>Seek </a:t>
            </a:r>
            <a:r>
              <a:rPr lang="en-US" dirty="0"/>
              <a:t>first to understand, as author </a:t>
            </a:r>
            <a:r>
              <a:rPr lang="en-US" dirty="0" smtClean="0"/>
              <a:t>Stephen Covey </a:t>
            </a:r>
            <a:r>
              <a:rPr lang="en-US" dirty="0"/>
              <a:t>suggests in </a:t>
            </a:r>
            <a:r>
              <a:rPr lang="en-US" i="1" dirty="0"/>
              <a:t>The 7 Habits of Highly Effective </a:t>
            </a:r>
            <a:r>
              <a:rPr lang="en-US" i="1" dirty="0" smtClean="0"/>
              <a:t>People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ut </a:t>
            </a:r>
            <a:r>
              <a:rPr lang="en-US" dirty="0"/>
              <a:t>yourself in </a:t>
            </a:r>
            <a:r>
              <a:rPr lang="en-US" dirty="0" smtClean="0"/>
              <a:t>someone else’s </a:t>
            </a:r>
            <a:r>
              <a:rPr lang="en-US" dirty="0"/>
              <a:t>shoes before you can truly communicate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2560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and Informal Methods for Communicating</a:t>
            </a:r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people </a:t>
            </a:r>
            <a:r>
              <a:rPr lang="en-US" dirty="0" smtClean="0"/>
              <a:t>prefer informal communications</a:t>
            </a:r>
          </a:p>
          <a:p>
            <a:pPr lvl="1"/>
            <a:r>
              <a:rPr lang="en-US" dirty="0" smtClean="0"/>
              <a:t>Several </a:t>
            </a:r>
            <a:r>
              <a:rPr lang="en-US" dirty="0"/>
              <a:t>colleagues and managers want to know the people working on their projects </a:t>
            </a:r>
            <a:r>
              <a:rPr lang="en-US" dirty="0" smtClean="0"/>
              <a:t>and develop </a:t>
            </a:r>
            <a:r>
              <a:rPr lang="en-US" dirty="0"/>
              <a:t>a trusting relationship with </a:t>
            </a:r>
            <a:r>
              <a:rPr lang="en-US" dirty="0" smtClean="0"/>
              <a:t>them</a:t>
            </a:r>
          </a:p>
          <a:p>
            <a:pPr lvl="1"/>
            <a:r>
              <a:rPr lang="en-US" dirty="0"/>
              <a:t>Oral communication also helps build stronger relationships among project </a:t>
            </a:r>
            <a:r>
              <a:rPr lang="en-US" dirty="0" smtClean="0"/>
              <a:t>personnel and </a:t>
            </a:r>
            <a:r>
              <a:rPr lang="en-US" dirty="0"/>
              <a:t>project </a:t>
            </a:r>
            <a:r>
              <a:rPr lang="en-US" dirty="0" smtClean="0"/>
              <a:t>stakeholders</a:t>
            </a:r>
          </a:p>
          <a:p>
            <a:pPr lvl="1"/>
            <a:r>
              <a:rPr lang="en-US" dirty="0" smtClean="0"/>
              <a:t>Effective creation </a:t>
            </a:r>
            <a:r>
              <a:rPr lang="en-US" dirty="0"/>
              <a:t>and distribution of information depends on project </a:t>
            </a:r>
            <a:r>
              <a:rPr lang="en-US" dirty="0" smtClean="0"/>
              <a:t>managers and project </a:t>
            </a:r>
            <a:r>
              <a:rPr lang="en-US" dirty="0"/>
              <a:t>team members having good communication skills</a:t>
            </a:r>
            <a:endParaRPr lang="en-US" dirty="0" smtClean="0"/>
          </a:p>
        </p:txBody>
      </p:sp>
      <p:sp>
        <p:nvSpPr>
          <p:cNvPr id="2662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Distributing Information in an Effective and Timely Manner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considerations</a:t>
            </a:r>
          </a:p>
          <a:p>
            <a:pPr lvl="1"/>
            <a:r>
              <a:rPr lang="en-US" dirty="0" smtClean="0"/>
              <a:t>Include detailed </a:t>
            </a:r>
            <a:r>
              <a:rPr lang="en-US" dirty="0"/>
              <a:t>technical information that affects critical </a:t>
            </a:r>
            <a:r>
              <a:rPr lang="en-US" dirty="0" smtClean="0"/>
              <a:t>performance features </a:t>
            </a:r>
            <a:r>
              <a:rPr lang="en-US" dirty="0"/>
              <a:t>of products or services</a:t>
            </a:r>
          </a:p>
          <a:p>
            <a:pPr lvl="1"/>
            <a:r>
              <a:rPr lang="en-US" dirty="0" smtClean="0"/>
              <a:t>Document </a:t>
            </a:r>
            <a:r>
              <a:rPr lang="en-US" dirty="0"/>
              <a:t>any changes in technical specifications that might affect product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Report bad news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short, frequent meetings</a:t>
            </a:r>
            <a:endParaRPr lang="en-US" dirty="0" smtClean="0"/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engage Colors">
    <a:dk1>
      <a:srgbClr val="004978"/>
    </a:dk1>
    <a:lt1>
      <a:srgbClr val="FFFFFF"/>
    </a:lt1>
    <a:dk2>
      <a:srgbClr val="006198"/>
    </a:dk2>
    <a:lt2>
      <a:srgbClr val="E7E6E6"/>
    </a:lt2>
    <a:accent1>
      <a:srgbClr val="0098D4"/>
    </a:accent1>
    <a:accent2>
      <a:srgbClr val="00B7E6"/>
    </a:accent2>
    <a:accent3>
      <a:srgbClr val="81CFEC"/>
    </a:accent3>
    <a:accent4>
      <a:srgbClr val="E8255F"/>
    </a:accent4>
    <a:accent5>
      <a:srgbClr val="FF6300"/>
    </a:accent5>
    <a:accent6>
      <a:srgbClr val="F5B600"/>
    </a:accent6>
    <a:hlink>
      <a:srgbClr val="00B7E6"/>
    </a:hlink>
    <a:folHlink>
      <a:srgbClr val="0098D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4083</Words>
  <Application>Microsoft Office PowerPoint</Application>
  <PresentationFormat>On-screen Show (4:3)</PresentationFormat>
  <Paragraphs>295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Rounded MT Bold</vt:lpstr>
      <vt:lpstr>Open Sans</vt:lpstr>
      <vt:lpstr>Open Sans Regular</vt:lpstr>
      <vt:lpstr>Summer Font</vt:lpstr>
      <vt:lpstr>Times New Roman</vt:lpstr>
      <vt:lpstr>Brand_PPT_Template_SIMPLIFIED_SD</vt:lpstr>
      <vt:lpstr>Chapter 10: Project Communications Management</vt:lpstr>
      <vt:lpstr>Learning Objectives (1 of 2)</vt:lpstr>
      <vt:lpstr>Learning Objectives (2 of 2)</vt:lpstr>
      <vt:lpstr>The Importance of Project Communications Management (1 of 2)</vt:lpstr>
      <vt:lpstr>The Importance of Project Communications Management (2 of 2)</vt:lpstr>
      <vt:lpstr>Keys to Good Communications</vt:lpstr>
      <vt:lpstr>Focusing on Group and Individual Communication Needs</vt:lpstr>
      <vt:lpstr>Formal and Informal Methods for Communicating</vt:lpstr>
      <vt:lpstr>Distributing Information in an Effective and Timely Manner</vt:lpstr>
      <vt:lpstr>Setting the Stage for Communicating Bad News</vt:lpstr>
      <vt:lpstr>Determining the Number of Communications Channels (1 of 2)</vt:lpstr>
      <vt:lpstr>Determining the Number of Communications Channels (2 of 2)</vt:lpstr>
      <vt:lpstr>Planning Communications Management (1 of 3)</vt:lpstr>
      <vt:lpstr>Planning Communications Management (2 of 3)</vt:lpstr>
      <vt:lpstr>Planning Communications Management (3 of 3)</vt:lpstr>
      <vt:lpstr>Managing Communications</vt:lpstr>
      <vt:lpstr>Using Technology to Enhance Creation and Distribution</vt:lpstr>
      <vt:lpstr>Selecting the Appropriate Communication Methods and Media</vt:lpstr>
      <vt:lpstr>Reporting Performance</vt:lpstr>
      <vt:lpstr>Monitoring Communications</vt:lpstr>
      <vt:lpstr>Suggestions for Improving Project Communications</vt:lpstr>
      <vt:lpstr>Developing Better Communication Skills</vt:lpstr>
      <vt:lpstr>Running Effective Meetings</vt:lpstr>
      <vt:lpstr>Using E-Mail, Instant Messaging, Texting, Kanban Boards, and Collaborative Tools Effectively (1 of 2)</vt:lpstr>
      <vt:lpstr>Using E-Mail, Instant Messaging, Texting, Kanban Boards, and Collaborative Tools Effectively (2 of 2)</vt:lpstr>
      <vt:lpstr>Using Templates for Project Communications (1 of 4)</vt:lpstr>
      <vt:lpstr>Using Templates for Project Communications (2 of 4)</vt:lpstr>
      <vt:lpstr>Using Templates for Project Communications (3 of 4)</vt:lpstr>
      <vt:lpstr>Using Templates for Project Communications (4 of 4)</vt:lpstr>
      <vt:lpstr>Using Software to Assist in Project Communications (1 of 2)</vt:lpstr>
      <vt:lpstr>Using Software to Assist in Project Communications (2 of 2)</vt:lpstr>
      <vt:lpstr>Considerations For Agile/Adaptive Environments (1 of 2)</vt:lpstr>
      <vt:lpstr>Considerations For Agile/Adaptive Environments (2 of 2)</vt:lpstr>
      <vt:lpstr>Chapter Summary (1 of 2)</vt:lpstr>
      <vt:lpstr>Chapter Summary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2018-06-04T18:29:47Z</dcterms:created>
  <dcterms:modified xsi:type="dcterms:W3CDTF">2020-01-08T21:32:47Z</dcterms:modified>
</cp:coreProperties>
</file>