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47"/>
  </p:notesMasterIdLst>
  <p:handoutMasterIdLst>
    <p:handoutMasterId r:id="rId48"/>
  </p:handoutMasterIdLst>
  <p:sldIdLst>
    <p:sldId id="257" r:id="rId2"/>
    <p:sldId id="335" r:id="rId3"/>
    <p:sldId id="397" r:id="rId4"/>
    <p:sldId id="338" r:id="rId5"/>
    <p:sldId id="339" r:id="rId6"/>
    <p:sldId id="341" r:id="rId7"/>
    <p:sldId id="342" r:id="rId8"/>
    <p:sldId id="344" r:id="rId9"/>
    <p:sldId id="345" r:id="rId10"/>
    <p:sldId id="346" r:id="rId11"/>
    <p:sldId id="348" r:id="rId12"/>
    <p:sldId id="350" r:id="rId13"/>
    <p:sldId id="399" r:id="rId14"/>
    <p:sldId id="351" r:id="rId15"/>
    <p:sldId id="400" r:id="rId16"/>
    <p:sldId id="401" r:id="rId17"/>
    <p:sldId id="357" r:id="rId18"/>
    <p:sldId id="358" r:id="rId19"/>
    <p:sldId id="360" r:id="rId20"/>
    <p:sldId id="362" r:id="rId21"/>
    <p:sldId id="402" r:id="rId22"/>
    <p:sldId id="363" r:id="rId23"/>
    <p:sldId id="403" r:id="rId24"/>
    <p:sldId id="366" r:id="rId25"/>
    <p:sldId id="367" r:id="rId26"/>
    <p:sldId id="405" r:id="rId27"/>
    <p:sldId id="404" r:id="rId28"/>
    <p:sldId id="371" r:id="rId29"/>
    <p:sldId id="406" r:id="rId30"/>
    <p:sldId id="374" r:id="rId31"/>
    <p:sldId id="375" r:id="rId32"/>
    <p:sldId id="407" r:id="rId33"/>
    <p:sldId id="377" r:id="rId34"/>
    <p:sldId id="378" r:id="rId35"/>
    <p:sldId id="408" r:id="rId36"/>
    <p:sldId id="381" r:id="rId37"/>
    <p:sldId id="409" r:id="rId38"/>
    <p:sldId id="410" r:id="rId39"/>
    <p:sldId id="383" r:id="rId40"/>
    <p:sldId id="386" r:id="rId41"/>
    <p:sldId id="388" r:id="rId42"/>
    <p:sldId id="411" r:id="rId43"/>
    <p:sldId id="389" r:id="rId44"/>
    <p:sldId id="412" r:id="rId45"/>
    <p:sldId id="391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55" autoAdjust="0"/>
  </p:normalViewPr>
  <p:slideViewPr>
    <p:cSldViewPr>
      <p:cViewPr varScale="1">
        <p:scale>
          <a:sx n="55" d="100"/>
          <a:sy n="55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4B09B4B-2CA1-476B-AD00-5AEEE8E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643CF3-3CBA-4666-8D1B-A3F17C5F8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781DC-CA90-4928-8051-8CF0D059367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4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9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5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5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0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1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1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29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4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7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0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30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55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11:</a:t>
            </a:r>
            <a:br>
              <a:rPr lang="en-US" dirty="0" smtClean="0"/>
            </a:br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Project Risk Management (7 of 7)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Project risk management processes</a:t>
            </a:r>
          </a:p>
          <a:p>
            <a:pPr lvl="1"/>
            <a:r>
              <a:rPr lang="en-US" dirty="0" smtClean="0"/>
              <a:t>Planning risk management: deciding how to approach and plan the risk management activities for the project</a:t>
            </a:r>
          </a:p>
          <a:p>
            <a:pPr lvl="1"/>
            <a:r>
              <a:rPr lang="en-US" dirty="0" smtClean="0"/>
              <a:t>Identifying risks: determining which risks are likely to affect a project and documenting the characteristics of each</a:t>
            </a:r>
          </a:p>
          <a:p>
            <a:pPr lvl="1"/>
            <a:r>
              <a:rPr lang="en-US" dirty="0" smtClean="0"/>
              <a:t>Performing qualitative risk analysis: prioritizing risks based on their probability and impact of occurrence</a:t>
            </a:r>
          </a:p>
          <a:p>
            <a:pPr lvl="1"/>
            <a:r>
              <a:rPr lang="en-US" dirty="0" smtClean="0"/>
              <a:t>Performing quantitative risk analysis: numerically estimating the effects of risks on project objectives</a:t>
            </a:r>
          </a:p>
          <a:p>
            <a:pPr lvl="1"/>
            <a:r>
              <a:rPr lang="en-US" dirty="0" smtClean="0"/>
              <a:t>Planning risk responses: taking steps to enhance opportunities and reduce threats to meeting project objectives</a:t>
            </a:r>
          </a:p>
          <a:p>
            <a:pPr lvl="1"/>
            <a:r>
              <a:rPr lang="en-US" dirty="0"/>
              <a:t>Implementing risk </a:t>
            </a:r>
            <a:r>
              <a:rPr lang="en-US" dirty="0" smtClean="0"/>
              <a:t>responses: implementing the risk </a:t>
            </a:r>
            <a:r>
              <a:rPr lang="en-US" dirty="0"/>
              <a:t>response plans</a:t>
            </a:r>
            <a:endParaRPr lang="en-US" dirty="0" smtClean="0"/>
          </a:p>
          <a:p>
            <a:pPr lvl="1"/>
            <a:r>
              <a:rPr lang="en-US" dirty="0" smtClean="0"/>
              <a:t>Monitoring risk: monitoring identified and residual risks, identifying new risks, carrying out risk response plans, and evaluating the effectiveness of risk strategies throughout the life of the project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Risk Management (1 of 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output of this process is a risk management plan </a:t>
            </a:r>
          </a:p>
          <a:p>
            <a:pPr lvl="1"/>
            <a:r>
              <a:rPr lang="en-US" dirty="0" smtClean="0"/>
              <a:t>Documents the procedures for managing risk throughout a project</a:t>
            </a:r>
          </a:p>
          <a:p>
            <a:r>
              <a:rPr lang="en-US" dirty="0"/>
              <a:t>The project team </a:t>
            </a:r>
            <a:r>
              <a:rPr lang="en-US" dirty="0" smtClean="0"/>
              <a:t>should review </a:t>
            </a:r>
            <a:r>
              <a:rPr lang="en-US" dirty="0"/>
              <a:t>project documents as well as corporate risk management policies, risk </a:t>
            </a:r>
            <a:r>
              <a:rPr lang="en-US" dirty="0" smtClean="0"/>
              <a:t>categories, lessons-learned </a:t>
            </a:r>
            <a:r>
              <a:rPr lang="en-US" dirty="0"/>
              <a:t>reports from past projects, and templates for creating a risk </a:t>
            </a:r>
            <a:r>
              <a:rPr lang="en-US" dirty="0" smtClean="0"/>
              <a:t>management plan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also important to review the risk tolerances of various </a:t>
            </a:r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 </a:t>
            </a:r>
            <a:r>
              <a:rPr lang="en-US" dirty="0" smtClean="0"/>
              <a:t>Management (2 of 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plans</a:t>
            </a:r>
          </a:p>
          <a:p>
            <a:pPr lvl="1"/>
            <a:r>
              <a:rPr lang="en-US" dirty="0" smtClean="0"/>
              <a:t>Contingency plans: predefined actions that the project team will take if an identified risk event occurs</a:t>
            </a:r>
          </a:p>
          <a:p>
            <a:pPr lvl="1"/>
            <a:r>
              <a:rPr lang="en-US" dirty="0" smtClean="0"/>
              <a:t>Fallback plans: developed for risks that have a high impact on meeting project objectives, and are put into effect if attempts to reduce the risk are not effective</a:t>
            </a:r>
          </a:p>
          <a:p>
            <a:pPr lvl="1"/>
            <a:r>
              <a:rPr lang="en-US" dirty="0" smtClean="0"/>
              <a:t>Contingency reserves or allowances: funds </a:t>
            </a:r>
            <a:r>
              <a:rPr lang="en-US" dirty="0"/>
              <a:t>included </a:t>
            </a:r>
            <a:r>
              <a:rPr lang="en-US" dirty="0" smtClean="0"/>
              <a:t>in the </a:t>
            </a:r>
            <a:r>
              <a:rPr lang="en-US" dirty="0"/>
              <a:t>cost baseline that can be used to mitigate cost or schedule </a:t>
            </a:r>
            <a:r>
              <a:rPr lang="en-US" dirty="0" smtClean="0"/>
              <a:t>overruns if </a:t>
            </a:r>
            <a:r>
              <a:rPr lang="en-US" dirty="0"/>
              <a:t>known risks </a:t>
            </a:r>
            <a:r>
              <a:rPr lang="en-US" dirty="0" smtClean="0"/>
              <a:t>occur</a:t>
            </a:r>
          </a:p>
          <a:p>
            <a:pPr lvl="1"/>
            <a:r>
              <a:rPr lang="en-US" dirty="0"/>
              <a:t>Management </a:t>
            </a:r>
            <a:r>
              <a:rPr lang="en-US" dirty="0" smtClean="0"/>
              <a:t>reserves: funds </a:t>
            </a:r>
            <a:r>
              <a:rPr lang="en-US" dirty="0"/>
              <a:t>held for unknown risks that are used </a:t>
            </a:r>
            <a:r>
              <a:rPr lang="en-US" dirty="0" smtClean="0"/>
              <a:t>for management </a:t>
            </a:r>
            <a:r>
              <a:rPr lang="en-US" dirty="0"/>
              <a:t>control </a:t>
            </a:r>
            <a:r>
              <a:rPr lang="en-US" dirty="0" smtClean="0"/>
              <a:t>purposes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 </a:t>
            </a:r>
            <a:r>
              <a:rPr lang="en-US" dirty="0" smtClean="0"/>
              <a:t>Management (3 of 3)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544281"/>
              </p:ext>
            </p:extLst>
          </p:nvPr>
        </p:nvGraphicFramePr>
        <p:xfrm>
          <a:off x="568743" y="1025449"/>
          <a:ext cx="8006513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74">
                  <a:extLst>
                    <a:ext uri="{9D8B030D-6E8A-4147-A177-3AD203B41FA5}">
                      <a16:colId xmlns:a16="http://schemas.microsoft.com/office/drawing/2014/main" val="1223947794"/>
                    </a:ext>
                  </a:extLst>
                </a:gridCol>
                <a:gridCol w="5894439">
                  <a:extLst>
                    <a:ext uri="{9D8B030D-6E8A-4147-A177-3AD203B41FA5}">
                      <a16:colId xmlns:a16="http://schemas.microsoft.com/office/drawing/2014/main" val="367756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 to Answer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will risk management be performed on this project?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What tools and data sources are available and applicable?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 and responsibilities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people are responsible for implementing specific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tasks and providing deliverables related to risk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management?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4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 and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the estimated costs and schedules for performing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risk-related activities?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the main categories of risks that should 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addressed on this project? Is there a risk breakdown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structure for the project? (See the information on risk</a:t>
                      </a:r>
                    </a:p>
                    <a:p>
                      <a:r>
                        <a:rPr lang="en-US" dirty="0" smtClean="0"/>
                        <a:t>breakdown structures later in this chapter.)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probability and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will the probabilities and impacts of risk items 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assessed? What scoring and interpretation methods will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 used for the qualitative and quantitative analysis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risks? How will the probability and impact matrix 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developed?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3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stakeholders’</a:t>
                      </a:r>
                    </a:p>
                    <a:p>
                      <a:r>
                        <a:rPr lang="en-US" dirty="0" smtClean="0"/>
                        <a:t>tolerances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stakeholders’ tolerances for risk changed? How will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those changes affect the project?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will the team track risk management activities? 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 lessons learned be documented and shared? How will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risk management processes be audited?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1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reporting formats and processes will be used for risk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management activities?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1567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8650" y="5699049"/>
            <a:ext cx="75846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11-2 Topics addressed in a risk management plan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27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Sources of Risk on IT Projects (1 of 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studies show that IT projects share some common sources of risk</a:t>
            </a:r>
          </a:p>
          <a:p>
            <a:pPr lvl="1"/>
            <a:r>
              <a:rPr lang="en-US" dirty="0" smtClean="0"/>
              <a:t>The Standish Group developed an IT success potential scoring sheet based on potential risks</a:t>
            </a:r>
          </a:p>
          <a:p>
            <a:r>
              <a:rPr lang="en-US" dirty="0" smtClean="0"/>
              <a:t>Other broad categories of risk help identify potential risks</a:t>
            </a:r>
          </a:p>
          <a:p>
            <a:pPr lvl="1"/>
            <a:r>
              <a:rPr lang="en-US" dirty="0"/>
              <a:t>Market risk</a:t>
            </a:r>
          </a:p>
          <a:p>
            <a:pPr lvl="1"/>
            <a:r>
              <a:rPr lang="en-US" dirty="0"/>
              <a:t>Financial risk</a:t>
            </a:r>
          </a:p>
          <a:p>
            <a:pPr lvl="1"/>
            <a:r>
              <a:rPr lang="en-US" dirty="0"/>
              <a:t>Technology risk</a:t>
            </a:r>
          </a:p>
          <a:p>
            <a:pPr lvl="1"/>
            <a:r>
              <a:rPr lang="en-US" dirty="0"/>
              <a:t>People risk</a:t>
            </a:r>
          </a:p>
          <a:p>
            <a:pPr lvl="1"/>
            <a:r>
              <a:rPr lang="en-US" dirty="0"/>
              <a:t>Structure/process </a:t>
            </a:r>
            <a:r>
              <a:rPr lang="en-US" dirty="0" smtClean="0"/>
              <a:t>risk</a:t>
            </a:r>
          </a:p>
          <a:p>
            <a:r>
              <a:rPr lang="en-US" dirty="0"/>
              <a:t>A risk breakdown structure is a hierarchy of potential risk categories for a project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Sources of Risk on IT Projects (2 of 3)</a:t>
            </a:r>
          </a:p>
        </p:txBody>
      </p:sp>
      <p:pic>
        <p:nvPicPr>
          <p:cNvPr id="2" name="Picture 1" descr="Image illustrates a breakdown structure for an IT projec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201520" cy="3421380"/>
          </a:xfrm>
          <a:prstGeom prst="rect">
            <a:avLst/>
          </a:prstGeom>
        </p:spPr>
      </p:pic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181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Sources of Risk on IT Projects (3 of 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847806"/>
              </p:ext>
            </p:extLst>
          </p:nvPr>
        </p:nvGraphicFramePr>
        <p:xfrm>
          <a:off x="604069" y="836555"/>
          <a:ext cx="8082731" cy="449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10">
                  <a:extLst>
                    <a:ext uri="{9D8B030D-6E8A-4147-A177-3AD203B41FA5}">
                      <a16:colId xmlns:a16="http://schemas.microsoft.com/office/drawing/2014/main" val="3999090192"/>
                    </a:ext>
                  </a:extLst>
                </a:gridCol>
                <a:gridCol w="6671321">
                  <a:extLst>
                    <a:ext uri="{9D8B030D-6E8A-4147-A177-3AD203B41FA5}">
                      <a16:colId xmlns:a16="http://schemas.microsoft.com/office/drawing/2014/main" val="2064636848"/>
                    </a:ext>
                  </a:extLst>
                </a:gridCol>
              </a:tblGrid>
              <a:tr h="348606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Conditions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09523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Inadequate planning; poor resource allocation; poor integration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management; lack of post-project review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84606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definition of scope or work packages; incomplete 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3120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Errors in estimating time or resource availability; errors in determining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critical path; poor allocation and management of float;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early release of competitive 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2894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Estimating errors; inadequate productivity, cost, change, or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ontingency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06862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attitude toward quality; substandard design, materials,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workmanship; inadequate quality assurance 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11161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conflict management; poor project organization and definition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of responsibilities; absence of leadership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15850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Carelessness in planning or communicating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6551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Ignoring risk; unclear analysis of risk; poor insurance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0385"/>
                  </a:ext>
                </a:extLst>
              </a:tr>
              <a:tr h="348606">
                <a:tc>
                  <a:txBody>
                    <a:bodyPr/>
                    <a:lstStyle/>
                    <a:p>
                      <a:r>
                        <a:rPr lang="en-US" dirty="0" smtClean="0"/>
                        <a:t>Procurement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Unenforceable conditions or contract clauses; adversarial relations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60905"/>
                  </a:ext>
                </a:extLst>
              </a:tr>
              <a:tr h="394129">
                <a:tc>
                  <a:txBody>
                    <a:bodyPr/>
                    <a:lstStyle/>
                    <a:p>
                      <a:r>
                        <a:rPr lang="en-US" dirty="0" smtClean="0"/>
                        <a:t>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consultation with key stakeholder; poor sponsor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ngagement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2782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5334000"/>
            <a:ext cx="7724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11-3 Potential negative risk conditions associated with each knowledge </a:t>
            </a:r>
            <a:r>
              <a:rPr lang="en-US" dirty="0" smtClean="0"/>
              <a:t>area. *Source</a:t>
            </a:r>
            <a:r>
              <a:rPr lang="en-US" dirty="0"/>
              <a:t>: R.M. Wideman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Risks (1 of </a:t>
            </a:r>
            <a:r>
              <a:rPr lang="en-US" dirty="0" smtClean="0"/>
              <a:t>3)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nderstanding what potential events might hurt or enhance a particular project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manage risks if you do not identify them first</a:t>
            </a:r>
            <a:endParaRPr lang="en-US" dirty="0" smtClean="0"/>
          </a:p>
          <a:p>
            <a:r>
              <a:rPr lang="en-US" dirty="0" smtClean="0"/>
              <a:t>Another consideration is the likelihood of advanced discovery</a:t>
            </a:r>
          </a:p>
          <a:p>
            <a:pPr lvl="1"/>
            <a:r>
              <a:rPr lang="en-US" dirty="0" smtClean="0"/>
              <a:t>Often viewed at </a:t>
            </a:r>
            <a:r>
              <a:rPr lang="en-US" dirty="0"/>
              <a:t>a program level rather than a project </a:t>
            </a:r>
            <a:r>
              <a:rPr lang="en-US" dirty="0" smtClean="0"/>
              <a:t>level</a:t>
            </a:r>
          </a:p>
          <a:p>
            <a:r>
              <a:rPr lang="en-US" dirty="0"/>
              <a:t>Suggestions for </a:t>
            </a:r>
            <a:r>
              <a:rPr lang="en-US" dirty="0" smtClean="0"/>
              <a:t>identifying risks: tools and techniques </a:t>
            </a:r>
          </a:p>
          <a:p>
            <a:pPr lvl="1"/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The Delphi Technique</a:t>
            </a:r>
          </a:p>
          <a:p>
            <a:pPr lvl="1"/>
            <a:r>
              <a:rPr lang="en-US" dirty="0" smtClean="0"/>
              <a:t>Interviewing</a:t>
            </a:r>
          </a:p>
          <a:p>
            <a:pPr lvl="1"/>
            <a:r>
              <a:rPr lang="en-US" dirty="0" smtClean="0"/>
              <a:t>SWOT analysis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</a:t>
            </a:r>
            <a:r>
              <a:rPr lang="en-US" dirty="0" smtClean="0"/>
              <a:t>Risks (2 of </a:t>
            </a:r>
            <a:r>
              <a:rPr lang="en-US" dirty="0" smtClean="0"/>
              <a:t>3)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  <a:p>
            <a:pPr lvl="1"/>
            <a:r>
              <a:rPr lang="en-US" dirty="0" smtClean="0"/>
              <a:t>Group attempts to generate ideas or find a solution for a specific problem by amassing ideas spontaneously and without judgment</a:t>
            </a:r>
          </a:p>
          <a:p>
            <a:pPr lvl="1"/>
            <a:r>
              <a:rPr lang="en-US" dirty="0" smtClean="0"/>
              <a:t>An experienced facilitator should run the brainstorming session</a:t>
            </a:r>
          </a:p>
          <a:p>
            <a:pPr lvl="1"/>
            <a:r>
              <a:rPr lang="en-US" dirty="0" smtClean="0"/>
              <a:t>Be careful not to overuse or misuse brainstorming</a:t>
            </a:r>
          </a:p>
          <a:p>
            <a:pPr lvl="2"/>
            <a:r>
              <a:rPr lang="en-US" dirty="0" smtClean="0"/>
              <a:t>Psychology literature shows that individuals produce a greater number of ideas working alone than they do through brainstorming in small, face-to-face groups</a:t>
            </a:r>
          </a:p>
          <a:p>
            <a:pPr lvl="2"/>
            <a:r>
              <a:rPr lang="en-US" dirty="0" smtClean="0"/>
              <a:t>Group effects often inhibit idea generation</a:t>
            </a:r>
          </a:p>
          <a:p>
            <a:r>
              <a:rPr lang="en-US" dirty="0" smtClean="0"/>
              <a:t>Delphi Technique </a:t>
            </a:r>
          </a:p>
          <a:p>
            <a:pPr lvl="1"/>
            <a:r>
              <a:rPr lang="en-US" dirty="0" smtClean="0"/>
              <a:t>Used to derive a consensus among a panel of experts who make predictions about future developments</a:t>
            </a:r>
          </a:p>
          <a:p>
            <a:pPr lvl="1"/>
            <a:r>
              <a:rPr lang="en-US" dirty="0" smtClean="0"/>
              <a:t>Provides independent and anonymous input regarding future events</a:t>
            </a:r>
          </a:p>
          <a:p>
            <a:pPr lvl="1"/>
            <a:r>
              <a:rPr lang="en-US" dirty="0" smtClean="0"/>
              <a:t>Uses repeated rounds of questioning and written responses and avoids the biasing effects possible in oral methods</a:t>
            </a:r>
            <a:endParaRPr lang="en-US" dirty="0" smtClean="0"/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</a:t>
            </a:r>
            <a:r>
              <a:rPr lang="en-US" dirty="0" smtClean="0"/>
              <a:t>Risks </a:t>
            </a:r>
            <a:r>
              <a:rPr lang="en-US" dirty="0" smtClean="0"/>
              <a:t>(3 </a:t>
            </a:r>
            <a:r>
              <a:rPr lang="en-US" dirty="0" smtClean="0"/>
              <a:t>of </a:t>
            </a:r>
            <a:r>
              <a:rPr lang="en-US" dirty="0" smtClean="0"/>
              <a:t>3)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Interviewing  </a:t>
            </a:r>
          </a:p>
          <a:p>
            <a:pPr lvl="1"/>
            <a:r>
              <a:rPr lang="en-US" dirty="0" smtClean="0"/>
              <a:t>Fact-finding technique for collecting information in face-to-face, phone, e-mail, or virtual discussions</a:t>
            </a:r>
          </a:p>
          <a:p>
            <a:pPr lvl="1"/>
            <a:r>
              <a:rPr lang="en-US" dirty="0" smtClean="0"/>
              <a:t>Interviewing people with similar project experience is an important tool for identifying potential risks</a:t>
            </a:r>
          </a:p>
          <a:p>
            <a:r>
              <a:rPr lang="en-US" dirty="0" smtClean="0"/>
              <a:t>SWOT analysis </a:t>
            </a:r>
          </a:p>
          <a:p>
            <a:pPr lvl="1"/>
            <a:r>
              <a:rPr lang="en-US" dirty="0" smtClean="0"/>
              <a:t>Strengths, weaknesses, opportunities, and threats</a:t>
            </a:r>
          </a:p>
          <a:p>
            <a:pPr lvl="1"/>
            <a:r>
              <a:rPr lang="en-US" dirty="0" smtClean="0"/>
              <a:t>Helps identify the broad negative and positive risks that apply to a project</a:t>
            </a:r>
            <a:endParaRPr lang="en-US" dirty="0" smtClean="0"/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Explain the concept of risk as it relates to project management, and </a:t>
            </a:r>
            <a:r>
              <a:rPr lang="en-US" dirty="0" smtClean="0"/>
              <a:t>list the </a:t>
            </a:r>
            <a:r>
              <a:rPr lang="en-US" dirty="0"/>
              <a:t>advantages of managing project risks according to best practices</a:t>
            </a:r>
          </a:p>
          <a:p>
            <a:r>
              <a:rPr lang="en-US" dirty="0" smtClean="0"/>
              <a:t>Discuss </a:t>
            </a:r>
            <a:r>
              <a:rPr lang="en-US" dirty="0"/>
              <a:t>the elements of planning risk management and the contents of </a:t>
            </a:r>
            <a:r>
              <a:rPr lang="en-US" dirty="0" smtClean="0"/>
              <a:t>a risk </a:t>
            </a:r>
            <a:r>
              <a:rPr lang="en-US" dirty="0"/>
              <a:t>management plan</a:t>
            </a:r>
          </a:p>
          <a:p>
            <a:r>
              <a:rPr lang="en-US" dirty="0" smtClean="0"/>
              <a:t>List </a:t>
            </a:r>
            <a:r>
              <a:rPr lang="en-US" dirty="0"/>
              <a:t>common sources of risks on information technology (IT) projects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identifying risks and create a risk register </a:t>
            </a:r>
            <a:r>
              <a:rPr lang="en-US" dirty="0" smtClean="0"/>
              <a:t>and risk </a:t>
            </a:r>
            <a:r>
              <a:rPr lang="en-US" dirty="0"/>
              <a:t>report</a:t>
            </a:r>
          </a:p>
          <a:p>
            <a:r>
              <a:rPr lang="en-US" dirty="0" smtClean="0"/>
              <a:t>Discuss </a:t>
            </a:r>
            <a:r>
              <a:rPr lang="en-US" dirty="0"/>
              <a:t>qualitative risk analysis and explain how to calculate risk </a:t>
            </a:r>
            <a:r>
              <a:rPr lang="en-US" dirty="0" smtClean="0"/>
              <a:t>factors, create </a:t>
            </a:r>
            <a:r>
              <a:rPr lang="en-US" dirty="0"/>
              <a:t>probability/impact matrixes, and apply the Top Ten Risk </a:t>
            </a:r>
            <a:r>
              <a:rPr lang="en-US" dirty="0" smtClean="0"/>
              <a:t>Item Tracking </a:t>
            </a:r>
            <a:r>
              <a:rPr lang="en-US" dirty="0"/>
              <a:t>technique to rank risks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Register (1 of 4)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output of the risk identification process 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ist of identified risks and other information needed to begin creating a risk register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ontains the results of various risk management processes and that is often displayed in a table or spreadsheet format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ool for documenting potential risk events and related information</a:t>
            </a:r>
          </a:p>
          <a:p>
            <a:pPr lvl="1"/>
            <a:r>
              <a:rPr lang="en-US" dirty="0" smtClean="0"/>
              <a:t>Risk events refer to specific, uncertain events that may occur to the detriment or enhancement of the project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</a:t>
            </a:r>
            <a:r>
              <a:rPr lang="en-US" dirty="0"/>
              <a:t>Register </a:t>
            </a:r>
            <a:r>
              <a:rPr lang="en-US" dirty="0" smtClean="0"/>
              <a:t>(2 of 4)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register contents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dentification number for each risk event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ank for each risk event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 of each risk event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escription of each risk event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ategory under which each risk event falls</a:t>
            </a:r>
          </a:p>
          <a:p>
            <a:pPr lvl="1"/>
            <a:r>
              <a:rPr lang="en-US" dirty="0" smtClean="0"/>
              <a:t>Root cause of each risk</a:t>
            </a:r>
          </a:p>
          <a:p>
            <a:pPr lvl="1"/>
            <a:r>
              <a:rPr lang="en-US" dirty="0"/>
              <a:t>Triggers for each risk; </a:t>
            </a:r>
            <a:r>
              <a:rPr lang="en-US" dirty="0" smtClean="0"/>
              <a:t>indicators </a:t>
            </a:r>
            <a:r>
              <a:rPr lang="en-US" dirty="0"/>
              <a:t>or symptoms of actual risk events</a:t>
            </a:r>
          </a:p>
          <a:p>
            <a:pPr lvl="1"/>
            <a:r>
              <a:rPr lang="en-US" dirty="0"/>
              <a:t>Potential responses to each risk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/>
              <a:t>owner or person who will own or take responsibility for each risk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</a:t>
            </a:r>
            <a:r>
              <a:rPr lang="en-US" dirty="0"/>
              <a:t>and impact of each risk </a:t>
            </a:r>
            <a:r>
              <a:rPr lang="en-US" dirty="0" smtClean="0"/>
              <a:t>occurring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tatus </a:t>
            </a:r>
            <a:r>
              <a:rPr lang="en-US" dirty="0"/>
              <a:t>of each risk</a:t>
            </a:r>
          </a:p>
          <a:p>
            <a:pPr lvl="1"/>
            <a:endParaRPr lang="en-US" dirty="0" smtClean="0"/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291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Register (3 of 4) 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892718"/>
              </p:ext>
            </p:extLst>
          </p:nvPr>
        </p:nvGraphicFramePr>
        <p:xfrm>
          <a:off x="607868" y="2414844"/>
          <a:ext cx="82187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95">
                  <a:extLst>
                    <a:ext uri="{9D8B030D-6E8A-4147-A177-3AD203B41FA5}">
                      <a16:colId xmlns:a16="http://schemas.microsoft.com/office/drawing/2014/main" val="2505686690"/>
                    </a:ext>
                  </a:extLst>
                </a:gridCol>
                <a:gridCol w="503835">
                  <a:extLst>
                    <a:ext uri="{9D8B030D-6E8A-4147-A177-3AD203B41FA5}">
                      <a16:colId xmlns:a16="http://schemas.microsoft.com/office/drawing/2014/main" val="3876591815"/>
                    </a:ext>
                  </a:extLst>
                </a:gridCol>
                <a:gridCol w="453148">
                  <a:extLst>
                    <a:ext uri="{9D8B030D-6E8A-4147-A177-3AD203B41FA5}">
                      <a16:colId xmlns:a16="http://schemas.microsoft.com/office/drawing/2014/main" val="3634639921"/>
                    </a:ext>
                  </a:extLst>
                </a:gridCol>
                <a:gridCol w="842416">
                  <a:extLst>
                    <a:ext uri="{9D8B030D-6E8A-4147-A177-3AD203B41FA5}">
                      <a16:colId xmlns:a16="http://schemas.microsoft.com/office/drawing/2014/main" val="600033992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1752816799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108986903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3640227374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984739339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535526502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3455736920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591515266"/>
                    </a:ext>
                  </a:extLst>
                </a:gridCol>
                <a:gridCol w="743418">
                  <a:extLst>
                    <a:ext uri="{9D8B030D-6E8A-4147-A177-3AD203B41FA5}">
                      <a16:colId xmlns:a16="http://schemas.microsoft.com/office/drawing/2014/main" val="1901474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Rank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Category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Root Cause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Triggers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Potential Responses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Risk Owner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Probability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Impact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Status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3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31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9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66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3838" y="3923604"/>
            <a:ext cx="40581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11-4 Sample risk register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</a:t>
            </a:r>
            <a:r>
              <a:rPr lang="en-US" dirty="0"/>
              <a:t>Register </a:t>
            </a:r>
            <a:r>
              <a:rPr lang="en-US" dirty="0" smtClean="0"/>
              <a:t>(4 of 4)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report contents</a:t>
            </a:r>
          </a:p>
          <a:p>
            <a:pPr lvl="1"/>
            <a:r>
              <a:rPr lang="en-US" dirty="0" smtClean="0"/>
              <a:t>Sources of overall project risk</a:t>
            </a:r>
          </a:p>
          <a:p>
            <a:pPr lvl="1"/>
            <a:r>
              <a:rPr lang="en-US" dirty="0" smtClean="0"/>
              <a:t>Important drivers of overall project risk exposure</a:t>
            </a:r>
          </a:p>
          <a:p>
            <a:pPr lvl="1"/>
            <a:r>
              <a:rPr lang="en-US" dirty="0" smtClean="0"/>
              <a:t>Summary information on risk events</a:t>
            </a:r>
          </a:p>
          <a:p>
            <a:endParaRPr lang="en-US" dirty="0" smtClean="0"/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386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Qualitative Risk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the likelihood and impact of identified risks to determine their magnitude and priority</a:t>
            </a:r>
          </a:p>
          <a:p>
            <a:r>
              <a:rPr lang="en-US" dirty="0" smtClean="0"/>
              <a:t>Risk quantification tools and techniques  </a:t>
            </a:r>
          </a:p>
          <a:p>
            <a:pPr lvl="1"/>
            <a:r>
              <a:rPr lang="en-US" dirty="0" smtClean="0"/>
              <a:t>Probability/impact matrixes</a:t>
            </a:r>
          </a:p>
          <a:p>
            <a:pPr lvl="1"/>
            <a:r>
              <a:rPr lang="en-US" dirty="0" smtClean="0"/>
              <a:t>The Top Ten Risk Item Tracking</a:t>
            </a:r>
          </a:p>
          <a:p>
            <a:pPr lvl="1"/>
            <a:r>
              <a:rPr lang="en-US" dirty="0" smtClean="0"/>
              <a:t>Expert judgment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Probability/Impact Matrixes to Calculate Risk </a:t>
            </a:r>
            <a:r>
              <a:rPr lang="en-US" dirty="0" smtClean="0"/>
              <a:t>Factors (1 of 3)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 relative probability of a risk occurring on one side of a matrix or axis on a chart and the relative impact of the risk occurring </a:t>
            </a:r>
          </a:p>
          <a:p>
            <a:pPr lvl="1"/>
            <a:r>
              <a:rPr lang="en-US" dirty="0" smtClean="0"/>
              <a:t>List the risks and then label each one as high, medium, or low in terms of its probability of occurrence and its impact if it did occur</a:t>
            </a:r>
          </a:p>
          <a:p>
            <a:r>
              <a:rPr lang="en-US" dirty="0" smtClean="0"/>
              <a:t>Calculates risk factors</a:t>
            </a:r>
          </a:p>
          <a:p>
            <a:pPr lvl="1"/>
            <a:r>
              <a:rPr lang="en-US" dirty="0" smtClean="0"/>
              <a:t>Numbers that represent the overall risk of specific events based on their probability of occurring and the consequences to the project if they do occur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Probability/Impact Matrixes to Calculate Risk </a:t>
            </a:r>
            <a:r>
              <a:rPr lang="en-US" dirty="0" smtClean="0"/>
              <a:t>Factors (2 of 3)</a:t>
            </a:r>
          </a:p>
        </p:txBody>
      </p:sp>
      <p:pic>
        <p:nvPicPr>
          <p:cNvPr id="2" name="Picture 1" descr="Image displays a probability/impact matrix categorizing risks as high, medium, or low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36" y="1447800"/>
            <a:ext cx="6046527" cy="4332732"/>
          </a:xfrm>
          <a:prstGeom prst="rect">
            <a:avLst/>
          </a:prstGeom>
        </p:spPr>
      </p:pic>
      <p:sp>
        <p:nvSpPr>
          <p:cNvPr id="471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169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Probability/Impact Matrixes to Calculate Risk </a:t>
            </a:r>
            <a:r>
              <a:rPr lang="en-US" dirty="0" smtClean="0"/>
              <a:t>Factors (3 of 3)</a:t>
            </a:r>
          </a:p>
        </p:txBody>
      </p:sp>
      <p:pic>
        <p:nvPicPr>
          <p:cNvPr id="2" name="Picture 1" descr="Image displays a chart graphing potential technologies as high, medium, or low risk, based on the probability of failure and consequences of failur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5" y="1524000"/>
            <a:ext cx="5903930" cy="4199703"/>
          </a:xfrm>
          <a:prstGeom prst="rect">
            <a:avLst/>
          </a:prstGeom>
        </p:spPr>
      </p:pic>
      <p:sp>
        <p:nvSpPr>
          <p:cNvPr id="4710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8650" y="6074469"/>
            <a:ext cx="78867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77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Risk Item Tracking (1 of 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ualitative risk analysis tool that helps to identify risks and maintain an awareness of risks throughout the life of a project</a:t>
            </a:r>
          </a:p>
          <a:p>
            <a:pPr lvl="1"/>
            <a:r>
              <a:rPr lang="en-US" dirty="0" smtClean="0"/>
              <a:t>Involves establishing a periodic review of the top ten project risk items</a:t>
            </a:r>
          </a:p>
          <a:p>
            <a:pPr lvl="1"/>
            <a:r>
              <a:rPr lang="en-US" dirty="0" smtClean="0"/>
              <a:t>Includes the current ranking, previous ranking, number of times the risk appears on the list over a period of time, and a summary of progress made in resolving the risk item</a:t>
            </a:r>
          </a:p>
          <a:p>
            <a:r>
              <a:rPr lang="en-US" dirty="0"/>
              <a:t>A watch list is a list of risks that are low priority, but are still identified as potential risks</a:t>
            </a:r>
          </a:p>
          <a:p>
            <a:pPr lvl="1"/>
            <a:r>
              <a:rPr lang="en-US" dirty="0"/>
              <a:t>Qualitative analysis can also identify risks that should be </a:t>
            </a:r>
            <a:r>
              <a:rPr lang="en-US" dirty="0" smtClean="0"/>
              <a:t>evaluated quantitatively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Risk Item Tracking (2 of 2)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9241"/>
              </p:ext>
            </p:extLst>
          </p:nvPr>
        </p:nvGraphicFramePr>
        <p:xfrm>
          <a:off x="852055" y="1294437"/>
          <a:ext cx="76771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8">
                  <a:extLst>
                    <a:ext uri="{9D8B030D-6E8A-4147-A177-3AD203B41FA5}">
                      <a16:colId xmlns:a16="http://schemas.microsoft.com/office/drawing/2014/main" val="2080471912"/>
                    </a:ext>
                  </a:extLst>
                </a:gridCol>
                <a:gridCol w="1215212">
                  <a:extLst>
                    <a:ext uri="{9D8B030D-6E8A-4147-A177-3AD203B41FA5}">
                      <a16:colId xmlns:a16="http://schemas.microsoft.com/office/drawing/2014/main" val="945219258"/>
                    </a:ext>
                  </a:extLst>
                </a:gridCol>
                <a:gridCol w="1282724">
                  <a:extLst>
                    <a:ext uri="{9D8B030D-6E8A-4147-A177-3AD203B41FA5}">
                      <a16:colId xmlns:a16="http://schemas.microsoft.com/office/drawing/2014/main" val="2112938277"/>
                    </a:ext>
                  </a:extLst>
                </a:gridCol>
                <a:gridCol w="991072">
                  <a:extLst>
                    <a:ext uri="{9D8B030D-6E8A-4147-A177-3AD203B41FA5}">
                      <a16:colId xmlns:a16="http://schemas.microsoft.com/office/drawing/2014/main" val="3055675102"/>
                    </a:ext>
                  </a:extLst>
                </a:gridCol>
                <a:gridCol w="3192344">
                  <a:extLst>
                    <a:ext uri="{9D8B030D-6E8A-4147-A177-3AD203B41FA5}">
                      <a16:colId xmlns:a16="http://schemas.microsoft.com/office/drawing/2014/main" val="156843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Monthly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Monthly Ranking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Monthly Ranking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Risk Event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Rank This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Rank Last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Number of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Months in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Top Ten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Risk Resolution Progress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946636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en-US" dirty="0" smtClean="0"/>
                        <a:t>Inadequate</a:t>
                      </a:r>
                    </a:p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on revising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entire project management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3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</a:p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Holding meetings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project customer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sponsor to clarify scope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Absence of</a:t>
                      </a:r>
                    </a:p>
                    <a:p>
                      <a:r>
                        <a:rPr lang="en-US" dirty="0" smtClean="0"/>
                        <a:t>leadership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 a new 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 to lead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project after the previous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one quit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Poor cost</a:t>
                      </a:r>
                    </a:p>
                    <a:p>
                      <a:r>
                        <a:rPr lang="en-US" dirty="0" smtClean="0"/>
                        <a:t>estimates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Revising cost estimates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43007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r>
                        <a:rPr lang="en-US" dirty="0" smtClean="0"/>
                        <a:t>Poor time</a:t>
                      </a:r>
                    </a:p>
                    <a:p>
                      <a:r>
                        <a:rPr lang="en-US" dirty="0" smtClean="0"/>
                        <a:t>estimates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Revising schedule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estimates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9153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10491" y="5226357"/>
            <a:ext cx="7229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11-5 Example of top ten risk item tracking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quantitative risk analysis and how to apply decision </a:t>
            </a:r>
            <a:r>
              <a:rPr lang="en-US" dirty="0" smtClean="0"/>
              <a:t>trees, simulation</a:t>
            </a:r>
            <a:r>
              <a:rPr lang="en-US" dirty="0"/>
              <a:t>, and sensitivity analysis to quantify risks</a:t>
            </a:r>
          </a:p>
          <a:p>
            <a:r>
              <a:rPr lang="en-US" dirty="0" smtClean="0"/>
              <a:t>Provide </a:t>
            </a:r>
            <a:r>
              <a:rPr lang="en-US" dirty="0"/>
              <a:t>examples of using different risk response planning strategies </a:t>
            </a:r>
            <a:r>
              <a:rPr lang="en-US" dirty="0" smtClean="0"/>
              <a:t>to address </a:t>
            </a:r>
            <a:r>
              <a:rPr lang="en-US" dirty="0"/>
              <a:t>both negative and positive risks</a:t>
            </a:r>
          </a:p>
          <a:p>
            <a:r>
              <a:rPr lang="en-US" dirty="0" smtClean="0"/>
              <a:t>Discuss </a:t>
            </a:r>
            <a:r>
              <a:rPr lang="en-US" dirty="0"/>
              <a:t>how to monitor risks</a:t>
            </a:r>
          </a:p>
          <a:p>
            <a:r>
              <a:rPr lang="en-US" dirty="0" smtClean="0"/>
              <a:t>Describe </a:t>
            </a:r>
            <a:r>
              <a:rPr lang="en-US" dirty="0"/>
              <a:t>how software can assist in project risk 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considerations for agile/adaptive environments</a:t>
            </a:r>
            <a:endParaRPr lang="en-US" dirty="0" smtClean="0"/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74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Quantitative Risk Analysis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follows qualitative risk analysis, but both can be done together</a:t>
            </a:r>
          </a:p>
          <a:p>
            <a:pPr lvl="1"/>
            <a:r>
              <a:rPr lang="en-US" dirty="0" smtClean="0"/>
              <a:t>Large, complex projects involving leading edge technologies often require extensive quantitative risk analysis</a:t>
            </a:r>
          </a:p>
          <a:p>
            <a:r>
              <a:rPr lang="en-US" dirty="0" smtClean="0"/>
              <a:t>Main techniques </a:t>
            </a:r>
          </a:p>
          <a:p>
            <a:pPr lvl="1"/>
            <a:r>
              <a:rPr lang="en-US" dirty="0" smtClean="0"/>
              <a:t>Decision tree analysis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Sensitivity analysis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Expected Monetary Value (EMV) (1 of 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a diagramming analysis technique used to help select the best course of action in situations in which future outcomes are uncertain</a:t>
            </a:r>
          </a:p>
          <a:p>
            <a:pPr lvl="1"/>
            <a:r>
              <a:rPr lang="en-US" dirty="0" smtClean="0"/>
              <a:t>Estimated monetary value (EMV) is the product of a risk event probability and the risk event’s monetary value</a:t>
            </a:r>
          </a:p>
          <a:p>
            <a:pPr lvl="2"/>
            <a:r>
              <a:rPr lang="en-US" dirty="0" smtClean="0"/>
              <a:t>You can draw a decision tree to help find the EMV 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Expected Monetary Value (EMV) (2 of 2)</a:t>
            </a:r>
          </a:p>
        </p:txBody>
      </p:sp>
      <p:pic>
        <p:nvPicPr>
          <p:cNvPr id="2" name="Picture 1" descr="Image illustrates an example of expected monetary value (EMV) using the issue of which project(s) an organization might pursue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5322246" cy="3697224"/>
          </a:xfrm>
          <a:prstGeom prst="rect">
            <a:avLst/>
          </a:prstGeom>
        </p:spPr>
      </p:pic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469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(1 of 3)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ses a representation or model of a system to analyze the expected behavior or performance of the system</a:t>
            </a:r>
          </a:p>
          <a:p>
            <a:pPr lvl="1"/>
            <a:r>
              <a:rPr lang="en-US" dirty="0" smtClean="0"/>
              <a:t>Monte Carlo analysis simulates a model’s outcome many times to provide a statistical distribution of the calculated results</a:t>
            </a:r>
          </a:p>
          <a:p>
            <a:pPr lvl="2"/>
            <a:r>
              <a:rPr lang="en-US" dirty="0" smtClean="0"/>
              <a:t>Predict </a:t>
            </a:r>
            <a:r>
              <a:rPr lang="en-US" dirty="0"/>
              <a:t>the probability of finishing by a certain date or the probability that the cost will </a:t>
            </a:r>
            <a:r>
              <a:rPr lang="en-US" dirty="0" smtClean="0"/>
              <a:t>be equal </a:t>
            </a:r>
            <a:r>
              <a:rPr lang="en-US" dirty="0"/>
              <a:t>to or less than a certain </a:t>
            </a:r>
            <a:r>
              <a:rPr lang="en-US" dirty="0" smtClean="0"/>
              <a:t>value</a:t>
            </a:r>
            <a:endParaRPr lang="en-US" dirty="0"/>
          </a:p>
          <a:p>
            <a:pPr lvl="2"/>
            <a:r>
              <a:rPr lang="en-US" dirty="0"/>
              <a:t>You can use several different types of distribution functions when performing a </a:t>
            </a:r>
            <a:r>
              <a:rPr lang="en-US" dirty="0" smtClean="0"/>
              <a:t>Monte Carlo analysis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(2 of 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of a Monte Carlo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/>
              <a:t>Collect the most likely, optimistic, and pessimistic estimates for the </a:t>
            </a:r>
            <a:r>
              <a:rPr lang="en-US" dirty="0" smtClean="0"/>
              <a:t>variables in </a:t>
            </a:r>
            <a:r>
              <a:rPr lang="en-US" dirty="0"/>
              <a:t>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Determine the probability distribution of each variable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a random value based on the probability distribution for each variable </a:t>
            </a:r>
          </a:p>
          <a:p>
            <a:pPr lvl="1"/>
            <a:r>
              <a:rPr lang="en-US" dirty="0" smtClean="0"/>
              <a:t>Run a deterministic analysis or one pass through the model</a:t>
            </a:r>
          </a:p>
          <a:p>
            <a:pPr lvl="1"/>
            <a:r>
              <a:rPr lang="en-US" dirty="0" smtClean="0"/>
              <a:t>Repeat steps three and four many times to obtain the probability distribution of the model’s results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(3 of 3)</a:t>
            </a:r>
          </a:p>
        </p:txBody>
      </p:sp>
      <p:pic>
        <p:nvPicPr>
          <p:cNvPr id="2" name="Picture 1" descr="Image illustrates the results from a Monte Carlo–based simulation of a project schedule; a graph using sample counts and completion dates is includ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5" y="1690689"/>
            <a:ext cx="5737089" cy="3906012"/>
          </a:xfrm>
          <a:prstGeom prst="rect">
            <a:avLst/>
          </a:prstGeom>
        </p:spPr>
      </p:pic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08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(1 of 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to show the effects of changing one or more variables on an outcome</a:t>
            </a:r>
          </a:p>
          <a:p>
            <a:pPr lvl="1"/>
            <a:r>
              <a:rPr lang="en-US" dirty="0" smtClean="0"/>
              <a:t>For example, many people use it to determine what the monthly payments for a loan will be given different interest rates or periods of the loan</a:t>
            </a:r>
          </a:p>
          <a:p>
            <a:r>
              <a:rPr lang="en-US" dirty="0" smtClean="0"/>
              <a:t>Spreadsheet software, such as Microsoft Excel, is a common tool for performing sensitivity analysis</a:t>
            </a:r>
          </a:p>
          <a:p>
            <a:endParaRPr lang="en-US" dirty="0" smtClean="0"/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(2 of 2)</a:t>
            </a:r>
          </a:p>
        </p:txBody>
      </p:sp>
      <p:pic>
        <p:nvPicPr>
          <p:cNvPr id="2" name="Picture 1" descr="Image displays an Excel file created to quickly show the break-even point for a product based on various inputs: the sales price per unit, the manufacturing cost per unit, and fixed monthly expense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65" y="1524000"/>
            <a:ext cx="5845870" cy="4460748"/>
          </a:xfrm>
          <a:prstGeom prst="rect">
            <a:avLst/>
          </a:prstGeom>
        </p:spPr>
      </p:pic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959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Risk Responses (1 of 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identifying and quantifying risks, the organization must decide how to respond to them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response strategies for negative </a:t>
            </a:r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Risk avoidance</a:t>
            </a:r>
          </a:p>
          <a:p>
            <a:pPr lvl="2"/>
            <a:r>
              <a:rPr lang="en-US" dirty="0" smtClean="0"/>
              <a:t>Risk acceptance</a:t>
            </a:r>
          </a:p>
          <a:p>
            <a:pPr lvl="2"/>
            <a:r>
              <a:rPr lang="en-US" dirty="0" smtClean="0"/>
              <a:t>Risk transference</a:t>
            </a:r>
          </a:p>
          <a:p>
            <a:pPr lvl="2"/>
            <a:r>
              <a:rPr lang="en-US" dirty="0" smtClean="0"/>
              <a:t>Risk mitigation</a:t>
            </a:r>
          </a:p>
          <a:p>
            <a:pPr lvl="2"/>
            <a:r>
              <a:rPr lang="en-US" dirty="0" smtClean="0"/>
              <a:t>Risk escalation 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response strategies for positive risks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exploitation</a:t>
            </a:r>
          </a:p>
          <a:p>
            <a:pPr lvl="2"/>
            <a:r>
              <a:rPr lang="en-US" dirty="0"/>
              <a:t>Risk sharing</a:t>
            </a:r>
          </a:p>
          <a:p>
            <a:pPr lvl="2"/>
            <a:r>
              <a:rPr lang="en-US" dirty="0"/>
              <a:t>Risk enhancement</a:t>
            </a:r>
          </a:p>
          <a:p>
            <a:pPr lvl="2"/>
            <a:r>
              <a:rPr lang="en-US" dirty="0"/>
              <a:t>Risk </a:t>
            </a:r>
            <a:r>
              <a:rPr lang="en-US" dirty="0" smtClean="0"/>
              <a:t>acceptance</a:t>
            </a:r>
          </a:p>
          <a:p>
            <a:pPr lvl="2"/>
            <a:r>
              <a:rPr lang="en-US" dirty="0" smtClean="0"/>
              <a:t>Risk escalation 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499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Risk Responses (2 of 3)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81409"/>
              </p:ext>
            </p:extLst>
          </p:nvPr>
        </p:nvGraphicFramePr>
        <p:xfrm>
          <a:off x="628650" y="1584969"/>
          <a:ext cx="7886700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2189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92062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496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Technical Risks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Cost Risks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Schedule Risks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1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Emphasize team support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and avoid stand-alone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project structure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Increase the frequency of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project monitoring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Increase the frequency of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project monitoring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7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+mn-lt"/>
                        </a:rPr>
                        <a:t>Increase project manager</a:t>
                      </a:r>
                    </a:p>
                    <a:p>
                      <a:pPr algn="l"/>
                      <a:r>
                        <a:rPr lang="en-US" sz="1600" b="0" i="0" u="none" strike="noStrike" baseline="0" dirty="0" smtClean="0">
                          <a:latin typeface="+mn-lt"/>
                        </a:rPr>
                        <a:t>authority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Use WBS and CPM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Use WBS and CPM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8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Improve problem handling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and communication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Improve communication,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understanding of project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goals, and team support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Select the most experienced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project manager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Increase the frequency of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project monitoring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Increase project manager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authority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7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Use WBS and CPM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04731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5108686"/>
            <a:ext cx="7886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11-6 General risk mitigation strategies for technical, cost, and schedule </a:t>
            </a:r>
            <a:r>
              <a:rPr lang="en-US" dirty="0" smtClean="0"/>
              <a:t>risks</a:t>
            </a:r>
            <a:r>
              <a:rPr lang="en-US" dirty="0"/>
              <a:t>. *Source: J. Couillard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Project Risk Management (1 of 7)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 lvl="1"/>
            <a:r>
              <a:rPr lang="en-US" dirty="0" smtClean="0"/>
              <a:t>Risk management is often overlooked in projects, but it can help improve project success by helping select good projects, determining project scope, and developing realistic estimates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 </a:t>
            </a:r>
            <a:r>
              <a:rPr lang="en-US" dirty="0" smtClean="0"/>
              <a:t>Responses (3 of 3)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also important to identify residual and secondary risks</a:t>
            </a:r>
          </a:p>
          <a:p>
            <a:pPr lvl="1"/>
            <a:r>
              <a:rPr lang="en-US" dirty="0" smtClean="0"/>
              <a:t>Residual risks: risks that remain after all of the response strategies have been implemented</a:t>
            </a:r>
          </a:p>
          <a:p>
            <a:pPr lvl="1"/>
            <a:r>
              <a:rPr lang="en-US" dirty="0" smtClean="0"/>
              <a:t>Secondary risks: direct result of implementing a risk response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Risk Responses</a:t>
            </a:r>
            <a:endParaRPr 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/>
              <a:t>executing process performed as part of project risk management </a:t>
            </a:r>
            <a:r>
              <a:rPr lang="en-US" dirty="0" smtClean="0"/>
              <a:t>is implementing </a:t>
            </a:r>
            <a:r>
              <a:rPr lang="en-US" dirty="0"/>
              <a:t>risk responses </a:t>
            </a:r>
            <a:endParaRPr lang="en-US" dirty="0" smtClean="0"/>
          </a:p>
          <a:p>
            <a:pPr lvl="1"/>
            <a:r>
              <a:rPr lang="en-US" dirty="0"/>
              <a:t>Key </a:t>
            </a:r>
            <a:r>
              <a:rPr lang="en-US" dirty="0" smtClean="0"/>
              <a:t>outputs </a:t>
            </a:r>
            <a:endParaRPr lang="en-US" dirty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requests </a:t>
            </a:r>
          </a:p>
          <a:p>
            <a:pPr lvl="2"/>
            <a:r>
              <a:rPr lang="en-US" dirty="0" smtClean="0"/>
              <a:t>Project </a:t>
            </a:r>
            <a:r>
              <a:rPr lang="en-US" dirty="0"/>
              <a:t>documents updates </a:t>
            </a:r>
            <a:endParaRPr lang="en-US" dirty="0" smtClean="0"/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ensuring the appropriate risk responses are performed, </a:t>
            </a:r>
            <a:r>
              <a:rPr lang="en-US" dirty="0" smtClean="0"/>
              <a:t>tracking identified </a:t>
            </a:r>
            <a:r>
              <a:rPr lang="en-US" dirty="0"/>
              <a:t>risks, identifying and analyzing new risk, and </a:t>
            </a:r>
            <a:r>
              <a:rPr lang="en-US" dirty="0" smtClean="0"/>
              <a:t>evaluating </a:t>
            </a:r>
            <a:r>
              <a:rPr lang="en-US" dirty="0"/>
              <a:t>effectiveness </a:t>
            </a:r>
            <a:r>
              <a:rPr lang="en-US" dirty="0" smtClean="0"/>
              <a:t>of risk </a:t>
            </a:r>
            <a:r>
              <a:rPr lang="en-US" dirty="0"/>
              <a:t>management throughout the entire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risk management does not </a:t>
            </a:r>
            <a:r>
              <a:rPr lang="en-US" dirty="0" smtClean="0"/>
              <a:t>stop with </a:t>
            </a:r>
            <a:r>
              <a:rPr lang="en-US" dirty="0"/>
              <a:t>the initial risk </a:t>
            </a:r>
            <a:r>
              <a:rPr lang="en-US" dirty="0" smtClean="0"/>
              <a:t>analysis</a:t>
            </a:r>
          </a:p>
          <a:p>
            <a:r>
              <a:rPr lang="en-US" dirty="0"/>
              <a:t>Carrying out individual risk management plans involves monitoring risks based </a:t>
            </a:r>
            <a:r>
              <a:rPr lang="en-US" dirty="0" smtClean="0"/>
              <a:t>on defined </a:t>
            </a:r>
            <a:r>
              <a:rPr lang="en-US" dirty="0"/>
              <a:t>milestones and making decisions regarding risks and their response </a:t>
            </a:r>
            <a:r>
              <a:rPr lang="en-US" dirty="0" smtClean="0"/>
              <a:t>strategies</a:t>
            </a:r>
          </a:p>
          <a:p>
            <a:pPr lvl="1"/>
            <a:r>
              <a:rPr lang="en-US" dirty="0"/>
              <a:t>Project teams sometimes use workarounds—unplanned responses to risk </a:t>
            </a:r>
            <a:r>
              <a:rPr lang="en-US" dirty="0" smtClean="0"/>
              <a:t>events—when </a:t>
            </a:r>
            <a:r>
              <a:rPr lang="en-US" dirty="0"/>
              <a:t>they do not have contingency plans in </a:t>
            </a: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Project Risk Management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registers can be created in a simple Microsoft Word or Excel file or as part of a sophisticated database</a:t>
            </a:r>
          </a:p>
          <a:p>
            <a:pPr lvl="1"/>
            <a:r>
              <a:rPr lang="en-US" dirty="0" smtClean="0"/>
              <a:t>More sophisticated risk management software, such as Monte Carlo simulation tools, help develop </a:t>
            </a:r>
            <a:r>
              <a:rPr lang="en-US" dirty="0"/>
              <a:t>models and use simulations to analyze and respond to various </a:t>
            </a:r>
            <a:r>
              <a:rPr lang="en-US" dirty="0" smtClean="0"/>
              <a:t>risks</a:t>
            </a: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types </a:t>
            </a:r>
            <a:r>
              <a:rPr lang="en-US" dirty="0"/>
              <a:t>of projects should share knowledge related to risks as quickly as possible </a:t>
            </a:r>
            <a:r>
              <a:rPr lang="en-US" dirty="0" smtClean="0"/>
              <a:t>and keep </a:t>
            </a:r>
            <a:r>
              <a:rPr lang="en-US" dirty="0"/>
              <a:t>documents up to </a:t>
            </a:r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Risk </a:t>
            </a:r>
            <a:r>
              <a:rPr lang="en-US" dirty="0"/>
              <a:t>is considered during each iteration for agile/adaptive projects, which does elevate its </a:t>
            </a:r>
            <a:r>
              <a:rPr lang="en-US" dirty="0" smtClean="0"/>
              <a:t>importance</a:t>
            </a:r>
          </a:p>
          <a:p>
            <a:pPr lvl="1"/>
            <a:r>
              <a:rPr lang="en-US" dirty="0"/>
              <a:t>Changing priorities can </a:t>
            </a:r>
            <a:r>
              <a:rPr lang="en-US" dirty="0" smtClean="0"/>
              <a:t>be addressed </a:t>
            </a:r>
            <a:r>
              <a:rPr lang="en-US" dirty="0"/>
              <a:t>more easily by changing the product backlog for each </a:t>
            </a:r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3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Autofit/>
          </a:bodyPr>
          <a:lstStyle/>
          <a:p>
            <a:r>
              <a:rPr lang="en-US" dirty="0"/>
              <a:t>Risk is an uncertainty that can have a negative or positive effect on meeting project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organizations do a poor job of project risk management, if they do any at </a:t>
            </a:r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Successful organizations </a:t>
            </a:r>
            <a:r>
              <a:rPr lang="en-US" dirty="0"/>
              <a:t>realize the value of good project risk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/>
              <a:t>Risk management is an </a:t>
            </a:r>
            <a:r>
              <a:rPr lang="en-US" dirty="0" smtClean="0"/>
              <a:t>investment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osts </a:t>
            </a:r>
            <a:r>
              <a:rPr lang="en-US" dirty="0"/>
              <a:t>are associated with </a:t>
            </a:r>
            <a:r>
              <a:rPr lang="en-US" dirty="0" smtClean="0"/>
              <a:t>identifying risks</a:t>
            </a:r>
            <a:r>
              <a:rPr lang="en-US" dirty="0"/>
              <a:t>, analyzing those risks, and establishing plans to address </a:t>
            </a:r>
            <a:r>
              <a:rPr lang="en-US" dirty="0" smtClean="0"/>
              <a:t>them</a:t>
            </a:r>
          </a:p>
          <a:p>
            <a:r>
              <a:rPr lang="en-US" dirty="0"/>
              <a:t>Implementing risk responses involves putting the appropriate risk response plans </a:t>
            </a:r>
            <a:r>
              <a:rPr lang="en-US" dirty="0" smtClean="0"/>
              <a:t>into action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risks involves monitoring </a:t>
            </a:r>
            <a:r>
              <a:rPr lang="en-US" dirty="0" smtClean="0"/>
              <a:t>implementation </a:t>
            </a:r>
            <a:r>
              <a:rPr lang="en-US" dirty="0"/>
              <a:t>of risk response plans, </a:t>
            </a:r>
            <a:r>
              <a:rPr lang="en-US" dirty="0" smtClean="0"/>
              <a:t>tracking identified </a:t>
            </a:r>
            <a:r>
              <a:rPr lang="en-US" dirty="0"/>
              <a:t>risks, identifying and analyzing new risks, and evaluating </a:t>
            </a:r>
            <a:r>
              <a:rPr lang="en-US" dirty="0" smtClean="0"/>
              <a:t>effectiveness </a:t>
            </a:r>
            <a:r>
              <a:rPr lang="en-US" dirty="0"/>
              <a:t>of </a:t>
            </a:r>
            <a:r>
              <a:rPr lang="en-US" dirty="0" smtClean="0"/>
              <a:t>risk management </a:t>
            </a:r>
            <a:r>
              <a:rPr lang="en-US" dirty="0"/>
              <a:t>throughout the entire project</a:t>
            </a:r>
            <a:endParaRPr lang="en-US" dirty="0" smtClean="0"/>
          </a:p>
        </p:txBody>
      </p:sp>
      <p:sp>
        <p:nvSpPr>
          <p:cNvPr id="7066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Risk </a:t>
            </a:r>
            <a:r>
              <a:rPr lang="en-US" dirty="0" smtClean="0"/>
              <a:t>Management (2 of 7)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shows a need to improve project risk management</a:t>
            </a:r>
            <a:endParaRPr lang="en-US" dirty="0"/>
          </a:p>
          <a:p>
            <a:pPr lvl="1"/>
            <a:r>
              <a:rPr lang="en-US" dirty="0" smtClean="0"/>
              <a:t>Study by Ibbs and Kwak shows risk management has the lowest maturity rating of all knowledge areas</a:t>
            </a:r>
          </a:p>
          <a:p>
            <a:pPr lvl="1"/>
            <a:r>
              <a:rPr lang="en-US" dirty="0" smtClean="0"/>
              <a:t>A similar survey was completed with software development companies in Mauritius, South Africa, and risk management also had the lowest maturity</a:t>
            </a:r>
          </a:p>
          <a:p>
            <a:pPr lvl="1"/>
            <a:r>
              <a:rPr lang="en-US" dirty="0" smtClean="0"/>
              <a:t>KLCI study shows the benefits of following good software risk management practices</a:t>
            </a:r>
          </a:p>
        </p:txBody>
      </p:sp>
      <p:sp>
        <p:nvSpPr>
          <p:cNvPr id="1638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Risk </a:t>
            </a:r>
            <a:r>
              <a:rPr lang="en-US" dirty="0" smtClean="0"/>
              <a:t>Management (3 of 7)</a:t>
            </a:r>
          </a:p>
        </p:txBody>
      </p:sp>
      <p:pic>
        <p:nvPicPr>
          <p:cNvPr id="2" name="Picture 1" descr="Image displays main benefits from software risk management practices cited by survey responde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87" y="1371600"/>
            <a:ext cx="5167026" cy="4606611"/>
          </a:xfrm>
          <a:prstGeom prst="rect">
            <a:avLst/>
          </a:prstGeom>
        </p:spPr>
      </p:pic>
      <p:sp>
        <p:nvSpPr>
          <p:cNvPr id="184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Risk </a:t>
            </a:r>
            <a:r>
              <a:rPr lang="en-US" dirty="0" smtClean="0"/>
              <a:t>Management (4 of 7)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definition of risk is “the possibility of loss or injury”</a:t>
            </a:r>
          </a:p>
          <a:p>
            <a:pPr lvl="1"/>
            <a:r>
              <a:rPr lang="en-US" dirty="0" smtClean="0"/>
              <a:t>General </a:t>
            </a:r>
            <a:r>
              <a:rPr lang="en-US" dirty="0"/>
              <a:t>definition of a project </a:t>
            </a:r>
            <a:r>
              <a:rPr lang="en-US" dirty="0" smtClean="0"/>
              <a:t>risk: </a:t>
            </a:r>
            <a:r>
              <a:rPr lang="en-US" dirty="0"/>
              <a:t>an uncertainty that </a:t>
            </a:r>
            <a:r>
              <a:rPr lang="en-US" dirty="0" smtClean="0"/>
              <a:t>can have </a:t>
            </a:r>
            <a:r>
              <a:rPr lang="en-US" dirty="0"/>
              <a:t>a negative or positive effect on meeting project objectives</a:t>
            </a:r>
          </a:p>
          <a:p>
            <a:pPr lvl="1"/>
            <a:r>
              <a:rPr lang="en-US" dirty="0"/>
              <a:t>Managing negative risks involves a number of possible actions that </a:t>
            </a:r>
            <a:r>
              <a:rPr lang="en-US" dirty="0" smtClean="0"/>
              <a:t>project managers </a:t>
            </a:r>
            <a:r>
              <a:rPr lang="en-US" dirty="0"/>
              <a:t>can take to avoid, lessen, change, or accept the potential effects of </a:t>
            </a:r>
            <a:r>
              <a:rPr lang="en-US" dirty="0" smtClean="0"/>
              <a:t>risks on </a:t>
            </a:r>
            <a:r>
              <a:rPr lang="en-US" dirty="0"/>
              <a:t>their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Positive </a:t>
            </a:r>
            <a:r>
              <a:rPr lang="en-US" dirty="0"/>
              <a:t>risk management is like investing in opportunities</a:t>
            </a: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Risk </a:t>
            </a:r>
            <a:r>
              <a:rPr lang="en-US" dirty="0" smtClean="0"/>
              <a:t>Management (5 of 7)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utility is the amount of satisfaction or pleasure received from a potential payoff</a:t>
            </a:r>
          </a:p>
          <a:p>
            <a:pPr lvl="1"/>
            <a:r>
              <a:rPr lang="en-US" dirty="0" smtClean="0"/>
              <a:t>Utility rises at a decreasing rate for people who are risk-averse</a:t>
            </a:r>
          </a:p>
          <a:p>
            <a:pPr lvl="1"/>
            <a:r>
              <a:rPr lang="en-US" dirty="0" smtClean="0"/>
              <a:t>Those who are risk-seeking have a higher tolerance for risk and their satisfaction increases when more payoff is at stake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isk-neutral approach achieves a balance between risk and payoff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Risk </a:t>
            </a:r>
            <a:r>
              <a:rPr lang="en-US" dirty="0" smtClean="0"/>
              <a:t>Management (6 of 7)</a:t>
            </a:r>
          </a:p>
        </p:txBody>
      </p:sp>
      <p:pic>
        <p:nvPicPr>
          <p:cNvPr id="2" name="Picture 1" descr="Image illustrates the basic difference between risk-averse, risk-neutral, and risk-seeking preference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5766054" cy="2804160"/>
          </a:xfrm>
          <a:prstGeom prst="rect">
            <a:avLst/>
          </a:prstGeom>
        </p:spPr>
      </p:pic>
      <p:sp>
        <p:nvSpPr>
          <p:cNvPr id="2355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5380</Words>
  <Application>Microsoft Office PowerPoint</Application>
  <PresentationFormat>On-screen Show (4:3)</PresentationFormat>
  <Paragraphs>398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11: Project Risk Management</vt:lpstr>
      <vt:lpstr>Learning Objectives (1 of 2)</vt:lpstr>
      <vt:lpstr>Learning Objectives (2 of 2)</vt:lpstr>
      <vt:lpstr>The Importance of Project Risk Management (1 of 7)</vt:lpstr>
      <vt:lpstr>The Importance of Project Risk Management (2 of 7)</vt:lpstr>
      <vt:lpstr>The Importance of Project Risk Management (3 of 7)</vt:lpstr>
      <vt:lpstr>The Importance of Project Risk Management (4 of 7)</vt:lpstr>
      <vt:lpstr>The Importance of Project Risk Management (5 of 7)</vt:lpstr>
      <vt:lpstr>The Importance of Project Risk Management (6 of 7)</vt:lpstr>
      <vt:lpstr>The Importance of Project Risk Management (7 of 7)</vt:lpstr>
      <vt:lpstr>Planning Risk Management (1 of 3)</vt:lpstr>
      <vt:lpstr>Planning Risk Management (2 of 3)</vt:lpstr>
      <vt:lpstr>Planning Risk Management (3 of 3)</vt:lpstr>
      <vt:lpstr>Common Sources of Risk on IT Projects (1 of 3)</vt:lpstr>
      <vt:lpstr>Common Sources of Risk on IT Projects (2 of 3)</vt:lpstr>
      <vt:lpstr>Common Sources of Risk on IT Projects (3 of 3)</vt:lpstr>
      <vt:lpstr>Identifying Risks (1 of 3)</vt:lpstr>
      <vt:lpstr>Identifying Risks (2 of 3)</vt:lpstr>
      <vt:lpstr>Identifying Risks (3 of 3)</vt:lpstr>
      <vt:lpstr>The Risk Register (1 of 4)</vt:lpstr>
      <vt:lpstr>The Risk Register (2 of 4)</vt:lpstr>
      <vt:lpstr>The Risk Register (3 of 4) </vt:lpstr>
      <vt:lpstr>The Risk Register (4 of 4)</vt:lpstr>
      <vt:lpstr>Performing Qualitative Risk Analysis</vt:lpstr>
      <vt:lpstr>Using Probability/Impact Matrixes to Calculate Risk Factors (1 of 3)</vt:lpstr>
      <vt:lpstr>Using Probability/Impact Matrixes to Calculate Risk Factors (2 of 3)</vt:lpstr>
      <vt:lpstr>Using Probability/Impact Matrixes to Calculate Risk Factors (3 of 3)</vt:lpstr>
      <vt:lpstr>Top Ten Risk Item Tracking (1 of 2)</vt:lpstr>
      <vt:lpstr>Top Ten Risk Item Tracking (2 of 2)</vt:lpstr>
      <vt:lpstr>Performing Quantitative Risk Analysis</vt:lpstr>
      <vt:lpstr>Decision Trees and Expected Monetary Value (EMV) (1 of 2)</vt:lpstr>
      <vt:lpstr>Decision Trees and Expected Monetary Value (EMV) (2 of 2)</vt:lpstr>
      <vt:lpstr>Simulation (1 of 3)</vt:lpstr>
      <vt:lpstr>Simulation (2 of 3)</vt:lpstr>
      <vt:lpstr>Simulation (3 of 3)</vt:lpstr>
      <vt:lpstr>Sensitivity Analysis (1 of 2)</vt:lpstr>
      <vt:lpstr>Sensitivity Analysis (2 of 2)</vt:lpstr>
      <vt:lpstr>Planning Risk Responses (1 of 3)</vt:lpstr>
      <vt:lpstr>Planning Risk Responses (2 of 3)</vt:lpstr>
      <vt:lpstr>Planning Risk Responses (3 of 3)</vt:lpstr>
      <vt:lpstr>Implementing Risk Responses</vt:lpstr>
      <vt:lpstr>Monitoring Risks</vt:lpstr>
      <vt:lpstr>Using Software to Assist in Project Risk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2018-06-04T21:10:10Z</dcterms:created>
  <dcterms:modified xsi:type="dcterms:W3CDTF">2020-01-08T21:36:49Z</dcterms:modified>
</cp:coreProperties>
</file>