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97" r:id="rId1"/>
  </p:sldMasterIdLst>
  <p:notesMasterIdLst>
    <p:notesMasterId r:id="rId31"/>
  </p:notesMasterIdLst>
  <p:handoutMasterIdLst>
    <p:handoutMasterId r:id="rId32"/>
  </p:handoutMasterIdLst>
  <p:sldIdLst>
    <p:sldId id="257" r:id="rId2"/>
    <p:sldId id="336" r:id="rId3"/>
    <p:sldId id="382" r:id="rId4"/>
    <p:sldId id="338" r:id="rId5"/>
    <p:sldId id="340" r:id="rId6"/>
    <p:sldId id="342" r:id="rId7"/>
    <p:sldId id="372" r:id="rId8"/>
    <p:sldId id="344" r:id="rId9"/>
    <p:sldId id="349" r:id="rId10"/>
    <p:sldId id="383" r:id="rId11"/>
    <p:sldId id="352" r:id="rId12"/>
    <p:sldId id="384" r:id="rId13"/>
    <p:sldId id="353" r:id="rId14"/>
    <p:sldId id="354" r:id="rId15"/>
    <p:sldId id="385" r:id="rId16"/>
    <p:sldId id="356" r:id="rId17"/>
    <p:sldId id="358" r:id="rId18"/>
    <p:sldId id="377" r:id="rId19"/>
    <p:sldId id="359" r:id="rId20"/>
    <p:sldId id="387" r:id="rId21"/>
    <p:sldId id="362" r:id="rId22"/>
    <p:sldId id="364" r:id="rId23"/>
    <p:sldId id="365" r:id="rId24"/>
    <p:sldId id="367" r:id="rId25"/>
    <p:sldId id="368" r:id="rId26"/>
    <p:sldId id="369" r:id="rId27"/>
    <p:sldId id="388" r:id="rId28"/>
    <p:sldId id="389" r:id="rId29"/>
    <p:sldId id="370" r:id="rId30"/>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0" autoAdjust="0"/>
    <p:restoredTop sz="82650" autoAdjust="0"/>
  </p:normalViewPr>
  <p:slideViewPr>
    <p:cSldViewPr>
      <p:cViewPr varScale="1">
        <p:scale>
          <a:sx n="53" d="100"/>
          <a:sy n="53" d="100"/>
        </p:scale>
        <p:origin x="1818" y="66"/>
      </p:cViewPr>
      <p:guideLst>
        <p:guide orient="horz" pos="2160"/>
        <p:guide pos="2880"/>
      </p:guideLst>
    </p:cSldViewPr>
  </p:slideViewPr>
  <p:outlineViewPr>
    <p:cViewPr>
      <p:scale>
        <a:sx n="33" d="100"/>
        <a:sy n="33" d="100"/>
      </p:scale>
      <p:origin x="0" y="-99300"/>
    </p:cViewPr>
  </p:outlineViewPr>
  <p:notesTextViewPr>
    <p:cViewPr>
      <p:scale>
        <a:sx n="100" d="100"/>
        <a:sy n="100" d="100"/>
      </p:scale>
      <p:origin x="0" y="0"/>
    </p:cViewPr>
  </p:notesTextViewPr>
  <p:sorterViewPr>
    <p:cViewPr>
      <p:scale>
        <a:sx n="66" d="100"/>
        <a:sy n="66" d="100"/>
      </p:scale>
      <p:origin x="0" y="-183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A25F6DE3-67C9-49C3-ADD0-D55F8518C166}" type="slidenum">
              <a:rPr lang="en-US"/>
              <a:pPr>
                <a:defRPr/>
              </a:pPr>
              <a:t>‹#›</a:t>
            </a:fld>
            <a:endParaRPr lang="en-US" dirty="0"/>
          </a:p>
        </p:txBody>
      </p:sp>
    </p:spTree>
    <p:extLst>
      <p:ext uri="{BB962C8B-B14F-4D97-AF65-F5344CB8AC3E}">
        <p14:creationId xmlns:p14="http://schemas.microsoft.com/office/powerpoint/2010/main" val="156283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8A9DD711-E595-47B7-9D7A-2CA423E4AA9D}" type="slidenum">
              <a:rPr lang="en-US"/>
              <a:pPr>
                <a:defRPr/>
              </a:pPr>
              <a:t>‹#›</a:t>
            </a:fld>
            <a:endParaRPr lang="en-US" dirty="0"/>
          </a:p>
        </p:txBody>
      </p:sp>
    </p:spTree>
    <p:extLst>
      <p:ext uri="{BB962C8B-B14F-4D97-AF65-F5344CB8AC3E}">
        <p14:creationId xmlns:p14="http://schemas.microsoft.com/office/powerpoint/2010/main" val="10308796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pPr eaLnBrk="1" hangingPunct="1"/>
            <a:endParaRPr lang="en-US" dirty="0" smtClean="0"/>
          </a:p>
        </p:txBody>
      </p:sp>
      <p:sp>
        <p:nvSpPr>
          <p:cNvPr id="50180" name="Slide Number Placeholder 3"/>
          <p:cNvSpPr>
            <a:spLocks noGrp="1"/>
          </p:cNvSpPr>
          <p:nvPr>
            <p:ph type="sldNum" sz="quarter" idx="5"/>
          </p:nvPr>
        </p:nvSpPr>
        <p:spPr>
          <a:noFill/>
        </p:spPr>
        <p:txBody>
          <a:bodyPr/>
          <a:lstStyle/>
          <a:p>
            <a:fld id="{503AF232-1BEB-4A86-ACCA-EDD6AB8398EB}" type="slidenum">
              <a:rPr lang="en-US" smtClean="0"/>
              <a:pPr/>
              <a:t>1</a:t>
            </a:fld>
            <a:endParaRPr lang="en-US" dirty="0" smtClean="0"/>
          </a:p>
        </p:txBody>
      </p:sp>
    </p:spTree>
    <p:extLst>
      <p:ext uri="{BB962C8B-B14F-4D97-AF65-F5344CB8AC3E}">
        <p14:creationId xmlns:p14="http://schemas.microsoft.com/office/powerpoint/2010/main" val="1261606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2</a:t>
            </a:fld>
            <a:endParaRPr lang="en-US" dirty="0"/>
          </a:p>
        </p:txBody>
      </p:sp>
    </p:spTree>
    <p:extLst>
      <p:ext uri="{BB962C8B-B14F-4D97-AF65-F5344CB8AC3E}">
        <p14:creationId xmlns:p14="http://schemas.microsoft.com/office/powerpoint/2010/main" val="3943205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3</a:t>
            </a:fld>
            <a:endParaRPr lang="en-US" dirty="0"/>
          </a:p>
        </p:txBody>
      </p:sp>
    </p:spTree>
    <p:extLst>
      <p:ext uri="{BB962C8B-B14F-4D97-AF65-F5344CB8AC3E}">
        <p14:creationId xmlns:p14="http://schemas.microsoft.com/office/powerpoint/2010/main" val="270425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7</a:t>
            </a:fld>
            <a:endParaRPr lang="en-US" dirty="0"/>
          </a:p>
        </p:txBody>
      </p:sp>
    </p:spTree>
    <p:extLst>
      <p:ext uri="{BB962C8B-B14F-4D97-AF65-F5344CB8AC3E}">
        <p14:creationId xmlns:p14="http://schemas.microsoft.com/office/powerpoint/2010/main" val="1238530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10</a:t>
            </a:fld>
            <a:endParaRPr lang="en-US" dirty="0"/>
          </a:p>
        </p:txBody>
      </p:sp>
    </p:spTree>
    <p:extLst>
      <p:ext uri="{BB962C8B-B14F-4D97-AF65-F5344CB8AC3E}">
        <p14:creationId xmlns:p14="http://schemas.microsoft.com/office/powerpoint/2010/main" val="2117911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15</a:t>
            </a:fld>
            <a:endParaRPr lang="en-US" dirty="0"/>
          </a:p>
        </p:txBody>
      </p:sp>
    </p:spTree>
    <p:extLst>
      <p:ext uri="{BB962C8B-B14F-4D97-AF65-F5344CB8AC3E}">
        <p14:creationId xmlns:p14="http://schemas.microsoft.com/office/powerpoint/2010/main" val="21930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20</a:t>
            </a:fld>
            <a:endParaRPr lang="en-US" dirty="0"/>
          </a:p>
        </p:txBody>
      </p:sp>
    </p:spTree>
    <p:extLst>
      <p:ext uri="{BB962C8B-B14F-4D97-AF65-F5344CB8AC3E}">
        <p14:creationId xmlns:p14="http://schemas.microsoft.com/office/powerpoint/2010/main" val="2051039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650310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smtClean="0"/>
              <a:t>Date Here</a:t>
            </a:r>
            <a:endParaRPr lang="en-US" dirty="0"/>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smtClean="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52884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smtClean="0"/>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895135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smtClean="0">
              <a:ln>
                <a:noFill/>
              </a:ln>
              <a:solidFill>
                <a:srgbClr val="004978"/>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38697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42298071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129998628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F11DC2A-2F4E-4F79-A3F5-88DB509F96F8}"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93715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427634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6248397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748006947"/>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fr-FR" dirty="0" smtClean="0"/>
              <a:t>Chapter 12:</a:t>
            </a:r>
            <a:br>
              <a:rPr lang="fr-FR" dirty="0" smtClean="0"/>
            </a:br>
            <a:r>
              <a:rPr lang="fr-FR" dirty="0" smtClean="0"/>
              <a:t>Project Procurement Management</a:t>
            </a:r>
            <a:endParaRPr lang="fr-FR" dirty="0"/>
          </a:p>
        </p:txBody>
      </p:sp>
      <p:sp>
        <p:nvSpPr>
          <p:cNvPr id="3" name="Subtitle 2"/>
          <p:cNvSpPr>
            <a:spLocks noGrp="1"/>
          </p:cNvSpPr>
          <p:nvPr>
            <p:ph type="subTitle" idx="1"/>
          </p:nvPr>
        </p:nvSpPr>
        <p:spPr/>
        <p:txBody>
          <a:bodyPr/>
          <a:lstStyle/>
          <a:p>
            <a:pPr lvl="0"/>
            <a:r>
              <a:rPr lang="en-US" b="1" dirty="0">
                <a:solidFill>
                  <a:srgbClr val="006198"/>
                </a:solidFill>
                <a:effectLst>
                  <a:outerShdw blurRad="38100" dist="38100" dir="2700000" algn="tl">
                    <a:srgbClr val="FFFFFF"/>
                  </a:outerShdw>
                </a:effectLst>
                <a:latin typeface="Arial Rounded MT Bold" pitchFamily="34" charset="0"/>
              </a:rPr>
              <a:t>Information Technology Project Management, Ninth Edition</a:t>
            </a:r>
          </a:p>
          <a:p>
            <a:pPr lvl="0"/>
            <a:r>
              <a:rPr lang="en-US" dirty="0">
                <a:solidFill>
                  <a:srgbClr val="004978"/>
                </a:solidFill>
              </a:rPr>
              <a:t>Note: See the text itself for full citations</a:t>
            </a:r>
            <a:endParaRPr lang="en-US" b="1" dirty="0">
              <a:solidFill>
                <a:srgbClr val="006198"/>
              </a:solidFill>
              <a:effectLst>
                <a:outerShdw blurRad="38100" dist="38100" dir="2700000" algn="tl">
                  <a:srgbClr val="FFFFFF"/>
                </a:outerShdw>
              </a:effectLst>
              <a:latin typeface="Arial Rounded MT Bold" pitchFamily="34" charset="0"/>
            </a:endParaRP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smtClean="0"/>
              <a:t>Types of </a:t>
            </a:r>
            <a:r>
              <a:rPr lang="en-US" dirty="0"/>
              <a:t>Contracts </a:t>
            </a:r>
            <a:r>
              <a:rPr lang="en-US" dirty="0" smtClean="0"/>
              <a:t>(2 </a:t>
            </a:r>
            <a:r>
              <a:rPr lang="en-US" dirty="0"/>
              <a:t>of 3)</a:t>
            </a:r>
            <a:endParaRPr lang="en-US" dirty="0" smtClean="0"/>
          </a:p>
        </p:txBody>
      </p:sp>
      <p:pic>
        <p:nvPicPr>
          <p:cNvPr id="2" name="Picture 1" descr="Image illustrates the levels of risk to the buyer and supplier for different types of contracts.&#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4417" y="2590800"/>
            <a:ext cx="6695165" cy="2150364"/>
          </a:xfrm>
          <a:prstGeom prst="rect">
            <a:avLst/>
          </a:prstGeom>
        </p:spPr>
      </p:pic>
      <p:sp>
        <p:nvSpPr>
          <p:cNvPr id="2662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7627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Types of Contracts </a:t>
            </a:r>
            <a:r>
              <a:rPr lang="en-US" dirty="0" smtClean="0"/>
              <a:t>(3 </a:t>
            </a:r>
            <a:r>
              <a:rPr lang="en-US" dirty="0"/>
              <a:t>of 3)</a:t>
            </a:r>
            <a:endParaRPr lang="en-US" dirty="0" smtClean="0"/>
          </a:p>
        </p:txBody>
      </p:sp>
      <p:sp>
        <p:nvSpPr>
          <p:cNvPr id="30723" name="Rectangle 3"/>
          <p:cNvSpPr>
            <a:spLocks noGrp="1" noChangeArrowheads="1"/>
          </p:cNvSpPr>
          <p:nvPr>
            <p:ph idx="1"/>
          </p:nvPr>
        </p:nvSpPr>
        <p:spPr/>
        <p:txBody>
          <a:bodyPr/>
          <a:lstStyle/>
          <a:p>
            <a:r>
              <a:rPr lang="en-US" dirty="0" smtClean="0"/>
              <a:t>Contracts should include specific clauses to take into account issues unique to the project</a:t>
            </a:r>
          </a:p>
          <a:p>
            <a:pPr lvl="1"/>
            <a:r>
              <a:rPr lang="en-US" dirty="0"/>
              <a:t>Time and material contracts and unit-price contracts can be high or low risk, </a:t>
            </a:r>
            <a:r>
              <a:rPr lang="en-US" dirty="0" smtClean="0"/>
              <a:t>depending on </a:t>
            </a:r>
            <a:r>
              <a:rPr lang="en-US" dirty="0"/>
              <a:t>the nature of the project and other contract </a:t>
            </a:r>
            <a:r>
              <a:rPr lang="en-US" dirty="0" smtClean="0"/>
              <a:t>clauses</a:t>
            </a:r>
          </a:p>
          <a:p>
            <a:pPr lvl="1"/>
            <a:r>
              <a:rPr lang="en-US" dirty="0" smtClean="0"/>
              <a:t>A termination clause allows the buyer or supplier to end the contract</a:t>
            </a:r>
            <a:endParaRPr lang="en-US" dirty="0"/>
          </a:p>
        </p:txBody>
      </p:sp>
      <p:sp>
        <p:nvSpPr>
          <p:cNvPr id="30725"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smtClean="0"/>
              <a:t>Tools and Techniques for Planning </a:t>
            </a:r>
            <a:r>
              <a:rPr lang="en-US" dirty="0"/>
              <a:t>Procurement Management</a:t>
            </a:r>
            <a:endParaRPr lang="en-US" dirty="0" smtClean="0"/>
          </a:p>
        </p:txBody>
      </p:sp>
      <p:sp>
        <p:nvSpPr>
          <p:cNvPr id="23555" name="Rectangle 3"/>
          <p:cNvSpPr>
            <a:spLocks noGrp="1" noChangeArrowheads="1"/>
          </p:cNvSpPr>
          <p:nvPr>
            <p:ph idx="1"/>
          </p:nvPr>
        </p:nvSpPr>
        <p:spPr/>
        <p:txBody>
          <a:bodyPr/>
          <a:lstStyle/>
          <a:p>
            <a:r>
              <a:rPr lang="en-US" dirty="0"/>
              <a:t>Several tools and techniques are available to help project managers and their teams </a:t>
            </a:r>
            <a:r>
              <a:rPr lang="en-US" dirty="0" smtClean="0"/>
              <a:t>in planning </a:t>
            </a:r>
            <a:r>
              <a:rPr lang="en-US" dirty="0"/>
              <a:t>procurement </a:t>
            </a:r>
            <a:r>
              <a:rPr lang="en-US" dirty="0" smtClean="0"/>
              <a:t>management</a:t>
            </a:r>
            <a:endParaRPr lang="en-US" dirty="0"/>
          </a:p>
          <a:p>
            <a:pPr lvl="1"/>
            <a:r>
              <a:rPr lang="en-US" dirty="0" smtClean="0"/>
              <a:t>Make-or-buy analysis</a:t>
            </a:r>
          </a:p>
          <a:p>
            <a:pPr lvl="2"/>
            <a:r>
              <a:rPr lang="en-US" dirty="0"/>
              <a:t>General management technique used to determine whether an organization should make or perform a particular product or service inside the organization or buy from someone else</a:t>
            </a:r>
          </a:p>
          <a:p>
            <a:pPr lvl="1"/>
            <a:r>
              <a:rPr lang="en-US" dirty="0" smtClean="0"/>
              <a:t>Expert judgment</a:t>
            </a:r>
          </a:p>
          <a:p>
            <a:pPr lvl="2"/>
            <a:r>
              <a:rPr lang="en-US" dirty="0"/>
              <a:t>Experts both from inside and outside an organization can provide excellent advice in </a:t>
            </a:r>
            <a:r>
              <a:rPr lang="en-US" dirty="0" smtClean="0"/>
              <a:t>planning purchases </a:t>
            </a:r>
            <a:r>
              <a:rPr lang="en-US" dirty="0"/>
              <a:t>and </a:t>
            </a:r>
            <a:r>
              <a:rPr lang="en-US" dirty="0" smtClean="0"/>
              <a:t>acquisitions</a:t>
            </a:r>
            <a:endParaRPr lang="en-US" dirty="0"/>
          </a:p>
          <a:p>
            <a:pPr lvl="1"/>
            <a:r>
              <a:rPr lang="en-US" dirty="0"/>
              <a:t>Market </a:t>
            </a:r>
            <a:r>
              <a:rPr lang="en-US" dirty="0" smtClean="0"/>
              <a:t>research</a:t>
            </a:r>
          </a:p>
          <a:p>
            <a:pPr lvl="2"/>
            <a:r>
              <a:rPr lang="en-US" dirty="0"/>
              <a:t>Many potential suppliers </a:t>
            </a:r>
            <a:r>
              <a:rPr lang="en-US" dirty="0" smtClean="0"/>
              <a:t>are often </a:t>
            </a:r>
            <a:r>
              <a:rPr lang="en-US" dirty="0"/>
              <a:t>available for goods and services, so the project team must choose suppliers carefully</a:t>
            </a:r>
          </a:p>
          <a:p>
            <a:pPr lvl="1"/>
            <a:endParaRPr lang="en-US" dirty="0"/>
          </a:p>
        </p:txBody>
      </p:sp>
      <p:sp>
        <p:nvSpPr>
          <p:cNvPr id="2355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61332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smtClean="0"/>
              <a:t>Procurement Management Plan</a:t>
            </a:r>
          </a:p>
        </p:txBody>
      </p:sp>
      <p:sp>
        <p:nvSpPr>
          <p:cNvPr id="31747" name="Rectangle 3"/>
          <p:cNvSpPr>
            <a:spLocks noGrp="1" noChangeArrowheads="1"/>
          </p:cNvSpPr>
          <p:nvPr>
            <p:ph idx="1"/>
          </p:nvPr>
        </p:nvSpPr>
        <p:spPr/>
        <p:txBody>
          <a:bodyPr/>
          <a:lstStyle/>
          <a:p>
            <a:r>
              <a:rPr lang="en-US" dirty="0" smtClean="0"/>
              <a:t>Describes how the procurement processes will be managed, from developing documentation for making outside purchases or acquisitions to contract closure</a:t>
            </a:r>
          </a:p>
          <a:p>
            <a:pPr lvl="1"/>
            <a:r>
              <a:rPr lang="en-US" dirty="0" smtClean="0"/>
              <a:t>Contents varies based on project needs</a:t>
            </a:r>
          </a:p>
        </p:txBody>
      </p:sp>
      <p:sp>
        <p:nvSpPr>
          <p:cNvPr id="3174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Statement of </a:t>
            </a:r>
            <a:r>
              <a:rPr lang="en-US" dirty="0"/>
              <a:t>Work (1 of </a:t>
            </a:r>
            <a:r>
              <a:rPr lang="en-US" dirty="0" smtClean="0"/>
              <a:t>2)</a:t>
            </a:r>
          </a:p>
        </p:txBody>
      </p:sp>
      <p:sp>
        <p:nvSpPr>
          <p:cNvPr id="32771" name="Rectangle 3"/>
          <p:cNvSpPr>
            <a:spLocks noGrp="1" noChangeArrowheads="1"/>
          </p:cNvSpPr>
          <p:nvPr>
            <p:ph idx="1"/>
          </p:nvPr>
        </p:nvSpPr>
        <p:spPr/>
        <p:txBody>
          <a:bodyPr/>
          <a:lstStyle/>
          <a:p>
            <a:r>
              <a:rPr lang="en-US" dirty="0" smtClean="0"/>
              <a:t>A statement of work (SOW) is a description of the work required for the procurement</a:t>
            </a:r>
          </a:p>
          <a:p>
            <a:pPr lvl="1"/>
            <a:r>
              <a:rPr lang="en-US" dirty="0" smtClean="0"/>
              <a:t>If a SOW is used as part of a contract to describe only the work required for that particular contract, it is called a contract statement of work</a:t>
            </a:r>
          </a:p>
          <a:p>
            <a:pPr lvl="1"/>
            <a:r>
              <a:rPr lang="en-US" dirty="0" smtClean="0"/>
              <a:t>A contract SOW is a type of scope statement</a:t>
            </a:r>
          </a:p>
          <a:p>
            <a:pPr lvl="1"/>
            <a:r>
              <a:rPr lang="en-US" dirty="0" smtClean="0"/>
              <a:t>A good SOW gives bidders a better understanding of the buyer’s expectations</a:t>
            </a:r>
          </a:p>
        </p:txBody>
      </p:sp>
      <p:sp>
        <p:nvSpPr>
          <p:cNvPr id="32773"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t>Statement of </a:t>
            </a:r>
            <a:r>
              <a:rPr lang="en-US" dirty="0"/>
              <a:t>Work </a:t>
            </a:r>
            <a:r>
              <a:rPr lang="en-US" dirty="0" smtClean="0"/>
              <a:t>(2 </a:t>
            </a:r>
            <a:r>
              <a:rPr lang="en-US" dirty="0"/>
              <a:t>of </a:t>
            </a:r>
            <a:r>
              <a:rPr lang="en-US" dirty="0" smtClean="0"/>
              <a:t>2)</a:t>
            </a:r>
          </a:p>
        </p:txBody>
      </p:sp>
      <p:pic>
        <p:nvPicPr>
          <p:cNvPr id="2" name="Picture 1" descr="Image shows a basic outline for a statement of work contract.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1295400"/>
            <a:ext cx="4714657" cy="4547616"/>
          </a:xfrm>
          <a:prstGeom prst="rect">
            <a:avLst/>
          </a:prstGeom>
        </p:spPr>
      </p:pic>
      <p:sp>
        <p:nvSpPr>
          <p:cNvPr id="32773"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14735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Procurement or Bid Documents</a:t>
            </a:r>
            <a:endParaRPr lang="en-US" dirty="0" smtClean="0"/>
          </a:p>
        </p:txBody>
      </p:sp>
      <p:sp>
        <p:nvSpPr>
          <p:cNvPr id="33795" name="Rectangle 3"/>
          <p:cNvSpPr>
            <a:spLocks noGrp="1" noChangeArrowheads="1"/>
          </p:cNvSpPr>
          <p:nvPr>
            <p:ph idx="1"/>
          </p:nvPr>
        </p:nvSpPr>
        <p:spPr/>
        <p:txBody>
          <a:bodyPr/>
          <a:lstStyle/>
          <a:p>
            <a:r>
              <a:rPr lang="en-US" dirty="0" smtClean="0"/>
              <a:t>Request for Proposals: used to solicit proposals from prospective sellers</a:t>
            </a:r>
          </a:p>
          <a:p>
            <a:pPr lvl="1"/>
            <a:r>
              <a:rPr lang="en-US" dirty="0" smtClean="0"/>
              <a:t>A proposal is a document prepared by a seller when there are different approaches for meeting buyer needs </a:t>
            </a:r>
          </a:p>
          <a:p>
            <a:r>
              <a:rPr lang="en-US" dirty="0" smtClean="0"/>
              <a:t>Requests for Quotes: used to solicit quotes or bids from prospective suppliers</a:t>
            </a:r>
          </a:p>
          <a:p>
            <a:pPr lvl="1"/>
            <a:r>
              <a:rPr lang="en-US" dirty="0" smtClean="0"/>
              <a:t>A bid, also called a tender or quote (short for quotation), is a document prepared by sellers providing pricing for standard items that have been clearly defined by the buyer </a:t>
            </a:r>
          </a:p>
        </p:txBody>
      </p:sp>
      <p:sp>
        <p:nvSpPr>
          <p:cNvPr id="3379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smtClean="0"/>
              <a:t>Source Selection Criteria</a:t>
            </a:r>
          </a:p>
        </p:txBody>
      </p:sp>
      <p:sp>
        <p:nvSpPr>
          <p:cNvPr id="34819" name="Rectangle 3"/>
          <p:cNvSpPr>
            <a:spLocks noGrp="1" noChangeArrowheads="1"/>
          </p:cNvSpPr>
          <p:nvPr>
            <p:ph idx="1"/>
          </p:nvPr>
        </p:nvSpPr>
        <p:spPr/>
        <p:txBody>
          <a:bodyPr/>
          <a:lstStyle/>
          <a:p>
            <a:r>
              <a:rPr lang="en-US" dirty="0" smtClean="0"/>
              <a:t>It’s important to prepare some form of evaluation criteria, preferably before issuing a formal RFP or RFQ</a:t>
            </a:r>
          </a:p>
          <a:p>
            <a:pPr lvl="1"/>
            <a:r>
              <a:rPr lang="en-US" dirty="0"/>
              <a:t>Organizations use criteria to rate </a:t>
            </a:r>
            <a:r>
              <a:rPr lang="en-US" dirty="0" smtClean="0"/>
              <a:t>or score </a:t>
            </a:r>
            <a:r>
              <a:rPr lang="en-US" dirty="0"/>
              <a:t>proposals, and they often assign a weight to each criterion to indicate its importance</a:t>
            </a:r>
          </a:p>
          <a:p>
            <a:r>
              <a:rPr lang="en-US" dirty="0" smtClean="0"/>
              <a:t>Beware of proposals that look good on paper</a:t>
            </a:r>
          </a:p>
          <a:p>
            <a:pPr lvl="1"/>
            <a:r>
              <a:rPr lang="en-US" dirty="0"/>
              <a:t>B</a:t>
            </a:r>
            <a:r>
              <a:rPr lang="en-US" dirty="0" smtClean="0"/>
              <a:t>e sure to evaluate factors, such as past performance and management approach</a:t>
            </a:r>
          </a:p>
          <a:p>
            <a:r>
              <a:rPr lang="en-US" dirty="0"/>
              <a:t>Some IT projects also require potential sellers to deliver a technical presentation </a:t>
            </a:r>
            <a:r>
              <a:rPr lang="en-US" dirty="0" smtClean="0"/>
              <a:t>as part </a:t>
            </a:r>
            <a:r>
              <a:rPr lang="en-US" dirty="0"/>
              <a:t>of their </a:t>
            </a:r>
            <a:r>
              <a:rPr lang="en-US" dirty="0" smtClean="0"/>
              <a:t>proposal</a:t>
            </a:r>
          </a:p>
          <a:p>
            <a:pPr lvl="1"/>
            <a:r>
              <a:rPr lang="en-US" dirty="0" smtClean="0"/>
              <a:t>The </a:t>
            </a:r>
            <a:r>
              <a:rPr lang="en-US" dirty="0"/>
              <a:t>proposed project manager should lead the potential </a:t>
            </a:r>
            <a:r>
              <a:rPr lang="en-US" dirty="0" smtClean="0"/>
              <a:t>seller’s presentation </a:t>
            </a:r>
            <a:r>
              <a:rPr lang="en-US" dirty="0"/>
              <a:t>team</a:t>
            </a:r>
          </a:p>
        </p:txBody>
      </p:sp>
      <p:sp>
        <p:nvSpPr>
          <p:cNvPr id="34821"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Conducting </a:t>
            </a:r>
            <a:r>
              <a:rPr lang="en-US" dirty="0"/>
              <a:t>Procurements (1 of </a:t>
            </a:r>
            <a:r>
              <a:rPr lang="en-US" dirty="0" smtClean="0"/>
              <a:t>4)</a:t>
            </a:r>
            <a:endParaRPr lang="en-US" dirty="0"/>
          </a:p>
        </p:txBody>
      </p:sp>
      <p:sp>
        <p:nvSpPr>
          <p:cNvPr id="2" name="Content Placeholder 1"/>
          <p:cNvSpPr>
            <a:spLocks noGrp="1"/>
          </p:cNvSpPr>
          <p:nvPr>
            <p:ph idx="1"/>
          </p:nvPr>
        </p:nvSpPr>
        <p:spPr/>
        <p:txBody>
          <a:bodyPr/>
          <a:lstStyle/>
          <a:p>
            <a:r>
              <a:rPr lang="en-US" dirty="0" smtClean="0"/>
              <a:t>Steps after </a:t>
            </a:r>
            <a:r>
              <a:rPr lang="en-US" dirty="0"/>
              <a:t>planning for procurement </a:t>
            </a:r>
            <a:r>
              <a:rPr lang="en-US" dirty="0" smtClean="0"/>
              <a:t>management</a:t>
            </a:r>
          </a:p>
          <a:p>
            <a:pPr lvl="1"/>
            <a:r>
              <a:rPr lang="en-US" dirty="0" smtClean="0"/>
              <a:t>Decide whom to ask to do the work</a:t>
            </a:r>
          </a:p>
          <a:p>
            <a:pPr lvl="1"/>
            <a:r>
              <a:rPr lang="en-US" dirty="0" smtClean="0"/>
              <a:t>Send appropriate documentation to potential sellers</a:t>
            </a:r>
          </a:p>
          <a:p>
            <a:pPr lvl="1"/>
            <a:r>
              <a:rPr lang="en-US" dirty="0" smtClean="0"/>
              <a:t>Obtain proposals or bids</a:t>
            </a:r>
          </a:p>
          <a:p>
            <a:pPr lvl="1"/>
            <a:r>
              <a:rPr lang="en-US" dirty="0" smtClean="0"/>
              <a:t>Select a seller</a:t>
            </a:r>
          </a:p>
          <a:p>
            <a:pPr lvl="1"/>
            <a:r>
              <a:rPr lang="en-US" dirty="0" smtClean="0"/>
              <a:t>Award a contract</a:t>
            </a:r>
          </a:p>
          <a:p>
            <a:pPr lvl="1"/>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a:t>Conducting Procurements </a:t>
            </a:r>
            <a:r>
              <a:rPr lang="en-US" dirty="0" smtClean="0"/>
              <a:t>(2 </a:t>
            </a:r>
            <a:r>
              <a:rPr lang="en-US" dirty="0"/>
              <a:t>of 4)</a:t>
            </a:r>
            <a:endParaRPr lang="en-US" dirty="0" smtClean="0"/>
          </a:p>
        </p:txBody>
      </p:sp>
      <p:sp>
        <p:nvSpPr>
          <p:cNvPr id="35843" name="Rectangle 3"/>
          <p:cNvSpPr>
            <a:spLocks noGrp="1" noChangeArrowheads="1"/>
          </p:cNvSpPr>
          <p:nvPr>
            <p:ph idx="1"/>
          </p:nvPr>
        </p:nvSpPr>
        <p:spPr/>
        <p:txBody>
          <a:bodyPr/>
          <a:lstStyle/>
          <a:p>
            <a:r>
              <a:rPr lang="en-US" dirty="0"/>
              <a:t>Approaches for </a:t>
            </a:r>
            <a:r>
              <a:rPr lang="en-US" dirty="0" smtClean="0"/>
              <a:t>procurement</a:t>
            </a:r>
            <a:endParaRPr lang="en-US" dirty="0"/>
          </a:p>
          <a:p>
            <a:pPr lvl="1"/>
            <a:r>
              <a:rPr lang="en-US" dirty="0" smtClean="0"/>
              <a:t>Organizations can advertise to procure goods and services in several ways</a:t>
            </a:r>
          </a:p>
          <a:p>
            <a:pPr lvl="2"/>
            <a:r>
              <a:rPr lang="en-US" dirty="0" smtClean="0"/>
              <a:t>Approaching the preferred supplier</a:t>
            </a:r>
          </a:p>
          <a:p>
            <a:pPr lvl="2"/>
            <a:r>
              <a:rPr lang="en-US" dirty="0" smtClean="0"/>
              <a:t>Approaching several potential suppliers and taking bids </a:t>
            </a:r>
          </a:p>
          <a:p>
            <a:r>
              <a:rPr lang="en-US" dirty="0" smtClean="0"/>
              <a:t>A bidders’ conference can help clarify expectations</a:t>
            </a:r>
          </a:p>
          <a:p>
            <a:pPr lvl="1"/>
            <a:r>
              <a:rPr lang="en-US" dirty="0" smtClean="0"/>
              <a:t>Meeting </a:t>
            </a:r>
            <a:r>
              <a:rPr lang="en-US" dirty="0"/>
              <a:t>with prospective sellers prior to preparation of their proposals or bids</a:t>
            </a:r>
            <a:endParaRPr lang="en-US" dirty="0" smtClean="0"/>
          </a:p>
          <a:p>
            <a:pPr lvl="1"/>
            <a:endParaRPr lang="en-US" dirty="0" smtClean="0"/>
          </a:p>
        </p:txBody>
      </p:sp>
      <p:sp>
        <p:nvSpPr>
          <p:cNvPr id="35845"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Learning Objectives (1 of 2)</a:t>
            </a:r>
          </a:p>
        </p:txBody>
      </p:sp>
      <p:sp>
        <p:nvSpPr>
          <p:cNvPr id="11267" name="Rectangle 3"/>
          <p:cNvSpPr>
            <a:spLocks noGrp="1" noChangeArrowheads="1"/>
          </p:cNvSpPr>
          <p:nvPr>
            <p:ph idx="1"/>
          </p:nvPr>
        </p:nvSpPr>
        <p:spPr/>
        <p:txBody>
          <a:bodyPr>
            <a:noAutofit/>
          </a:bodyPr>
          <a:lstStyle/>
          <a:p>
            <a:r>
              <a:rPr lang="en-US" dirty="0"/>
              <a:t>Explain the importance of project procurement management and </a:t>
            </a:r>
            <a:r>
              <a:rPr lang="en-US" dirty="0" smtClean="0"/>
              <a:t>the increasing </a:t>
            </a:r>
            <a:r>
              <a:rPr lang="en-US" dirty="0"/>
              <a:t>use of outsourcing for information technology (IT) projects</a:t>
            </a:r>
          </a:p>
          <a:p>
            <a:r>
              <a:rPr lang="en-US" dirty="0" smtClean="0"/>
              <a:t>Describe </a:t>
            </a:r>
            <a:r>
              <a:rPr lang="en-US" dirty="0"/>
              <a:t>the work involved in planning procurements for </a:t>
            </a:r>
            <a:r>
              <a:rPr lang="en-US" dirty="0" smtClean="0"/>
              <a:t>projects, including </a:t>
            </a:r>
            <a:r>
              <a:rPr lang="en-US" dirty="0"/>
              <a:t>determining the proper type of contract to use and </a:t>
            </a:r>
            <a:r>
              <a:rPr lang="en-US" dirty="0" smtClean="0"/>
              <a:t>preparing a </a:t>
            </a:r>
            <a:r>
              <a:rPr lang="en-US" dirty="0"/>
              <a:t>procurement management plan, statement of work, source </a:t>
            </a:r>
            <a:r>
              <a:rPr lang="en-US" dirty="0" smtClean="0"/>
              <a:t>selection criteria</a:t>
            </a:r>
            <a:r>
              <a:rPr lang="en-US" dirty="0"/>
              <a:t>, and make-or-buy analysis</a:t>
            </a:r>
          </a:p>
          <a:p>
            <a:r>
              <a:rPr lang="en-US" dirty="0" smtClean="0"/>
              <a:t>Discuss </a:t>
            </a:r>
            <a:r>
              <a:rPr lang="en-US" dirty="0"/>
              <a:t>how to conduct procurements and strategies for obtaining </a:t>
            </a:r>
            <a:r>
              <a:rPr lang="en-US" dirty="0" smtClean="0"/>
              <a:t>seller responses</a:t>
            </a:r>
            <a:r>
              <a:rPr lang="en-US" dirty="0"/>
              <a:t>, selecting sellers, and awarding </a:t>
            </a:r>
            <a:r>
              <a:rPr lang="en-US" dirty="0" smtClean="0"/>
              <a:t>contracts</a:t>
            </a:r>
          </a:p>
          <a:p>
            <a:r>
              <a:rPr lang="en-US" dirty="0" smtClean="0"/>
              <a:t>Describe </a:t>
            </a:r>
            <a:r>
              <a:rPr lang="en-US" dirty="0"/>
              <a:t>the process of controlling procurements by </a:t>
            </a:r>
            <a:r>
              <a:rPr lang="en-US" dirty="0" smtClean="0"/>
              <a:t>managing procurement </a:t>
            </a:r>
            <a:r>
              <a:rPr lang="en-US" dirty="0"/>
              <a:t>relationships and monitoring contract performance</a:t>
            </a:r>
          </a:p>
          <a:p>
            <a:pPr marL="0" indent="0">
              <a:buNone/>
            </a:pPr>
            <a:endParaRPr lang="en-US" dirty="0"/>
          </a:p>
        </p:txBody>
      </p:sp>
      <p:sp>
        <p:nvSpPr>
          <p:cNvPr id="1126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a:t>Conducting Procurements </a:t>
            </a:r>
            <a:r>
              <a:rPr lang="en-US" dirty="0" smtClean="0"/>
              <a:t>(3 </a:t>
            </a:r>
            <a:r>
              <a:rPr lang="en-US" dirty="0"/>
              <a:t>of 4)</a:t>
            </a:r>
            <a:endParaRPr lang="en-US" dirty="0" smtClean="0"/>
          </a:p>
        </p:txBody>
      </p:sp>
      <p:pic>
        <p:nvPicPr>
          <p:cNvPr id="2" name="Picture 1" descr="Image displays a sample proposal evaluation sheet for three proposals.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2514600"/>
            <a:ext cx="6588552" cy="2183892"/>
          </a:xfrm>
          <a:prstGeom prst="rect">
            <a:avLst/>
          </a:prstGeom>
        </p:spPr>
      </p:pic>
      <p:sp>
        <p:nvSpPr>
          <p:cNvPr id="35845"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66760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a:t>Conducting Procurements </a:t>
            </a:r>
            <a:r>
              <a:rPr lang="en-US" dirty="0" smtClean="0"/>
              <a:t>(4 </a:t>
            </a:r>
            <a:r>
              <a:rPr lang="en-US" dirty="0"/>
              <a:t>of 4)</a:t>
            </a:r>
            <a:endParaRPr lang="en-US" dirty="0" smtClean="0"/>
          </a:p>
        </p:txBody>
      </p:sp>
      <p:sp>
        <p:nvSpPr>
          <p:cNvPr id="38915" name="Rectangle 3"/>
          <p:cNvSpPr>
            <a:spLocks noGrp="1" noChangeArrowheads="1"/>
          </p:cNvSpPr>
          <p:nvPr>
            <p:ph idx="1"/>
          </p:nvPr>
        </p:nvSpPr>
        <p:spPr/>
        <p:txBody>
          <a:bodyPr/>
          <a:lstStyle/>
          <a:p>
            <a:r>
              <a:rPr lang="en-US" dirty="0"/>
              <a:t>Seller </a:t>
            </a:r>
            <a:r>
              <a:rPr lang="en-US" dirty="0" smtClean="0"/>
              <a:t>selection</a:t>
            </a:r>
            <a:endParaRPr lang="en-US" dirty="0"/>
          </a:p>
          <a:p>
            <a:pPr lvl="1"/>
            <a:r>
              <a:rPr lang="en-US" dirty="0"/>
              <a:t>After developing a short list of possible sellers, organizations often follow a more </a:t>
            </a:r>
            <a:r>
              <a:rPr lang="en-US" dirty="0" smtClean="0"/>
              <a:t>detailed proposal </a:t>
            </a:r>
            <a:r>
              <a:rPr lang="en-US" dirty="0"/>
              <a:t>evaluation </a:t>
            </a:r>
            <a:r>
              <a:rPr lang="en-US" dirty="0" smtClean="0"/>
              <a:t>process</a:t>
            </a:r>
          </a:p>
          <a:p>
            <a:pPr lvl="1"/>
            <a:r>
              <a:rPr lang="en-US" dirty="0"/>
              <a:t>It is customary to have contract negotiations during the source selection </a:t>
            </a:r>
            <a:r>
              <a:rPr lang="en-US" dirty="0" smtClean="0"/>
              <a:t>process</a:t>
            </a:r>
          </a:p>
          <a:p>
            <a:pPr lvl="1"/>
            <a:r>
              <a:rPr lang="en-US" dirty="0" smtClean="0"/>
              <a:t>Sellers on the short list often prepare a best and final offer (BAFO)</a:t>
            </a:r>
          </a:p>
          <a:p>
            <a:pPr lvl="1"/>
            <a:r>
              <a:rPr lang="en-US" dirty="0" smtClean="0"/>
              <a:t>Final output is a contract signed by the buyer and the selected seller</a:t>
            </a:r>
            <a:endParaRPr lang="en-US" dirty="0"/>
          </a:p>
        </p:txBody>
      </p:sp>
      <p:sp>
        <p:nvSpPr>
          <p:cNvPr id="3891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Controlling Procurements (1 </a:t>
            </a:r>
            <a:r>
              <a:rPr lang="en-US" dirty="0"/>
              <a:t>of </a:t>
            </a:r>
            <a:r>
              <a:rPr lang="en-US" dirty="0" smtClean="0"/>
              <a:t>4) </a:t>
            </a:r>
          </a:p>
        </p:txBody>
      </p:sp>
      <p:sp>
        <p:nvSpPr>
          <p:cNvPr id="40963" name="Rectangle 3"/>
          <p:cNvSpPr>
            <a:spLocks noGrp="1" noChangeArrowheads="1"/>
          </p:cNvSpPr>
          <p:nvPr>
            <p:ph idx="1"/>
          </p:nvPr>
        </p:nvSpPr>
        <p:spPr/>
        <p:txBody>
          <a:bodyPr/>
          <a:lstStyle/>
          <a:p>
            <a:r>
              <a:rPr lang="en-US" dirty="0" smtClean="0"/>
              <a:t>Ensures the seller’s performance meets contractual requirements</a:t>
            </a:r>
          </a:p>
          <a:p>
            <a:pPr lvl="1"/>
            <a:r>
              <a:rPr lang="en-US" dirty="0" smtClean="0"/>
              <a:t>Contracts are legal relationships, so it is important that legal and contracting professionals be involved in writing and administering contracts</a:t>
            </a:r>
          </a:p>
          <a:p>
            <a:pPr lvl="2"/>
            <a:r>
              <a:rPr lang="en-US" dirty="0"/>
              <a:t>Project team members must be aware of </a:t>
            </a:r>
            <a:r>
              <a:rPr lang="en-US" dirty="0" smtClean="0"/>
              <a:t>potential legal </a:t>
            </a:r>
            <a:r>
              <a:rPr lang="en-US" dirty="0"/>
              <a:t>problems they might cause by not understanding a </a:t>
            </a:r>
            <a:r>
              <a:rPr lang="en-US" dirty="0" smtClean="0"/>
              <a:t>contract</a:t>
            </a:r>
          </a:p>
          <a:p>
            <a:r>
              <a:rPr lang="en-US" dirty="0" smtClean="0"/>
              <a:t>It is critical that project managers and team members watch for constructive change orders</a:t>
            </a:r>
          </a:p>
          <a:p>
            <a:pPr lvl="1"/>
            <a:r>
              <a:rPr lang="en-US" dirty="0"/>
              <a:t>O</a:t>
            </a:r>
            <a:r>
              <a:rPr lang="en-US" dirty="0" smtClean="0"/>
              <a:t>ral or written acts or omissions by someone with actual or apparent authority that can be construed to have the same effect as a written change order</a:t>
            </a:r>
            <a:endParaRPr lang="en-US" dirty="0"/>
          </a:p>
        </p:txBody>
      </p:sp>
      <p:sp>
        <p:nvSpPr>
          <p:cNvPr id="40965"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Controlling Procurements </a:t>
            </a:r>
            <a:r>
              <a:rPr lang="en-US" dirty="0" smtClean="0"/>
              <a:t>(2 </a:t>
            </a:r>
            <a:r>
              <a:rPr lang="en-US" dirty="0"/>
              <a:t>of </a:t>
            </a:r>
            <a:r>
              <a:rPr lang="en-US" dirty="0" smtClean="0"/>
              <a:t>4)</a:t>
            </a:r>
          </a:p>
        </p:txBody>
      </p:sp>
      <p:sp>
        <p:nvSpPr>
          <p:cNvPr id="41987" name="Rectangle 3"/>
          <p:cNvSpPr>
            <a:spLocks noGrp="1" noChangeArrowheads="1"/>
          </p:cNvSpPr>
          <p:nvPr>
            <p:ph idx="1"/>
          </p:nvPr>
        </p:nvSpPr>
        <p:spPr/>
        <p:txBody>
          <a:bodyPr>
            <a:noAutofit/>
          </a:bodyPr>
          <a:lstStyle/>
          <a:p>
            <a:r>
              <a:rPr lang="en-US" dirty="0" smtClean="0"/>
              <a:t>Suggestions for change control in contracts</a:t>
            </a:r>
          </a:p>
          <a:p>
            <a:pPr lvl="1"/>
            <a:r>
              <a:rPr lang="en-US" dirty="0" smtClean="0"/>
              <a:t>Changes to any part of the project need to be reviewed, approved, and documented by the same people in the same way that the original part of the plan was approved</a:t>
            </a:r>
          </a:p>
          <a:p>
            <a:pPr lvl="1"/>
            <a:r>
              <a:rPr lang="en-US" dirty="0" smtClean="0"/>
              <a:t>Evaluation of any change should include an impact analysis</a:t>
            </a:r>
          </a:p>
          <a:p>
            <a:pPr lvl="1"/>
            <a:r>
              <a:rPr lang="en-US" dirty="0" smtClean="0"/>
              <a:t>Changes must be documented in writing</a:t>
            </a:r>
          </a:p>
          <a:p>
            <a:pPr lvl="1"/>
            <a:r>
              <a:rPr lang="en-US" dirty="0"/>
              <a:t>Project managers and teams should stay closely involved to make sure the new system will meet business needs and work in an operational environment</a:t>
            </a:r>
          </a:p>
          <a:p>
            <a:pPr lvl="1"/>
            <a:r>
              <a:rPr lang="en-US" dirty="0"/>
              <a:t>Have backup plans</a:t>
            </a:r>
          </a:p>
          <a:p>
            <a:pPr lvl="1"/>
            <a:r>
              <a:rPr lang="en-US" dirty="0"/>
              <a:t>Use tools and techniques, such as a contract change control system, buyer-conducted performance reviews, inspections and audits, </a:t>
            </a:r>
            <a:r>
              <a:rPr lang="en-US" dirty="0" smtClean="0"/>
              <a:t>etc.</a:t>
            </a:r>
            <a:endParaRPr lang="en-US" dirty="0"/>
          </a:p>
        </p:txBody>
      </p:sp>
      <p:sp>
        <p:nvSpPr>
          <p:cNvPr id="4198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a:t>Controlling Procurements </a:t>
            </a:r>
            <a:r>
              <a:rPr lang="en-US" dirty="0" smtClean="0"/>
              <a:t>(3 </a:t>
            </a:r>
            <a:r>
              <a:rPr lang="en-US" dirty="0"/>
              <a:t>of </a:t>
            </a:r>
            <a:r>
              <a:rPr lang="en-US" dirty="0" smtClean="0"/>
              <a:t>4)</a:t>
            </a:r>
          </a:p>
        </p:txBody>
      </p:sp>
      <p:sp>
        <p:nvSpPr>
          <p:cNvPr id="45059" name="Rectangle 3"/>
          <p:cNvSpPr>
            <a:spLocks noGrp="1" noChangeArrowheads="1"/>
          </p:cNvSpPr>
          <p:nvPr>
            <p:ph idx="1"/>
          </p:nvPr>
        </p:nvSpPr>
        <p:spPr/>
        <p:txBody>
          <a:bodyPr/>
          <a:lstStyle/>
          <a:p>
            <a:r>
              <a:rPr lang="en-US" dirty="0"/>
              <a:t>Closing </a:t>
            </a:r>
            <a:r>
              <a:rPr lang="en-US" dirty="0" smtClean="0"/>
              <a:t>procurements</a:t>
            </a:r>
            <a:endParaRPr lang="en-US" dirty="0"/>
          </a:p>
          <a:p>
            <a:pPr lvl="1"/>
            <a:r>
              <a:rPr lang="en-US" dirty="0" smtClean="0"/>
              <a:t>Involves completing and settling contracts and resolving any open items</a:t>
            </a:r>
          </a:p>
          <a:p>
            <a:pPr lvl="1"/>
            <a:r>
              <a:rPr lang="en-US" dirty="0" smtClean="0"/>
              <a:t>The project team should determine if all work was completed correctly and satisfactorily, update records to reflect final results, and archive information for future use</a:t>
            </a:r>
          </a:p>
          <a:p>
            <a:pPr lvl="1"/>
            <a:r>
              <a:rPr lang="en-US" dirty="0"/>
              <a:t>The contract </a:t>
            </a:r>
            <a:r>
              <a:rPr lang="en-US" dirty="0" smtClean="0"/>
              <a:t>itself should </a:t>
            </a:r>
            <a:r>
              <a:rPr lang="en-US" dirty="0"/>
              <a:t>include requirements for formal acceptance and </a:t>
            </a:r>
            <a:r>
              <a:rPr lang="en-US" dirty="0" smtClean="0"/>
              <a:t>closure</a:t>
            </a:r>
          </a:p>
        </p:txBody>
      </p:sp>
      <p:sp>
        <p:nvSpPr>
          <p:cNvPr id="45061"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Controlling Procurements </a:t>
            </a:r>
            <a:r>
              <a:rPr lang="en-US" dirty="0" smtClean="0"/>
              <a:t>(4 </a:t>
            </a:r>
            <a:r>
              <a:rPr lang="en-US" dirty="0"/>
              <a:t>of 4)</a:t>
            </a:r>
            <a:endParaRPr lang="en-US" dirty="0" smtClean="0"/>
          </a:p>
        </p:txBody>
      </p:sp>
      <p:sp>
        <p:nvSpPr>
          <p:cNvPr id="46083" name="Rectangle 3"/>
          <p:cNvSpPr>
            <a:spLocks noGrp="1" noChangeArrowheads="1"/>
          </p:cNvSpPr>
          <p:nvPr>
            <p:ph idx="1"/>
          </p:nvPr>
        </p:nvSpPr>
        <p:spPr/>
        <p:txBody>
          <a:bodyPr/>
          <a:lstStyle/>
          <a:p>
            <a:r>
              <a:rPr lang="en-US" dirty="0"/>
              <a:t>Tools to </a:t>
            </a:r>
            <a:r>
              <a:rPr lang="en-US" dirty="0" smtClean="0"/>
              <a:t>assist in contract closure</a:t>
            </a:r>
          </a:p>
          <a:p>
            <a:pPr lvl="1"/>
            <a:r>
              <a:rPr lang="en-US" dirty="0" smtClean="0"/>
              <a:t>Procurement audits identify lessons learned in the procurement process</a:t>
            </a:r>
          </a:p>
          <a:p>
            <a:pPr lvl="1"/>
            <a:r>
              <a:rPr lang="en-US" dirty="0"/>
              <a:t>A records management system provides the ability to easily organize, find, and archive procurement-related documents</a:t>
            </a:r>
          </a:p>
          <a:p>
            <a:pPr lvl="1"/>
            <a:r>
              <a:rPr lang="en-US" dirty="0"/>
              <a:t>Ideally, all procurements should end in a negotiated settlement between the </a:t>
            </a:r>
            <a:r>
              <a:rPr lang="en-US" dirty="0" smtClean="0"/>
              <a:t>buyer and </a:t>
            </a:r>
            <a:r>
              <a:rPr lang="en-US" dirty="0"/>
              <a:t>the </a:t>
            </a:r>
            <a:r>
              <a:rPr lang="en-US" dirty="0" smtClean="0"/>
              <a:t>seller; if </a:t>
            </a:r>
            <a:r>
              <a:rPr lang="en-US" dirty="0"/>
              <a:t>negotiation is not possible, then some type of alternate dispute </a:t>
            </a:r>
            <a:r>
              <a:rPr lang="en-US" dirty="0" smtClean="0"/>
              <a:t>resolution such </a:t>
            </a:r>
            <a:r>
              <a:rPr lang="en-US" dirty="0"/>
              <a:t>as mediation or arbitration can be </a:t>
            </a:r>
            <a:r>
              <a:rPr lang="en-US" dirty="0" smtClean="0"/>
              <a:t>used</a:t>
            </a:r>
          </a:p>
          <a:p>
            <a:pPr lvl="1"/>
            <a:r>
              <a:rPr lang="en-US" dirty="0"/>
              <a:t>Archiving information for future use is particularly important</a:t>
            </a:r>
            <a:endParaRPr lang="en-US" dirty="0" smtClean="0"/>
          </a:p>
        </p:txBody>
      </p:sp>
      <p:sp>
        <p:nvSpPr>
          <p:cNvPr id="46085"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smtClean="0"/>
              <a:t>Using Software to Assist in Project Procurement </a:t>
            </a:r>
            <a:r>
              <a:rPr lang="en-US" dirty="0"/>
              <a:t>Management (1 of </a:t>
            </a:r>
            <a:r>
              <a:rPr lang="en-US" dirty="0" smtClean="0"/>
              <a:t>2)</a:t>
            </a:r>
          </a:p>
        </p:txBody>
      </p:sp>
      <p:sp>
        <p:nvSpPr>
          <p:cNvPr id="47107" name="Rectangle 3"/>
          <p:cNvSpPr>
            <a:spLocks noGrp="1" noChangeArrowheads="1"/>
          </p:cNvSpPr>
          <p:nvPr>
            <p:ph idx="1"/>
          </p:nvPr>
        </p:nvSpPr>
        <p:spPr/>
        <p:txBody>
          <a:bodyPr/>
          <a:lstStyle/>
          <a:p>
            <a:r>
              <a:rPr lang="en-US" dirty="0" smtClean="0"/>
              <a:t>Word-processing software: write proposals and contracts</a:t>
            </a:r>
          </a:p>
          <a:p>
            <a:r>
              <a:rPr lang="en-US" dirty="0" smtClean="0"/>
              <a:t>Spreadsheet software: </a:t>
            </a:r>
            <a:r>
              <a:rPr lang="en-US" dirty="0"/>
              <a:t>create </a:t>
            </a:r>
            <a:r>
              <a:rPr lang="en-US" dirty="0" smtClean="0"/>
              <a:t>proposal evaluation worksheets</a:t>
            </a:r>
          </a:p>
          <a:p>
            <a:r>
              <a:rPr lang="en-US" dirty="0" smtClean="0"/>
              <a:t>Databases: track suppliers</a:t>
            </a:r>
          </a:p>
          <a:p>
            <a:r>
              <a:rPr lang="en-US" dirty="0" smtClean="0"/>
              <a:t>Presentation software: present procurement-related information</a:t>
            </a:r>
          </a:p>
          <a:p>
            <a:r>
              <a:rPr lang="en-US" dirty="0" smtClean="0"/>
              <a:t>E-procurement software: electronic procurement functions </a:t>
            </a:r>
          </a:p>
        </p:txBody>
      </p:sp>
      <p:sp>
        <p:nvSpPr>
          <p:cNvPr id="4710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smtClean="0"/>
              <a:t>Using Software to Assist in Project Procurement </a:t>
            </a:r>
            <a:r>
              <a:rPr lang="en-US" dirty="0"/>
              <a:t>Management </a:t>
            </a:r>
            <a:r>
              <a:rPr lang="en-US" dirty="0" smtClean="0"/>
              <a:t>(2 </a:t>
            </a:r>
            <a:r>
              <a:rPr lang="en-US" dirty="0"/>
              <a:t>of </a:t>
            </a:r>
            <a:r>
              <a:rPr lang="en-US" dirty="0" smtClean="0"/>
              <a:t>2)</a:t>
            </a:r>
          </a:p>
        </p:txBody>
      </p:sp>
      <p:sp>
        <p:nvSpPr>
          <p:cNvPr id="47107" name="Rectangle 3"/>
          <p:cNvSpPr>
            <a:spLocks noGrp="1" noChangeArrowheads="1"/>
          </p:cNvSpPr>
          <p:nvPr>
            <p:ph idx="1"/>
          </p:nvPr>
        </p:nvSpPr>
        <p:spPr/>
        <p:txBody>
          <a:bodyPr/>
          <a:lstStyle/>
          <a:p>
            <a:r>
              <a:rPr lang="en-US" dirty="0"/>
              <a:t>P</a:t>
            </a:r>
            <a:r>
              <a:rPr lang="en-US" dirty="0" smtClean="0"/>
              <a:t>rocure-to-pay suite</a:t>
            </a:r>
            <a:r>
              <a:rPr lang="en-US" dirty="0"/>
              <a:t>:</a:t>
            </a:r>
            <a:r>
              <a:rPr lang="en-US" dirty="0" smtClean="0"/>
              <a:t> </a:t>
            </a:r>
            <a:r>
              <a:rPr lang="en-US" dirty="0"/>
              <a:t>provides support for indirect </a:t>
            </a:r>
            <a:r>
              <a:rPr lang="en-US" dirty="0" smtClean="0"/>
              <a:t>procurements</a:t>
            </a:r>
          </a:p>
          <a:p>
            <a:pPr lvl="1"/>
            <a:r>
              <a:rPr lang="en-US" dirty="0"/>
              <a:t>E-purchasing </a:t>
            </a:r>
            <a:r>
              <a:rPr lang="en-US" dirty="0" smtClean="0"/>
              <a:t>functionality</a:t>
            </a:r>
          </a:p>
          <a:p>
            <a:pPr lvl="1"/>
            <a:r>
              <a:rPr lang="en-US" dirty="0"/>
              <a:t>Catalog management </a:t>
            </a:r>
            <a:r>
              <a:rPr lang="en-US" dirty="0" smtClean="0"/>
              <a:t>capabilities</a:t>
            </a:r>
          </a:p>
          <a:p>
            <a:pPr lvl="1"/>
            <a:r>
              <a:rPr lang="en-US" dirty="0" smtClean="0"/>
              <a:t>E-invoicing</a:t>
            </a:r>
          </a:p>
          <a:p>
            <a:pPr lvl="1"/>
            <a:r>
              <a:rPr lang="en-US" dirty="0"/>
              <a:t>Accounts Payable Invoice Automation</a:t>
            </a:r>
            <a:endParaRPr lang="en-US" dirty="0" smtClean="0"/>
          </a:p>
        </p:txBody>
      </p:sp>
      <p:sp>
        <p:nvSpPr>
          <p:cNvPr id="4710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94794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for Agile/Adaptive Environments</a:t>
            </a:r>
          </a:p>
        </p:txBody>
      </p:sp>
      <p:sp>
        <p:nvSpPr>
          <p:cNvPr id="3" name="Content Placeholder 2"/>
          <p:cNvSpPr>
            <a:spLocks noGrp="1"/>
          </p:cNvSpPr>
          <p:nvPr>
            <p:ph idx="1"/>
          </p:nvPr>
        </p:nvSpPr>
        <p:spPr/>
        <p:txBody>
          <a:bodyPr/>
          <a:lstStyle/>
          <a:p>
            <a:r>
              <a:rPr lang="en-US" dirty="0"/>
              <a:t>Agile Manifesto values customer collaboration over contract </a:t>
            </a:r>
            <a:r>
              <a:rPr lang="en-US" dirty="0" smtClean="0"/>
              <a:t>negotiation, setting </a:t>
            </a:r>
            <a:r>
              <a:rPr lang="en-US" dirty="0"/>
              <a:t>an important tone for procurement relationships on agile </a:t>
            </a:r>
            <a:r>
              <a:rPr lang="en-US" dirty="0" smtClean="0"/>
              <a:t>projects</a:t>
            </a:r>
          </a:p>
          <a:p>
            <a:pPr lvl="1"/>
            <a:r>
              <a:rPr lang="en-US" dirty="0" smtClean="0"/>
              <a:t>The buyer and </a:t>
            </a:r>
            <a:r>
              <a:rPr lang="en-US" dirty="0"/>
              <a:t>seller should work together to create the required products and services </a:t>
            </a:r>
            <a:r>
              <a:rPr lang="en-US" dirty="0" smtClean="0"/>
              <a:t>throughout the </a:t>
            </a:r>
            <a:r>
              <a:rPr lang="en-US" dirty="0"/>
              <a:t>entire procurement </a:t>
            </a:r>
            <a:r>
              <a:rPr lang="en-US" dirty="0" smtClean="0"/>
              <a:t>process</a:t>
            </a:r>
          </a:p>
          <a:p>
            <a:r>
              <a:rPr lang="en-US" dirty="0" smtClean="0"/>
              <a:t>Another </a:t>
            </a:r>
            <a:r>
              <a:rPr lang="en-US" dirty="0"/>
              <a:t>goal of agile/adaptive environments is </a:t>
            </a:r>
            <a:r>
              <a:rPr lang="en-US" dirty="0" smtClean="0"/>
              <a:t>speed</a:t>
            </a:r>
          </a:p>
          <a:p>
            <a:pPr lvl="1"/>
            <a:r>
              <a:rPr lang="en-US" dirty="0" smtClean="0"/>
              <a:t>Several </a:t>
            </a:r>
            <a:r>
              <a:rPr lang="en-US" dirty="0"/>
              <a:t>procurements, however, take </a:t>
            </a:r>
            <a:r>
              <a:rPr lang="en-US" dirty="0" smtClean="0"/>
              <a:t>time</a:t>
            </a:r>
          </a:p>
          <a:p>
            <a:r>
              <a:rPr lang="en-US" dirty="0"/>
              <a:t>P</a:t>
            </a:r>
            <a:r>
              <a:rPr lang="en-US" dirty="0" smtClean="0"/>
              <a:t>rocesses </a:t>
            </a:r>
            <a:r>
              <a:rPr lang="en-US" dirty="0"/>
              <a:t>of project procurement management follow a clear, logical </a:t>
            </a:r>
            <a:r>
              <a:rPr lang="en-US" dirty="0" smtClean="0"/>
              <a:t>sequence</a:t>
            </a:r>
          </a:p>
          <a:p>
            <a:pPr lvl="1"/>
            <a:r>
              <a:rPr lang="en-US" dirty="0" smtClean="0"/>
              <a:t>Project </a:t>
            </a:r>
            <a:r>
              <a:rPr lang="en-US" dirty="0"/>
              <a:t>managers and their teams must follow good project </a:t>
            </a:r>
            <a:r>
              <a:rPr lang="en-US" dirty="0" smtClean="0"/>
              <a:t>procurement management</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881073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smtClean="0"/>
              <a:t>Chapter Summary</a:t>
            </a:r>
          </a:p>
        </p:txBody>
      </p:sp>
      <p:sp>
        <p:nvSpPr>
          <p:cNvPr id="48131" name="Rectangle 3"/>
          <p:cNvSpPr>
            <a:spLocks noGrp="1" noChangeArrowheads="1"/>
          </p:cNvSpPr>
          <p:nvPr>
            <p:ph idx="1"/>
          </p:nvPr>
        </p:nvSpPr>
        <p:spPr/>
        <p:txBody>
          <a:bodyPr/>
          <a:lstStyle/>
          <a:p>
            <a:r>
              <a:rPr lang="en-US" dirty="0"/>
              <a:t>Procurement, purchasing, or outsourcing is the acquisition of goods and services from an </a:t>
            </a:r>
            <a:r>
              <a:rPr lang="en-US" dirty="0" smtClean="0"/>
              <a:t>outside source</a:t>
            </a:r>
          </a:p>
          <a:p>
            <a:pPr lvl="1"/>
            <a:r>
              <a:rPr lang="en-US" dirty="0"/>
              <a:t>Project procurement management includes planning procurement management and then conducting and controlling procurements</a:t>
            </a:r>
          </a:p>
          <a:p>
            <a:pPr lvl="2"/>
            <a:r>
              <a:rPr lang="en-US" dirty="0"/>
              <a:t>I</a:t>
            </a:r>
            <a:r>
              <a:rPr lang="en-US" dirty="0" smtClean="0"/>
              <a:t>nvolves </a:t>
            </a:r>
            <a:r>
              <a:rPr lang="en-US" dirty="0"/>
              <a:t>deciding what to procure or outsource, </a:t>
            </a:r>
            <a:r>
              <a:rPr lang="en-US" dirty="0" smtClean="0"/>
              <a:t>what type </a:t>
            </a:r>
            <a:r>
              <a:rPr lang="en-US" dirty="0"/>
              <a:t>of contract to use, and how to describe the effort in a statement of </a:t>
            </a:r>
            <a:r>
              <a:rPr lang="en-US" dirty="0" smtClean="0"/>
              <a:t>work</a:t>
            </a:r>
          </a:p>
          <a:p>
            <a:pPr lvl="1"/>
            <a:r>
              <a:rPr lang="en-US" dirty="0"/>
              <a:t>Several types of software can assist in project procurement management</a:t>
            </a:r>
            <a:endParaRPr lang="en-US" dirty="0" smtClean="0"/>
          </a:p>
        </p:txBody>
      </p:sp>
      <p:sp>
        <p:nvSpPr>
          <p:cNvPr id="48133"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Learning Objectives (2 of 2)</a:t>
            </a:r>
          </a:p>
        </p:txBody>
      </p:sp>
      <p:sp>
        <p:nvSpPr>
          <p:cNvPr id="11267" name="Rectangle 3"/>
          <p:cNvSpPr>
            <a:spLocks noGrp="1" noChangeArrowheads="1"/>
          </p:cNvSpPr>
          <p:nvPr>
            <p:ph idx="1"/>
          </p:nvPr>
        </p:nvSpPr>
        <p:spPr/>
        <p:txBody>
          <a:bodyPr>
            <a:noAutofit/>
          </a:bodyPr>
          <a:lstStyle/>
          <a:p>
            <a:r>
              <a:rPr lang="en-US" dirty="0" smtClean="0"/>
              <a:t>Discuss </a:t>
            </a:r>
            <a:r>
              <a:rPr lang="en-US" dirty="0"/>
              <a:t>types of software that are available to assist in </a:t>
            </a:r>
            <a:r>
              <a:rPr lang="en-US" dirty="0" smtClean="0"/>
              <a:t>project procurement </a:t>
            </a:r>
            <a:r>
              <a:rPr lang="en-US" dirty="0"/>
              <a:t>management</a:t>
            </a:r>
          </a:p>
          <a:p>
            <a:r>
              <a:rPr lang="en-US" dirty="0" smtClean="0"/>
              <a:t>Discuss </a:t>
            </a:r>
            <a:r>
              <a:rPr lang="en-US" dirty="0"/>
              <a:t>considerations for agile/adaptive environments</a:t>
            </a:r>
          </a:p>
        </p:txBody>
      </p:sp>
      <p:sp>
        <p:nvSpPr>
          <p:cNvPr id="1126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34740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Importance of Project Procurement </a:t>
            </a:r>
            <a:r>
              <a:rPr lang="en-US" dirty="0"/>
              <a:t>Management (1 of </a:t>
            </a:r>
            <a:r>
              <a:rPr lang="en-US" dirty="0" smtClean="0"/>
              <a:t>4)</a:t>
            </a:r>
          </a:p>
        </p:txBody>
      </p:sp>
      <p:sp>
        <p:nvSpPr>
          <p:cNvPr id="13315" name="Rectangle 3"/>
          <p:cNvSpPr>
            <a:spLocks noGrp="1" noChangeArrowheads="1"/>
          </p:cNvSpPr>
          <p:nvPr>
            <p:ph idx="1"/>
          </p:nvPr>
        </p:nvSpPr>
        <p:spPr/>
        <p:txBody>
          <a:bodyPr/>
          <a:lstStyle/>
          <a:p>
            <a:r>
              <a:rPr lang="en-US" dirty="0" smtClean="0"/>
              <a:t>Procurement means acquiring goods and/or services from an outside source</a:t>
            </a:r>
          </a:p>
          <a:p>
            <a:pPr lvl="1"/>
            <a:r>
              <a:rPr lang="en-US" dirty="0" smtClean="0"/>
              <a:t>Other terms include purchasing and outsourcing</a:t>
            </a:r>
          </a:p>
          <a:p>
            <a:r>
              <a:rPr lang="en-US" dirty="0" smtClean="0"/>
              <a:t>Garner estimated the value of the global IT industry in 2017 at $3.7 trillion</a:t>
            </a:r>
          </a:p>
          <a:p>
            <a:pPr lvl="1"/>
            <a:r>
              <a:rPr lang="en-US" dirty="0"/>
              <a:t>According to a study by Deloitte, </a:t>
            </a:r>
            <a:r>
              <a:rPr lang="en-US" dirty="0" smtClean="0"/>
              <a:t>the outsourcing </a:t>
            </a:r>
            <a:r>
              <a:rPr lang="en-US" dirty="0"/>
              <a:t>market continues to </a:t>
            </a:r>
            <a:r>
              <a:rPr lang="en-US" dirty="0" smtClean="0"/>
              <a:t>grow</a:t>
            </a:r>
          </a:p>
          <a:p>
            <a:r>
              <a:rPr lang="en-US" dirty="0"/>
              <a:t>Debates on outsourcing</a:t>
            </a:r>
          </a:p>
          <a:p>
            <a:pPr lvl="1"/>
            <a:r>
              <a:rPr lang="en-US" dirty="0"/>
              <a:t>Some companies, such as Wal-Mart, prefer to do no outsourcing at all, while others do a lot of outsourcing</a:t>
            </a:r>
          </a:p>
          <a:p>
            <a:pPr lvl="1"/>
            <a:r>
              <a:rPr lang="en-US" dirty="0"/>
              <a:t>GM recently announced plans to switch from outsourcing 90% of IT service to only 10%</a:t>
            </a:r>
          </a:p>
          <a:p>
            <a:pPr lvl="1"/>
            <a:endParaRPr lang="en-US" dirty="0"/>
          </a:p>
        </p:txBody>
      </p:sp>
      <p:sp>
        <p:nvSpPr>
          <p:cNvPr id="1331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Importance of Project Procurement Management </a:t>
            </a:r>
            <a:r>
              <a:rPr lang="en-US" dirty="0" smtClean="0"/>
              <a:t>(2 </a:t>
            </a:r>
            <a:r>
              <a:rPr lang="en-US" dirty="0"/>
              <a:t>of </a:t>
            </a:r>
            <a:r>
              <a:rPr lang="en-US" dirty="0" smtClean="0"/>
              <a:t>4)</a:t>
            </a:r>
          </a:p>
        </p:txBody>
      </p:sp>
      <p:sp>
        <p:nvSpPr>
          <p:cNvPr id="15363" name="Rectangle 3"/>
          <p:cNvSpPr>
            <a:spLocks noGrp="1" noChangeArrowheads="1"/>
          </p:cNvSpPr>
          <p:nvPr>
            <p:ph idx="1"/>
          </p:nvPr>
        </p:nvSpPr>
        <p:spPr/>
        <p:txBody>
          <a:bodyPr/>
          <a:lstStyle/>
          <a:p>
            <a:r>
              <a:rPr lang="en-US" dirty="0"/>
              <a:t>Why </a:t>
            </a:r>
            <a:r>
              <a:rPr lang="en-US" dirty="0" smtClean="0"/>
              <a:t>outsource</a:t>
            </a:r>
            <a:r>
              <a:rPr lang="en-US" dirty="0"/>
              <a:t>?</a:t>
            </a:r>
          </a:p>
          <a:p>
            <a:pPr lvl="1"/>
            <a:r>
              <a:rPr lang="en-US" dirty="0"/>
              <a:t>A</a:t>
            </a:r>
            <a:r>
              <a:rPr lang="en-US" dirty="0" smtClean="0"/>
              <a:t>ccess skills and technologies</a:t>
            </a:r>
          </a:p>
          <a:p>
            <a:pPr lvl="1"/>
            <a:r>
              <a:rPr lang="en-US" dirty="0"/>
              <a:t>R</a:t>
            </a:r>
            <a:r>
              <a:rPr lang="en-US" dirty="0" smtClean="0"/>
              <a:t>educe both fixed and recurrent costs</a:t>
            </a:r>
          </a:p>
          <a:p>
            <a:pPr lvl="1"/>
            <a:r>
              <a:rPr lang="en-US" dirty="0"/>
              <a:t>A</a:t>
            </a:r>
            <a:r>
              <a:rPr lang="en-US" dirty="0" smtClean="0"/>
              <a:t>llow the client organization to focus on its core business</a:t>
            </a:r>
          </a:p>
          <a:p>
            <a:pPr lvl="1"/>
            <a:r>
              <a:rPr lang="en-US" dirty="0"/>
              <a:t>P</a:t>
            </a:r>
            <a:r>
              <a:rPr lang="en-US" dirty="0" smtClean="0"/>
              <a:t>rovide flexibility</a:t>
            </a:r>
          </a:p>
          <a:p>
            <a:pPr lvl="1"/>
            <a:r>
              <a:rPr lang="en-US" dirty="0"/>
              <a:t>I</a:t>
            </a:r>
            <a:r>
              <a:rPr lang="en-US" dirty="0" smtClean="0"/>
              <a:t>ncrease accountability</a:t>
            </a:r>
            <a:endParaRPr lang="en-US" dirty="0"/>
          </a:p>
        </p:txBody>
      </p:sp>
      <p:sp>
        <p:nvSpPr>
          <p:cNvPr id="15365"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Importance of Project Procurement Management </a:t>
            </a:r>
            <a:r>
              <a:rPr lang="en-US" dirty="0" smtClean="0"/>
              <a:t>(3 </a:t>
            </a:r>
            <a:r>
              <a:rPr lang="en-US" dirty="0"/>
              <a:t>of </a:t>
            </a:r>
            <a:r>
              <a:rPr lang="en-US" dirty="0" smtClean="0"/>
              <a:t>4)</a:t>
            </a:r>
          </a:p>
        </p:txBody>
      </p:sp>
      <p:sp>
        <p:nvSpPr>
          <p:cNvPr id="18435" name="Rectangle 3"/>
          <p:cNvSpPr>
            <a:spLocks noGrp="1" noChangeArrowheads="1"/>
          </p:cNvSpPr>
          <p:nvPr>
            <p:ph idx="1"/>
          </p:nvPr>
        </p:nvSpPr>
        <p:spPr/>
        <p:txBody>
          <a:bodyPr/>
          <a:lstStyle/>
          <a:p>
            <a:r>
              <a:rPr lang="en-US" dirty="0" smtClean="0"/>
              <a:t>Project procurement management</a:t>
            </a:r>
            <a:endParaRPr lang="en-US" dirty="0"/>
          </a:p>
          <a:p>
            <a:pPr lvl="1"/>
            <a:r>
              <a:rPr lang="en-US" dirty="0" smtClean="0"/>
              <a:t>Acquiring goods and services for a project from outside the performing organization</a:t>
            </a:r>
          </a:p>
          <a:p>
            <a:r>
              <a:rPr lang="en-US" dirty="0" smtClean="0"/>
              <a:t>Main processes </a:t>
            </a:r>
          </a:p>
          <a:p>
            <a:pPr lvl="1"/>
            <a:r>
              <a:rPr lang="en-US" dirty="0" smtClean="0"/>
              <a:t>Planning procurement management: determining what to procure and when and how to do it</a:t>
            </a:r>
          </a:p>
          <a:p>
            <a:pPr lvl="1"/>
            <a:r>
              <a:rPr lang="en-US" dirty="0" smtClean="0"/>
              <a:t>Conducting procurements: obtaining seller responses, selecting sellers, and awarding contracts</a:t>
            </a:r>
          </a:p>
          <a:p>
            <a:pPr lvl="1"/>
            <a:r>
              <a:rPr lang="en-US" dirty="0" smtClean="0"/>
              <a:t>Controlling procurements: managing relationships with sellers, monitoring contract performance, making changes as needed, and closing out contracts </a:t>
            </a:r>
          </a:p>
          <a:p>
            <a:pPr marL="342900" lvl="1" indent="0">
              <a:buNone/>
            </a:pPr>
            <a:endParaRPr lang="en-US" dirty="0" smtClean="0"/>
          </a:p>
        </p:txBody>
      </p:sp>
      <p:sp>
        <p:nvSpPr>
          <p:cNvPr id="1843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Importance of Project Procurement Management </a:t>
            </a:r>
            <a:r>
              <a:rPr lang="en-US" dirty="0" smtClean="0"/>
              <a:t>(4 </a:t>
            </a:r>
            <a:r>
              <a:rPr lang="en-US" dirty="0"/>
              <a:t>of </a:t>
            </a:r>
            <a:r>
              <a:rPr lang="en-US" dirty="0" smtClean="0"/>
              <a:t>4)</a:t>
            </a:r>
          </a:p>
        </p:txBody>
      </p:sp>
      <p:pic>
        <p:nvPicPr>
          <p:cNvPr id="2" name="Picture 1" descr="Image displays a summary of project procurement management inputs, tools and techniques, and outputs.&#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1408" y="1219200"/>
            <a:ext cx="4901184" cy="4815840"/>
          </a:xfrm>
          <a:prstGeom prst="rect">
            <a:avLst/>
          </a:prstGeom>
        </p:spPr>
      </p:pic>
      <p:sp>
        <p:nvSpPr>
          <p:cNvPr id="20483"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Planning Procurement Management</a:t>
            </a:r>
          </a:p>
        </p:txBody>
      </p:sp>
      <p:sp>
        <p:nvSpPr>
          <p:cNvPr id="21507" name="Rectangle 3"/>
          <p:cNvSpPr>
            <a:spLocks noGrp="1" noChangeArrowheads="1"/>
          </p:cNvSpPr>
          <p:nvPr>
            <p:ph idx="1"/>
          </p:nvPr>
        </p:nvSpPr>
        <p:spPr/>
        <p:txBody>
          <a:bodyPr/>
          <a:lstStyle/>
          <a:p>
            <a:r>
              <a:rPr lang="en-US" dirty="0" smtClean="0"/>
              <a:t>Identifying which project needs can best be met by using products or services outside the organization</a:t>
            </a:r>
          </a:p>
          <a:p>
            <a:pPr lvl="1"/>
            <a:r>
              <a:rPr lang="en-US" dirty="0"/>
              <a:t>I</a:t>
            </a:r>
            <a:r>
              <a:rPr lang="en-US" dirty="0" smtClean="0"/>
              <a:t>nvolves </a:t>
            </a:r>
            <a:r>
              <a:rPr lang="en-US" dirty="0"/>
              <a:t>deciding whether to </a:t>
            </a:r>
            <a:r>
              <a:rPr lang="en-US" dirty="0" smtClean="0"/>
              <a:t>procure, how </a:t>
            </a:r>
            <a:r>
              <a:rPr lang="en-US" dirty="0"/>
              <a:t>to procure, what to procure, how much to procure, and when to </a:t>
            </a:r>
            <a:r>
              <a:rPr lang="en-US" dirty="0" smtClean="0"/>
              <a:t>procure</a:t>
            </a:r>
          </a:p>
          <a:p>
            <a:pPr lvl="1"/>
            <a:r>
              <a:rPr lang="en-US" dirty="0" smtClean="0"/>
              <a:t>An important output </a:t>
            </a:r>
            <a:r>
              <a:rPr lang="en-US" dirty="0"/>
              <a:t>of this process is the make-or-buy </a:t>
            </a:r>
            <a:r>
              <a:rPr lang="en-US" dirty="0" smtClean="0"/>
              <a:t>decision</a:t>
            </a:r>
          </a:p>
          <a:p>
            <a:pPr lvl="1"/>
            <a:r>
              <a:rPr lang="en-US" dirty="0"/>
              <a:t>I</a:t>
            </a:r>
            <a:r>
              <a:rPr lang="en-US" dirty="0" smtClean="0"/>
              <a:t>f there is no need to buy any products or services from outside the organization, then there is no need to perform any of the other procurement management processes</a:t>
            </a:r>
          </a:p>
        </p:txBody>
      </p:sp>
      <p:sp>
        <p:nvSpPr>
          <p:cNvPr id="2150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smtClean="0"/>
              <a:t>Types of Contracts (1 of 3)</a:t>
            </a:r>
          </a:p>
        </p:txBody>
      </p:sp>
      <p:sp>
        <p:nvSpPr>
          <p:cNvPr id="26627" name="Rectangle 3"/>
          <p:cNvSpPr>
            <a:spLocks noGrp="1" noChangeArrowheads="1"/>
          </p:cNvSpPr>
          <p:nvPr>
            <p:ph idx="1"/>
          </p:nvPr>
        </p:nvSpPr>
        <p:spPr/>
        <p:txBody>
          <a:bodyPr/>
          <a:lstStyle/>
          <a:p>
            <a:r>
              <a:rPr lang="en-US" dirty="0" smtClean="0"/>
              <a:t>Different types of contracts can be used in different situations</a:t>
            </a:r>
          </a:p>
          <a:p>
            <a:pPr lvl="1"/>
            <a:r>
              <a:rPr lang="en-US" dirty="0" smtClean="0"/>
              <a:t>Fixed price or lump sum contracts: involve a fixed total price for a well-defined product or service</a:t>
            </a:r>
          </a:p>
          <a:p>
            <a:pPr lvl="2"/>
            <a:r>
              <a:rPr lang="en-US" dirty="0"/>
              <a:t>Point of Total Assumption (PTA</a:t>
            </a:r>
            <a:r>
              <a:rPr lang="en-US" dirty="0" smtClean="0"/>
              <a:t>): </a:t>
            </a:r>
            <a:r>
              <a:rPr lang="en-US" dirty="0"/>
              <a:t>cost at </a:t>
            </a:r>
            <a:r>
              <a:rPr lang="en-US" dirty="0" smtClean="0"/>
              <a:t>which the </a:t>
            </a:r>
            <a:r>
              <a:rPr lang="en-US" dirty="0"/>
              <a:t>contractor assumes total responsibility for each additional dollar of contract </a:t>
            </a:r>
            <a:r>
              <a:rPr lang="en-US" dirty="0" smtClean="0"/>
              <a:t>cost</a:t>
            </a:r>
            <a:endParaRPr lang="en-US" dirty="0"/>
          </a:p>
          <a:p>
            <a:pPr lvl="1"/>
            <a:r>
              <a:rPr lang="en-US" dirty="0" smtClean="0"/>
              <a:t>Cost-reimbursable contracts: involve payment to the seller for direct and indirect costs</a:t>
            </a:r>
          </a:p>
          <a:p>
            <a:pPr lvl="2"/>
            <a:r>
              <a:rPr lang="en-US" dirty="0" smtClean="0"/>
              <a:t>Cost </a:t>
            </a:r>
            <a:r>
              <a:rPr lang="en-US" dirty="0"/>
              <a:t>plus incentive fee, cost plus fixed fee, and cost plus percentage of costs</a:t>
            </a:r>
            <a:endParaRPr lang="en-US" dirty="0" smtClean="0"/>
          </a:p>
          <a:p>
            <a:pPr lvl="1"/>
            <a:r>
              <a:rPr lang="en-US" dirty="0" smtClean="0"/>
              <a:t>Time and material contracts: hybrid of both fixed price and cost reimbursable contracts</a:t>
            </a:r>
          </a:p>
          <a:p>
            <a:pPr lvl="1"/>
            <a:r>
              <a:rPr lang="en-US" dirty="0" smtClean="0"/>
              <a:t>Unit price contracts: require the buyer to pay the seller a predetermined amount per unit of service</a:t>
            </a:r>
          </a:p>
        </p:txBody>
      </p:sp>
      <p:sp>
        <p:nvSpPr>
          <p:cNvPr id="2662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themeOverride>
</file>

<file path=docProps/app.xml><?xml version="1.0" encoding="utf-8"?>
<Properties xmlns="http://schemas.openxmlformats.org/officeDocument/2006/extended-properties" xmlns:vt="http://schemas.openxmlformats.org/officeDocument/2006/docPropsVTypes">
  <Template/>
  <TotalTime>0</TotalTime>
  <Words>3277</Words>
  <Application>Microsoft Office PowerPoint</Application>
  <PresentationFormat>On-screen Show (4:3)</PresentationFormat>
  <Paragraphs>187</Paragraphs>
  <Slides>29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Arial Rounded MT Bold</vt:lpstr>
      <vt:lpstr>Open Sans</vt:lpstr>
      <vt:lpstr>Open Sans Regular</vt:lpstr>
      <vt:lpstr>Summer Font</vt:lpstr>
      <vt:lpstr>Times New Roman</vt:lpstr>
      <vt:lpstr>Brand_PPT_Template_SIMPLIFIED_SD</vt:lpstr>
      <vt:lpstr>Chapter 12: Project Procurement Management</vt:lpstr>
      <vt:lpstr>Learning Objectives (1 of 2)</vt:lpstr>
      <vt:lpstr>Learning Objectives (2 of 2)</vt:lpstr>
      <vt:lpstr>Importance of Project Procurement Management (1 of 4)</vt:lpstr>
      <vt:lpstr>Importance of Project Procurement Management (2 of 4)</vt:lpstr>
      <vt:lpstr>Importance of Project Procurement Management (3 of 4)</vt:lpstr>
      <vt:lpstr>Importance of Project Procurement Management (4 of 4)</vt:lpstr>
      <vt:lpstr>Planning Procurement Management</vt:lpstr>
      <vt:lpstr>Types of Contracts (1 of 3)</vt:lpstr>
      <vt:lpstr>Types of Contracts (2 of 3)</vt:lpstr>
      <vt:lpstr>Types of Contracts (3 of 3)</vt:lpstr>
      <vt:lpstr>Tools and Techniques for Planning Procurement Management</vt:lpstr>
      <vt:lpstr>Procurement Management Plan</vt:lpstr>
      <vt:lpstr>Statement of Work (1 of 2)</vt:lpstr>
      <vt:lpstr>Statement of Work (2 of 2)</vt:lpstr>
      <vt:lpstr>Procurement or Bid Documents</vt:lpstr>
      <vt:lpstr>Source Selection Criteria</vt:lpstr>
      <vt:lpstr>Conducting Procurements (1 of 4)</vt:lpstr>
      <vt:lpstr>Conducting Procurements (2 of 4)</vt:lpstr>
      <vt:lpstr>Conducting Procurements (3 of 4)</vt:lpstr>
      <vt:lpstr>Conducting Procurements (4 of 4)</vt:lpstr>
      <vt:lpstr>Controlling Procurements (1 of 4) </vt:lpstr>
      <vt:lpstr>Controlling Procurements (2 of 4)</vt:lpstr>
      <vt:lpstr>Controlling Procurements (3 of 4)</vt:lpstr>
      <vt:lpstr>Controlling Procurements (4 of 4)</vt:lpstr>
      <vt:lpstr>Using Software to Assist in Project Procurement Management (1 of 2)</vt:lpstr>
      <vt:lpstr>Using Software to Assist in Project Procurement Management (2 of 2)</vt:lpstr>
      <vt:lpstr>Considerations for Agile/Adaptive Environments</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2018-06-05T02:35:37Z</dcterms:created>
  <dcterms:modified xsi:type="dcterms:W3CDTF">2020-01-08T21:39:59Z</dcterms:modified>
</cp:coreProperties>
</file>