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heme/themeOverride1.xml" ContentType="application/vnd.openxmlformats-officedocument.themeOverride+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1.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3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43"/>
  </p:notesMasterIdLst>
  <p:handoutMasterIdLst>
    <p:handoutMasterId r:id="rId44"/>
  </p:handoutMasterIdLst>
  <p:sldIdLst>
    <p:sldId id="256" r:id="rId2"/>
    <p:sldId id="307" r:id="rId3"/>
    <p:sldId id="308" r:id="rId4"/>
    <p:sldId id="309" r:id="rId5"/>
    <p:sldId id="310" r:id="rId6"/>
    <p:sldId id="340" r:id="rId7"/>
    <p:sldId id="311" r:id="rId8"/>
    <p:sldId id="312" r:id="rId9"/>
    <p:sldId id="316" r:id="rId10"/>
    <p:sldId id="314" r:id="rId11"/>
    <p:sldId id="328" r:id="rId12"/>
    <p:sldId id="331" r:id="rId13"/>
    <p:sldId id="325" r:id="rId14"/>
    <p:sldId id="337" r:id="rId15"/>
    <p:sldId id="338" r:id="rId16"/>
    <p:sldId id="315" r:id="rId17"/>
    <p:sldId id="317" r:id="rId18"/>
    <p:sldId id="318" r:id="rId19"/>
    <p:sldId id="326" r:id="rId20"/>
    <p:sldId id="320" r:id="rId21"/>
    <p:sldId id="324" r:id="rId22"/>
    <p:sldId id="284" r:id="rId23"/>
    <p:sldId id="285" r:id="rId24"/>
    <p:sldId id="286" r:id="rId25"/>
    <p:sldId id="287" r:id="rId26"/>
    <p:sldId id="329" r:id="rId27"/>
    <p:sldId id="334" r:id="rId28"/>
    <p:sldId id="281" r:id="rId29"/>
    <p:sldId id="298" r:id="rId30"/>
    <p:sldId id="301" r:id="rId31"/>
    <p:sldId id="335" r:id="rId32"/>
    <p:sldId id="339" r:id="rId33"/>
    <p:sldId id="302" r:id="rId34"/>
    <p:sldId id="303" r:id="rId35"/>
    <p:sldId id="341" r:id="rId36"/>
    <p:sldId id="342" r:id="rId37"/>
    <p:sldId id="343" r:id="rId38"/>
    <p:sldId id="344" r:id="rId39"/>
    <p:sldId id="345" r:id="rId40"/>
    <p:sldId id="297" r:id="rId41"/>
    <p:sldId id="283" r:id="rId42"/>
  </p:sldIdLst>
  <p:sldSz cx="9144000" cy="6858000" type="screen4x3"/>
  <p:notesSz cx="6858000" cy="9144000"/>
  <p:custDataLst>
    <p:tags r:id="rId45"/>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outline"/>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1" autoAdjust="0"/>
    <p:restoredTop sz="86375" autoAdjust="0"/>
  </p:normalViewPr>
  <p:slideViewPr>
    <p:cSldViewPr>
      <p:cViewPr varScale="1">
        <p:scale>
          <a:sx n="64" d="100"/>
          <a:sy n="64" d="100"/>
        </p:scale>
        <p:origin x="108" y="72"/>
      </p:cViewPr>
      <p:guideLst>
        <p:guide orient="horz" pos="2160"/>
        <p:guide pos="2880"/>
      </p:guideLst>
    </p:cSldViewPr>
  </p:slideViewPr>
  <p:outlineViewPr>
    <p:cViewPr>
      <p:scale>
        <a:sx n="33" d="100"/>
        <a:sy n="33" d="100"/>
      </p:scale>
      <p:origin x="0" y="27000"/>
    </p:cViewPr>
  </p:outlineViewPr>
  <p:notesTextViewPr>
    <p:cViewPr>
      <p:scale>
        <a:sx n="100" d="100"/>
        <a:sy n="100" d="100"/>
      </p:scale>
      <p:origin x="0" y="0"/>
    </p:cViewPr>
  </p:notesTextViewPr>
  <p:notesViewPr>
    <p:cSldViewPr>
      <p:cViewPr varScale="1">
        <p:scale>
          <a:sx n="40" d="100"/>
          <a:sy n="40" d="100"/>
        </p:scale>
        <p:origin x="-148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65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65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65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7264DBF-F6C2-45E6-BB77-E601C8CDD76F}" type="slidenum">
              <a:rPr lang="en-US"/>
              <a:pPr>
                <a:defRPr/>
              </a:pPr>
              <a:t>‹#›</a:t>
            </a:fld>
            <a:endParaRPr lang="en-US" dirty="0"/>
          </a:p>
        </p:txBody>
      </p:sp>
    </p:spTree>
    <p:extLst>
      <p:ext uri="{BB962C8B-B14F-4D97-AF65-F5344CB8AC3E}">
        <p14:creationId xmlns:p14="http://schemas.microsoft.com/office/powerpoint/2010/main" val="3023120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72506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2355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3613019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2867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4080047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072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79821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072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424425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Tree>
    <p:extLst>
      <p:ext uri="{BB962C8B-B14F-4D97-AF65-F5344CB8AC3E}">
        <p14:creationId xmlns:p14="http://schemas.microsoft.com/office/powerpoint/2010/main" val="2461261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smtClean="0"/>
              <a:t>Contract here is used in a loose sense.</a:t>
            </a:r>
            <a:r>
              <a:rPr lang="en-US" baseline="0" dirty="0" smtClean="0"/>
              <a:t>  If a class implements an interface, it is promising to have certain methods, but the behavior of the method is not constrained.  Intended constraints may be given in the documentation of the interface, but the class is not formally obliged to meet those constraints.</a:t>
            </a:r>
            <a:endParaRPr lang="en-US" dirty="0"/>
          </a:p>
        </p:txBody>
      </p:sp>
    </p:spTree>
    <p:extLst>
      <p:ext uri="{BB962C8B-B14F-4D97-AF65-F5344CB8AC3E}">
        <p14:creationId xmlns:p14="http://schemas.microsoft.com/office/powerpoint/2010/main" val="1329420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Tree>
    <p:extLst>
      <p:ext uri="{BB962C8B-B14F-4D97-AF65-F5344CB8AC3E}">
        <p14:creationId xmlns:p14="http://schemas.microsoft.com/office/powerpoint/2010/main" val="2290313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Tree>
    <p:extLst>
      <p:ext uri="{BB962C8B-B14F-4D97-AF65-F5344CB8AC3E}">
        <p14:creationId xmlns:p14="http://schemas.microsoft.com/office/powerpoint/2010/main" val="3457611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891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3691108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993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02232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2457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2983433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126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903618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2560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2481442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2662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baseline="0" dirty="0" smtClean="0"/>
              <a:t>Languages </a:t>
            </a:r>
            <a:r>
              <a:rPr lang="en-US" baseline="0" dirty="0" smtClean="0"/>
              <a:t>with multiple inheritance have rules to </a:t>
            </a:r>
            <a:r>
              <a:rPr lang="en-US" baseline="0" dirty="0" smtClean="0"/>
              <a:t>decide without doubt  </a:t>
            </a:r>
            <a:r>
              <a:rPr lang="en-US" baseline="0" dirty="0" smtClean="0"/>
              <a:t>which </a:t>
            </a:r>
            <a:r>
              <a:rPr lang="en-US" baseline="0" dirty="0" smtClean="0"/>
              <a:t>version of the method </a:t>
            </a:r>
            <a:r>
              <a:rPr lang="en-US" baseline="0" dirty="0" smtClean="0"/>
              <a:t>to </a:t>
            </a:r>
            <a:r>
              <a:rPr lang="en-US" baseline="0" dirty="0" smtClean="0"/>
              <a:t>use, but it can be challenging for programmers to navigate those complicated inheritance structures and objects may behave in unexpected ways.</a:t>
            </a:r>
            <a:endParaRPr lang="en-US" dirty="0" smtClean="0"/>
          </a:p>
        </p:txBody>
      </p:sp>
    </p:spTree>
    <p:extLst>
      <p:ext uri="{BB962C8B-B14F-4D97-AF65-F5344CB8AC3E}">
        <p14:creationId xmlns:p14="http://schemas.microsoft.com/office/powerpoint/2010/main" val="3569745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2765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r>
              <a:rPr lang="en-US" dirty="0" smtClean="0"/>
              <a:t>One good reason for not allowing it is that</a:t>
            </a:r>
            <a:r>
              <a:rPr lang="en-US" baseline="0" dirty="0" smtClean="0"/>
              <a:t> with </a:t>
            </a:r>
            <a:r>
              <a:rPr lang="en-US" dirty="0" smtClean="0"/>
              <a:t>multiple inheritance</a:t>
            </a:r>
            <a:r>
              <a:rPr lang="en-US" baseline="0" dirty="0" smtClean="0"/>
              <a:t>, method lookup takes longer.</a:t>
            </a:r>
            <a:endParaRPr lang="en-US" dirty="0" smtClean="0"/>
          </a:p>
        </p:txBody>
      </p:sp>
    </p:spTree>
    <p:extLst>
      <p:ext uri="{BB962C8B-B14F-4D97-AF65-F5344CB8AC3E}">
        <p14:creationId xmlns:p14="http://schemas.microsoft.com/office/powerpoint/2010/main" val="1892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Tree>
    <p:extLst>
      <p:ext uri="{BB962C8B-B14F-4D97-AF65-F5344CB8AC3E}">
        <p14:creationId xmlns:p14="http://schemas.microsoft.com/office/powerpoint/2010/main" val="69389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Tree>
    <p:extLst>
      <p:ext uri="{BB962C8B-B14F-4D97-AF65-F5344CB8AC3E}">
        <p14:creationId xmlns:p14="http://schemas.microsoft.com/office/powerpoint/2010/main" val="1104828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174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420305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379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2011795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584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3968402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Tree>
    <p:extLst>
      <p:ext uri="{BB962C8B-B14F-4D97-AF65-F5344CB8AC3E}">
        <p14:creationId xmlns:p14="http://schemas.microsoft.com/office/powerpoint/2010/main" val="1502679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686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318449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229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94600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3789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1901908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1987"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2888749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43011"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4012782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331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3783470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920184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5363"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2916555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Tree>
    <p:extLst>
      <p:ext uri="{BB962C8B-B14F-4D97-AF65-F5344CB8AC3E}">
        <p14:creationId xmlns:p14="http://schemas.microsoft.com/office/powerpoint/2010/main" val="316459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smtClean="0"/>
              <a:t>Anything</a:t>
            </a:r>
            <a:r>
              <a:rPr lang="en-US" baseline="0" dirty="0" smtClean="0"/>
              <a:t> that is public </a:t>
            </a:r>
            <a:r>
              <a:rPr lang="en-US" baseline="0" dirty="0" smtClean="0"/>
              <a:t>should be considered part </a:t>
            </a:r>
            <a:r>
              <a:rPr lang="en-US" baseline="0" dirty="0" smtClean="0"/>
              <a:t>of the interface.</a:t>
            </a:r>
            <a:endParaRPr lang="en-US" dirty="0"/>
          </a:p>
        </p:txBody>
      </p:sp>
    </p:spTree>
    <p:extLst>
      <p:ext uri="{BB962C8B-B14F-4D97-AF65-F5344CB8AC3E}">
        <p14:creationId xmlns:p14="http://schemas.microsoft.com/office/powerpoint/2010/main" val="571351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smtClean="0"/>
              <a:t>Interfaces</a:t>
            </a:r>
            <a:r>
              <a:rPr lang="en-US" baseline="0" dirty="0" smtClean="0"/>
              <a:t> are used to make a promise that a certain class will implement given behaviors.</a:t>
            </a:r>
          </a:p>
        </p:txBody>
      </p:sp>
    </p:spTree>
    <p:extLst>
      <p:ext uri="{BB962C8B-B14F-4D97-AF65-F5344CB8AC3E}">
        <p14:creationId xmlns:p14="http://schemas.microsoft.com/office/powerpoint/2010/main" val="572268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34938" y="1600200"/>
            <a:ext cx="9009062"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dirty="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dirty="0"/>
              </a:p>
            </p:txBody>
          </p:sp>
        </p:grpSp>
        <p:grpSp>
          <p:nvGrpSpPr>
            <p:cNvPr id="6" name="Group 6"/>
            <p:cNvGrpSpPr>
              <a:grpSpLocks/>
            </p:cNvGrpSpPr>
            <p:nvPr/>
          </p:nvGrpSpPr>
          <p:grpSpPr bwMode="auto">
            <a:xfrm>
              <a:off x="261" y="1870"/>
              <a:ext cx="465" cy="299"/>
              <a:chOff x="261" y="1870"/>
              <a:chExt cx="465" cy="299"/>
            </a:xfrm>
          </p:grpSpPr>
          <p:sp>
            <p:nvSpPr>
              <p:cNvPr id="10" name="Rectangle 7"/>
              <p:cNvSpPr>
                <a:spLocks noChangeArrowheads="1"/>
              </p:cNvSpPr>
              <p:nvPr/>
            </p:nvSpPr>
            <p:spPr bwMode="auto">
              <a:xfrm>
                <a:off x="261" y="1870"/>
                <a:ext cx="266" cy="299"/>
              </a:xfrm>
              <a:prstGeom prst="rect">
                <a:avLst/>
              </a:prstGeom>
              <a:solidFill>
                <a:schemeClr val="accent1"/>
              </a:solidFill>
              <a:ln w="9525">
                <a:noFill/>
                <a:miter lim="800000"/>
                <a:headEnd/>
                <a:tailEnd/>
              </a:ln>
              <a:effectLst/>
            </p:spPr>
            <p:txBody>
              <a:bodyPr wrap="none" anchor="ctr"/>
              <a:lstStyle/>
              <a:p>
                <a:pPr>
                  <a:defRPr/>
                </a:pPr>
                <a:endParaRPr lang="en-US" dirty="0"/>
              </a:p>
            </p:txBody>
          </p:sp>
          <p:sp>
            <p:nvSpPr>
              <p:cNvPr id="11" name="Rectangle 8"/>
              <p:cNvSpPr>
                <a:spLocks noChangeArrowheads="1"/>
              </p:cNvSpPr>
              <p:nvPr/>
            </p:nvSpPr>
            <p:spPr bwMode="auto">
              <a:xfrm>
                <a:off x="494" y="1870"/>
                <a:ext cx="232" cy="299"/>
              </a:xfrm>
              <a:prstGeom prst="rect">
                <a:avLst/>
              </a:prstGeom>
              <a:gradFill rotWithShape="0">
                <a:gsLst>
                  <a:gs pos="0">
                    <a:schemeClr val="accent1"/>
                  </a:gs>
                  <a:gs pos="100000">
                    <a:srgbClr val="FFFFFF"/>
                  </a:gs>
                </a:gsLst>
                <a:lin ang="0" scaled="1"/>
              </a:gradFill>
              <a:ln w="9525">
                <a:noFill/>
                <a:miter lim="800000"/>
                <a:headEnd/>
                <a:tailEnd/>
              </a:ln>
              <a:effectLst/>
            </p:spPr>
            <p:txBody>
              <a:bodyPr wrap="none" anchor="ctr"/>
              <a:lstStyle/>
              <a:p>
                <a:pPr>
                  <a:defRPr/>
                </a:pPr>
                <a:endParaRPr lang="en-US" dirty="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dirty="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dirty="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dirty="0"/>
            </a:p>
          </p:txBody>
        </p:sp>
      </p:grpSp>
      <p:sp>
        <p:nvSpPr>
          <p:cNvPr id="685068" name="Rectangle 12"/>
          <p:cNvSpPr>
            <a:spLocks noGrp="1" noChangeArrowheads="1"/>
          </p:cNvSpPr>
          <p:nvPr>
            <p:ph type="ctrTitle"/>
          </p:nvPr>
        </p:nvSpPr>
        <p:spPr>
          <a:xfrm>
            <a:off x="762000" y="381000"/>
            <a:ext cx="7772400" cy="1143000"/>
          </a:xfrm>
        </p:spPr>
        <p:txBody>
          <a:bodyPr/>
          <a:lstStyle>
            <a:lvl1pPr>
              <a:defRPr/>
            </a:lvl1pPr>
          </a:lstStyle>
          <a:p>
            <a:r>
              <a:rPr lang="en-US"/>
              <a:t>Click to edit Master title style</a:t>
            </a:r>
          </a:p>
        </p:txBody>
      </p:sp>
      <p:sp>
        <p:nvSpPr>
          <p:cNvPr id="685069" name="Rectangle 13"/>
          <p:cNvSpPr>
            <a:spLocks noGrp="1" noChangeArrowheads="1"/>
          </p:cNvSpPr>
          <p:nvPr>
            <p:ph type="subTitle" idx="1"/>
          </p:nvPr>
        </p:nvSpPr>
        <p:spPr>
          <a:xfrm>
            <a:off x="1447800" y="26670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dirty="0"/>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a:solidFill>
                  <a:schemeClr val="bg2"/>
                </a:solidFill>
              </a:defRPr>
            </a:lvl1pPr>
          </a:lstStyle>
          <a:p>
            <a:pPr>
              <a:defRPr/>
            </a:pPr>
            <a:r>
              <a:rPr lang="en-US" dirty="0" smtClean="0"/>
              <a:t>Abstract Classes and Interfaces</a:t>
            </a:r>
            <a:endParaRPr lang="en-US" dirty="0"/>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F640C89F-DC97-4A6D-AFFC-FD042D025F7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36"/>
          <p:cNvSpPr>
            <a:spLocks noGrp="1" noChangeArrowheads="1"/>
          </p:cNvSpPr>
          <p:nvPr>
            <p:ph type="ftr" sz="quarter" idx="11"/>
          </p:nvPr>
        </p:nvSpPr>
        <p:spPr>
          <a:ln/>
        </p:spPr>
        <p:txBody>
          <a:bodyPr/>
          <a:lstStyle>
            <a:lvl1pPr>
              <a:defRPr/>
            </a:lvl1pPr>
          </a:lstStyle>
          <a:p>
            <a:pPr>
              <a:defRPr/>
            </a:pPr>
            <a:r>
              <a:rPr lang="en-US" dirty="0" smtClean="0"/>
              <a:t>Abstract Classes and Interfaces</a:t>
            </a:r>
            <a:endParaRPr lang="en-US" dirty="0"/>
          </a:p>
        </p:txBody>
      </p:sp>
      <p:sp>
        <p:nvSpPr>
          <p:cNvPr id="6" name="Rectangle 1037"/>
          <p:cNvSpPr>
            <a:spLocks noGrp="1" noChangeArrowheads="1"/>
          </p:cNvSpPr>
          <p:nvPr>
            <p:ph type="sldNum" sz="quarter" idx="12"/>
          </p:nvPr>
        </p:nvSpPr>
        <p:spPr>
          <a:ln/>
        </p:spPr>
        <p:txBody>
          <a:bodyPr/>
          <a:lstStyle>
            <a:lvl1pPr>
              <a:defRPr/>
            </a:lvl1pPr>
          </a:lstStyle>
          <a:p>
            <a:pPr>
              <a:defRPr/>
            </a:pPr>
            <a:fld id="{DFBCA7DE-50BD-4A16-A51B-0E566AEC2E3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0"/>
            <a:ext cx="1952625"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0"/>
            <a:ext cx="5707063"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36"/>
          <p:cNvSpPr>
            <a:spLocks noGrp="1" noChangeArrowheads="1"/>
          </p:cNvSpPr>
          <p:nvPr>
            <p:ph type="ftr" sz="quarter" idx="11"/>
          </p:nvPr>
        </p:nvSpPr>
        <p:spPr>
          <a:ln/>
        </p:spPr>
        <p:txBody>
          <a:bodyPr/>
          <a:lstStyle>
            <a:lvl1pPr>
              <a:defRPr/>
            </a:lvl1pPr>
          </a:lstStyle>
          <a:p>
            <a:pPr>
              <a:defRPr/>
            </a:pPr>
            <a:r>
              <a:rPr lang="en-US" dirty="0" smtClean="0"/>
              <a:t>Abstract Classes and Interfaces</a:t>
            </a:r>
            <a:endParaRPr lang="en-US" dirty="0"/>
          </a:p>
        </p:txBody>
      </p:sp>
      <p:sp>
        <p:nvSpPr>
          <p:cNvPr id="6" name="Rectangle 1037"/>
          <p:cNvSpPr>
            <a:spLocks noGrp="1" noChangeArrowheads="1"/>
          </p:cNvSpPr>
          <p:nvPr>
            <p:ph type="sldNum" sz="quarter" idx="12"/>
          </p:nvPr>
        </p:nvSpPr>
        <p:spPr>
          <a:ln/>
        </p:spPr>
        <p:txBody>
          <a:bodyPr/>
          <a:lstStyle>
            <a:lvl1pPr>
              <a:defRPr/>
            </a:lvl1pPr>
          </a:lstStyle>
          <a:p>
            <a:pPr>
              <a:defRPr/>
            </a:pPr>
            <a:fld id="{58C93425-FBED-4A82-ADE3-7BCDAC159184}"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36"/>
          <p:cNvSpPr>
            <a:spLocks noGrp="1" noChangeArrowheads="1"/>
          </p:cNvSpPr>
          <p:nvPr>
            <p:ph type="ftr" sz="quarter" idx="11"/>
          </p:nvPr>
        </p:nvSpPr>
        <p:spPr>
          <a:ln/>
        </p:spPr>
        <p:txBody>
          <a:bodyPr/>
          <a:lstStyle>
            <a:lvl1pPr>
              <a:defRPr/>
            </a:lvl1pPr>
          </a:lstStyle>
          <a:p>
            <a:pPr>
              <a:defRPr/>
            </a:pPr>
            <a:r>
              <a:rPr lang="en-US" dirty="0" smtClean="0"/>
              <a:t>Abstract Classes and Interfaces</a:t>
            </a:r>
            <a:endParaRPr lang="en-US" dirty="0"/>
          </a:p>
        </p:txBody>
      </p:sp>
      <p:sp>
        <p:nvSpPr>
          <p:cNvPr id="6" name="Rectangle 1037"/>
          <p:cNvSpPr>
            <a:spLocks noGrp="1" noChangeArrowheads="1"/>
          </p:cNvSpPr>
          <p:nvPr>
            <p:ph type="sldNum" sz="quarter" idx="12"/>
          </p:nvPr>
        </p:nvSpPr>
        <p:spPr>
          <a:ln/>
        </p:spPr>
        <p:txBody>
          <a:bodyPr/>
          <a:lstStyle>
            <a:lvl1pPr>
              <a:defRPr/>
            </a:lvl1pPr>
          </a:lstStyle>
          <a:p>
            <a:pPr>
              <a:defRPr/>
            </a:pPr>
            <a:fld id="{8A0EEF4B-9D27-4B78-9F0D-38B096D072F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36"/>
          <p:cNvSpPr>
            <a:spLocks noGrp="1" noChangeArrowheads="1"/>
          </p:cNvSpPr>
          <p:nvPr>
            <p:ph type="ftr" sz="quarter" idx="11"/>
          </p:nvPr>
        </p:nvSpPr>
        <p:spPr>
          <a:ln/>
        </p:spPr>
        <p:txBody>
          <a:bodyPr/>
          <a:lstStyle>
            <a:lvl1pPr>
              <a:defRPr/>
            </a:lvl1pPr>
          </a:lstStyle>
          <a:p>
            <a:pPr>
              <a:defRPr/>
            </a:pPr>
            <a:r>
              <a:rPr lang="en-US" dirty="0" smtClean="0"/>
              <a:t>Abstract Classes and Interfaces</a:t>
            </a:r>
            <a:endParaRPr lang="en-US" dirty="0"/>
          </a:p>
        </p:txBody>
      </p:sp>
      <p:sp>
        <p:nvSpPr>
          <p:cNvPr id="6" name="Rectangle 1037"/>
          <p:cNvSpPr>
            <a:spLocks noGrp="1" noChangeArrowheads="1"/>
          </p:cNvSpPr>
          <p:nvPr>
            <p:ph type="sldNum" sz="quarter" idx="12"/>
          </p:nvPr>
        </p:nvSpPr>
        <p:spPr>
          <a:ln/>
        </p:spPr>
        <p:txBody>
          <a:bodyPr/>
          <a:lstStyle>
            <a:lvl1pPr>
              <a:defRPr/>
            </a:lvl1pPr>
          </a:lstStyle>
          <a:p>
            <a:pPr>
              <a:defRPr/>
            </a:pPr>
            <a:fld id="{8A1BEC6B-95AB-45EB-A448-8CC1B36F4F67}"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35"/>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36"/>
          <p:cNvSpPr>
            <a:spLocks noGrp="1" noChangeArrowheads="1"/>
          </p:cNvSpPr>
          <p:nvPr>
            <p:ph type="ftr" sz="quarter" idx="11"/>
          </p:nvPr>
        </p:nvSpPr>
        <p:spPr>
          <a:ln/>
        </p:spPr>
        <p:txBody>
          <a:bodyPr/>
          <a:lstStyle>
            <a:lvl1pPr>
              <a:defRPr/>
            </a:lvl1pPr>
          </a:lstStyle>
          <a:p>
            <a:pPr>
              <a:defRPr/>
            </a:pPr>
            <a:r>
              <a:rPr lang="en-US" dirty="0" smtClean="0"/>
              <a:t>Abstract Classes and Interfaces</a:t>
            </a:r>
            <a:endParaRPr lang="en-US" dirty="0"/>
          </a:p>
        </p:txBody>
      </p:sp>
      <p:sp>
        <p:nvSpPr>
          <p:cNvPr id="7" name="Rectangle 1037"/>
          <p:cNvSpPr>
            <a:spLocks noGrp="1" noChangeArrowheads="1"/>
          </p:cNvSpPr>
          <p:nvPr>
            <p:ph type="sldNum" sz="quarter" idx="12"/>
          </p:nvPr>
        </p:nvSpPr>
        <p:spPr>
          <a:ln/>
        </p:spPr>
        <p:txBody>
          <a:bodyPr/>
          <a:lstStyle>
            <a:lvl1pPr>
              <a:defRPr/>
            </a:lvl1pPr>
          </a:lstStyle>
          <a:p>
            <a:pPr>
              <a:defRPr/>
            </a:pPr>
            <a:fld id="{EF2F1C34-E63E-43B6-A234-936C0DCA019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35"/>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36"/>
          <p:cNvSpPr>
            <a:spLocks noGrp="1" noChangeArrowheads="1"/>
          </p:cNvSpPr>
          <p:nvPr>
            <p:ph type="ftr" sz="quarter" idx="11"/>
          </p:nvPr>
        </p:nvSpPr>
        <p:spPr>
          <a:ln/>
        </p:spPr>
        <p:txBody>
          <a:bodyPr/>
          <a:lstStyle>
            <a:lvl1pPr>
              <a:defRPr/>
            </a:lvl1pPr>
          </a:lstStyle>
          <a:p>
            <a:pPr>
              <a:defRPr/>
            </a:pPr>
            <a:r>
              <a:rPr lang="en-US" dirty="0" smtClean="0"/>
              <a:t>Abstract Classes and Interfaces</a:t>
            </a:r>
            <a:endParaRPr lang="en-US" dirty="0"/>
          </a:p>
        </p:txBody>
      </p:sp>
      <p:sp>
        <p:nvSpPr>
          <p:cNvPr id="9" name="Rectangle 1037"/>
          <p:cNvSpPr>
            <a:spLocks noGrp="1" noChangeArrowheads="1"/>
          </p:cNvSpPr>
          <p:nvPr>
            <p:ph type="sldNum" sz="quarter" idx="12"/>
          </p:nvPr>
        </p:nvSpPr>
        <p:spPr>
          <a:ln/>
        </p:spPr>
        <p:txBody>
          <a:bodyPr/>
          <a:lstStyle>
            <a:lvl1pPr>
              <a:defRPr/>
            </a:lvl1pPr>
          </a:lstStyle>
          <a:p>
            <a:pPr>
              <a:defRPr/>
            </a:pPr>
            <a:fld id="{A903A13A-78D2-4FB0-8E9B-A01CE979C981}"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35"/>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36"/>
          <p:cNvSpPr>
            <a:spLocks noGrp="1" noChangeArrowheads="1"/>
          </p:cNvSpPr>
          <p:nvPr>
            <p:ph type="ftr" sz="quarter" idx="11"/>
          </p:nvPr>
        </p:nvSpPr>
        <p:spPr>
          <a:ln/>
        </p:spPr>
        <p:txBody>
          <a:bodyPr/>
          <a:lstStyle>
            <a:lvl1pPr>
              <a:defRPr/>
            </a:lvl1pPr>
          </a:lstStyle>
          <a:p>
            <a:pPr>
              <a:defRPr/>
            </a:pPr>
            <a:r>
              <a:rPr lang="en-US" dirty="0" smtClean="0"/>
              <a:t>Abstract Classes and Interfaces</a:t>
            </a:r>
            <a:endParaRPr lang="en-US" dirty="0"/>
          </a:p>
        </p:txBody>
      </p:sp>
      <p:sp>
        <p:nvSpPr>
          <p:cNvPr id="5" name="Rectangle 1037"/>
          <p:cNvSpPr>
            <a:spLocks noGrp="1" noChangeArrowheads="1"/>
          </p:cNvSpPr>
          <p:nvPr>
            <p:ph type="sldNum" sz="quarter" idx="12"/>
          </p:nvPr>
        </p:nvSpPr>
        <p:spPr>
          <a:ln/>
        </p:spPr>
        <p:txBody>
          <a:bodyPr/>
          <a:lstStyle>
            <a:lvl1pPr>
              <a:defRPr/>
            </a:lvl1pPr>
          </a:lstStyle>
          <a:p>
            <a:pPr>
              <a:defRPr/>
            </a:pPr>
            <a:fld id="{EB0DAB73-0895-4829-924B-172345698F3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a:ln/>
        </p:spPr>
        <p:txBody>
          <a:bodyPr/>
          <a:lstStyle>
            <a:lvl1pPr>
              <a:defRPr/>
            </a:lvl1pPr>
          </a:lstStyle>
          <a:p>
            <a:pPr>
              <a:defRPr/>
            </a:pPr>
            <a:endParaRPr lang="en-US" dirty="0"/>
          </a:p>
        </p:txBody>
      </p:sp>
      <p:sp>
        <p:nvSpPr>
          <p:cNvPr id="3" name="Rectangle 1036"/>
          <p:cNvSpPr>
            <a:spLocks noGrp="1" noChangeArrowheads="1"/>
          </p:cNvSpPr>
          <p:nvPr>
            <p:ph type="ftr" sz="quarter" idx="11"/>
          </p:nvPr>
        </p:nvSpPr>
        <p:spPr>
          <a:ln/>
        </p:spPr>
        <p:txBody>
          <a:bodyPr/>
          <a:lstStyle>
            <a:lvl1pPr>
              <a:defRPr/>
            </a:lvl1pPr>
          </a:lstStyle>
          <a:p>
            <a:pPr>
              <a:defRPr/>
            </a:pPr>
            <a:r>
              <a:rPr lang="en-US" dirty="0" smtClean="0"/>
              <a:t>Abstract Classes and Interfaces</a:t>
            </a:r>
            <a:endParaRPr lang="en-US" dirty="0"/>
          </a:p>
        </p:txBody>
      </p:sp>
      <p:sp>
        <p:nvSpPr>
          <p:cNvPr id="4" name="Rectangle 1037"/>
          <p:cNvSpPr>
            <a:spLocks noGrp="1" noChangeArrowheads="1"/>
          </p:cNvSpPr>
          <p:nvPr>
            <p:ph type="sldNum" sz="quarter" idx="12"/>
          </p:nvPr>
        </p:nvSpPr>
        <p:spPr>
          <a:ln/>
        </p:spPr>
        <p:txBody>
          <a:bodyPr/>
          <a:lstStyle>
            <a:lvl1pPr>
              <a:defRPr/>
            </a:lvl1pPr>
          </a:lstStyle>
          <a:p>
            <a:pPr>
              <a:defRPr/>
            </a:pPr>
            <a:fld id="{F6723EAC-3B94-4D84-AC42-5A8520D797E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36"/>
          <p:cNvSpPr>
            <a:spLocks noGrp="1" noChangeArrowheads="1"/>
          </p:cNvSpPr>
          <p:nvPr>
            <p:ph type="ftr" sz="quarter" idx="11"/>
          </p:nvPr>
        </p:nvSpPr>
        <p:spPr>
          <a:ln/>
        </p:spPr>
        <p:txBody>
          <a:bodyPr/>
          <a:lstStyle>
            <a:lvl1pPr>
              <a:defRPr/>
            </a:lvl1pPr>
          </a:lstStyle>
          <a:p>
            <a:pPr>
              <a:defRPr/>
            </a:pPr>
            <a:r>
              <a:rPr lang="en-US" dirty="0" smtClean="0"/>
              <a:t>Abstract Classes and Interfaces</a:t>
            </a:r>
            <a:endParaRPr lang="en-US" dirty="0"/>
          </a:p>
        </p:txBody>
      </p:sp>
      <p:sp>
        <p:nvSpPr>
          <p:cNvPr id="7" name="Rectangle 1037"/>
          <p:cNvSpPr>
            <a:spLocks noGrp="1" noChangeArrowheads="1"/>
          </p:cNvSpPr>
          <p:nvPr>
            <p:ph type="sldNum" sz="quarter" idx="12"/>
          </p:nvPr>
        </p:nvSpPr>
        <p:spPr>
          <a:ln/>
        </p:spPr>
        <p:txBody>
          <a:bodyPr/>
          <a:lstStyle>
            <a:lvl1pPr>
              <a:defRPr/>
            </a:lvl1pPr>
          </a:lstStyle>
          <a:p>
            <a:pPr>
              <a:defRPr/>
            </a:pPr>
            <a:fld id="{B41AC8DF-73C4-47D2-A001-36A20D84DC2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36"/>
          <p:cNvSpPr>
            <a:spLocks noGrp="1" noChangeArrowheads="1"/>
          </p:cNvSpPr>
          <p:nvPr>
            <p:ph type="ftr" sz="quarter" idx="11"/>
          </p:nvPr>
        </p:nvSpPr>
        <p:spPr>
          <a:ln/>
        </p:spPr>
        <p:txBody>
          <a:bodyPr/>
          <a:lstStyle>
            <a:lvl1pPr>
              <a:defRPr/>
            </a:lvl1pPr>
          </a:lstStyle>
          <a:p>
            <a:pPr>
              <a:defRPr/>
            </a:pPr>
            <a:r>
              <a:rPr lang="en-US" dirty="0" smtClean="0"/>
              <a:t>Abstract Classes and Interfaces</a:t>
            </a:r>
            <a:endParaRPr lang="en-US" dirty="0"/>
          </a:p>
        </p:txBody>
      </p:sp>
      <p:sp>
        <p:nvSpPr>
          <p:cNvPr id="7" name="Rectangle 1037"/>
          <p:cNvSpPr>
            <a:spLocks noGrp="1" noChangeArrowheads="1"/>
          </p:cNvSpPr>
          <p:nvPr>
            <p:ph type="sldNum" sz="quarter" idx="12"/>
          </p:nvPr>
        </p:nvSpPr>
        <p:spPr>
          <a:ln/>
        </p:spPr>
        <p:txBody>
          <a:bodyPr/>
          <a:lstStyle>
            <a:lvl1pPr>
              <a:defRPr/>
            </a:lvl1pPr>
          </a:lstStyle>
          <a:p>
            <a:pPr>
              <a:defRPr/>
            </a:pPr>
            <a:fld id="{C664EE6B-ABC4-44AB-AEC9-FE7C7D2AD37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4034" name="Rectangle 1026"/>
          <p:cNvSpPr>
            <a:spLocks noChangeArrowheads="1"/>
          </p:cNvSpPr>
          <p:nvPr/>
        </p:nvSpPr>
        <p:spPr bwMode="ltGray">
          <a:xfrm>
            <a:off x="381000" y="1066800"/>
            <a:ext cx="438150" cy="474663"/>
          </a:xfrm>
          <a:prstGeom prst="rect">
            <a:avLst/>
          </a:prstGeom>
          <a:solidFill>
            <a:schemeClr val="accent1"/>
          </a:soli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684035" name="Rectangle 1027"/>
          <p:cNvSpPr>
            <a:spLocks noChangeArrowheads="1"/>
          </p:cNvSpPr>
          <p:nvPr/>
        </p:nvSpPr>
        <p:spPr bwMode="ltGray">
          <a:xfrm>
            <a:off x="762000" y="1066800"/>
            <a:ext cx="328613" cy="474663"/>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684036" name="Rectangle 1028"/>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684037" name="Rectangle 1029"/>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684038" name="Rectangle 1030"/>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684039" name="Rectangle 1031"/>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684040" name="Rectangle 1032"/>
          <p:cNvSpPr>
            <a:spLocks noChangeArrowheads="1"/>
          </p:cNvSpPr>
          <p:nvPr/>
        </p:nvSpPr>
        <p:spPr bwMode="gray">
          <a:xfrm>
            <a:off x="457200" y="12192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dirty="0">
              <a:latin typeface="Tahoma" pitchFamily="34" charset="0"/>
            </a:endParaRPr>
          </a:p>
        </p:txBody>
      </p:sp>
      <p:sp>
        <p:nvSpPr>
          <p:cNvPr id="4105" name="Rectangle 1033"/>
          <p:cNvSpPr>
            <a:spLocks noGrp="1" noChangeArrowheads="1"/>
          </p:cNvSpPr>
          <p:nvPr>
            <p:ph type="title"/>
          </p:nvPr>
        </p:nvSpPr>
        <p:spPr bwMode="auto">
          <a:xfrm>
            <a:off x="1143000" y="0"/>
            <a:ext cx="77930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6" name="Rectangle 1034"/>
          <p:cNvSpPr>
            <a:spLocks noGrp="1" noChangeArrowheads="1"/>
          </p:cNvSpPr>
          <p:nvPr>
            <p:ph type="body" idx="1"/>
          </p:nvPr>
        </p:nvSpPr>
        <p:spPr bwMode="auto">
          <a:xfrm>
            <a:off x="1182688" y="1524000"/>
            <a:ext cx="77724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4043" name="Rectangle 1035"/>
          <p:cNvSpPr>
            <a:spLocks noGrp="1" noChangeArrowheads="1"/>
          </p:cNvSpPr>
          <p:nvPr>
            <p:ph type="dt" sz="half" idx="2"/>
          </p:nvPr>
        </p:nvSpPr>
        <p:spPr bwMode="auto">
          <a:xfrm>
            <a:off x="36576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dirty="0"/>
          </a:p>
        </p:txBody>
      </p:sp>
      <p:sp>
        <p:nvSpPr>
          <p:cNvPr id="684044" name="Rectangle 1036"/>
          <p:cNvSpPr>
            <a:spLocks noGrp="1" noChangeArrowheads="1"/>
          </p:cNvSpPr>
          <p:nvPr>
            <p:ph type="ftr" sz="quarter" idx="3"/>
          </p:nvPr>
        </p:nvSpPr>
        <p:spPr bwMode="auto">
          <a:xfrm>
            <a:off x="1066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r>
              <a:rPr lang="en-US" dirty="0" smtClean="0"/>
              <a:t>Abstract Classes and Interfaces</a:t>
            </a:r>
            <a:endParaRPr lang="en-US" dirty="0"/>
          </a:p>
        </p:txBody>
      </p:sp>
      <p:sp>
        <p:nvSpPr>
          <p:cNvPr id="684045"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BF963409-52D0-4838-BCCA-DDF1F1048A9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9"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hemeOverride" Target="../theme/themeOverride1.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ownload.oracle.com/javase/tutorial/java/concepts/interface.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java.sun.com/docs/books/tutorial/java/concepts/interface.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29.xml"/><Relationship Id="rId7" Type="http://schemas.openxmlformats.org/officeDocument/2006/relationships/notesSlide" Target="../notesSlides/notesSlide19.xml"/><Relationship Id="rId2" Type="http://schemas.openxmlformats.org/officeDocument/2006/relationships/tags" Target="../tags/tag28.xml"/><Relationship Id="rId1"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image" Target="../media/image1.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33.xml"/><Relationship Id="rId7" Type="http://schemas.openxmlformats.org/officeDocument/2006/relationships/notesSlide" Target="../notesSlides/notesSlide20.xml"/><Relationship Id="rId2" Type="http://schemas.openxmlformats.org/officeDocument/2006/relationships/tags" Target="../tags/tag32.xml"/><Relationship Id="rId1"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image" Target="../media/image2.emf"/></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8.xml"/><Relationship Id="rId7"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3.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5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wnload.oracle.com/javase/tutorial/java/concepts/interface.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custDataLst>
              <p:tags r:id="rId1"/>
            </p:custDataLst>
          </p:nvPr>
        </p:nvSpPr>
        <p:spPr>
          <a:xfrm>
            <a:off x="533400" y="609600"/>
            <a:ext cx="7924800" cy="1143000"/>
          </a:xfrm>
          <a:noFill/>
        </p:spPr>
        <p:txBody>
          <a:bodyPr lIns="92075" tIns="46038" rIns="92075" bIns="46038" anchor="ctr"/>
          <a:lstStyle/>
          <a:p>
            <a:pPr algn="ctr" eaLnBrk="1" hangingPunct="1"/>
            <a:r>
              <a:rPr lang="en-US" dirty="0" smtClean="0"/>
              <a:t>Abstract Classes and Interfaces</a:t>
            </a:r>
          </a:p>
        </p:txBody>
      </p:sp>
      <p:sp>
        <p:nvSpPr>
          <p:cNvPr id="6147" name="Rectangle 3"/>
          <p:cNvSpPr>
            <a:spLocks noGrp="1" noChangeArrowheads="1"/>
          </p:cNvSpPr>
          <p:nvPr>
            <p:ph type="subTitle" idx="1"/>
            <p:custDataLst>
              <p:tags r:id="rId2"/>
            </p:custDataLst>
          </p:nvPr>
        </p:nvSpPr>
        <p:spPr/>
        <p:txBody>
          <a:bodyPr lIns="92075" tIns="46038" rIns="92075" bIns="46038"/>
          <a:lstStyle/>
          <a:p>
            <a:pPr eaLnBrk="1" hangingPunct="1"/>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in Java</a:t>
            </a:r>
            <a:endParaRPr lang="en-US" dirty="0"/>
          </a:p>
        </p:txBody>
      </p:sp>
      <p:sp>
        <p:nvSpPr>
          <p:cNvPr id="3" name="Content Placeholder 2"/>
          <p:cNvSpPr>
            <a:spLocks noGrp="1"/>
          </p:cNvSpPr>
          <p:nvPr>
            <p:ph idx="1"/>
          </p:nvPr>
        </p:nvSpPr>
        <p:spPr/>
        <p:txBody>
          <a:bodyPr/>
          <a:lstStyle/>
          <a:p>
            <a:r>
              <a:rPr lang="en-US" dirty="0"/>
              <a:t>I</a:t>
            </a:r>
            <a:r>
              <a:rPr lang="en-US" dirty="0" smtClean="0"/>
              <a:t>nterfaces in Java are similar to classes, except:</a:t>
            </a:r>
          </a:p>
          <a:p>
            <a:pPr lvl="1"/>
            <a:r>
              <a:rPr lang="en-US" i="1" dirty="0"/>
              <a:t>A</a:t>
            </a:r>
            <a:r>
              <a:rPr lang="en-US" i="1" dirty="0" smtClean="0"/>
              <a:t>ll</a:t>
            </a:r>
            <a:r>
              <a:rPr lang="en-US" dirty="0" smtClean="0"/>
              <a:t> methods are abstract*.</a:t>
            </a:r>
          </a:p>
          <a:p>
            <a:pPr lvl="1"/>
            <a:r>
              <a:rPr lang="en-US" i="1" dirty="0"/>
              <a:t>A</a:t>
            </a:r>
            <a:r>
              <a:rPr lang="en-US" i="1" dirty="0" smtClean="0"/>
              <a:t>ll</a:t>
            </a:r>
            <a:r>
              <a:rPr lang="en-US" i="0" baseline="0" dirty="0" smtClean="0"/>
              <a:t> methods are public.</a:t>
            </a:r>
            <a:endParaRPr lang="en-US" i="1" dirty="0" smtClean="0"/>
          </a:p>
          <a:p>
            <a:pPr lvl="1"/>
            <a:r>
              <a:rPr lang="en-US" dirty="0"/>
              <a:t>T</a:t>
            </a:r>
            <a:r>
              <a:rPr lang="en-US" dirty="0" smtClean="0"/>
              <a:t>hey have no instance variables (but they may have constants).</a:t>
            </a:r>
          </a:p>
          <a:p>
            <a:pPr lvl="1"/>
            <a:endParaRPr lang="en-US" dirty="0"/>
          </a:p>
          <a:p>
            <a:pPr marL="457200" lvl="1" indent="0">
              <a:buNone/>
            </a:pPr>
            <a:r>
              <a:rPr lang="en-US" dirty="0" smtClean="0"/>
              <a:t>*Java 1.8 introduced default methods – we will talk about those next week.</a:t>
            </a:r>
          </a:p>
        </p:txBody>
      </p:sp>
      <p:sp>
        <p:nvSpPr>
          <p:cNvPr id="4" name="Footer Placeholder 3"/>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5"/>
          <p:cNvSpPr>
            <a:spLocks noGrp="1"/>
          </p:cNvSpPr>
          <p:nvPr>
            <p:ph type="sldNum" sz="quarter" idx="12"/>
          </p:nvPr>
        </p:nvSpPr>
        <p:spPr/>
        <p:txBody>
          <a:bodyPr/>
          <a:lstStyle/>
          <a:p>
            <a:pPr>
              <a:defRPr/>
            </a:pPr>
            <a:fld id="{D8AC9898-847E-4382-8AAE-432B6ED4F69B}" type="slidenum">
              <a:rPr lang="en-US"/>
              <a:pPr>
                <a:defRPr/>
              </a:pPr>
              <a:t>11</a:t>
            </a:fld>
            <a:endParaRPr lang="en-US" dirty="0"/>
          </a:p>
        </p:txBody>
      </p:sp>
      <p:sp>
        <p:nvSpPr>
          <p:cNvPr id="9220" name="Rectangle 2"/>
          <p:cNvSpPr>
            <a:spLocks noGrp="1" noChangeArrowheads="1"/>
          </p:cNvSpPr>
          <p:nvPr>
            <p:ph type="title"/>
            <p:custDataLst>
              <p:tags r:id="rId1"/>
            </p:custDataLst>
          </p:nvPr>
        </p:nvSpPr>
        <p:spPr/>
        <p:txBody>
          <a:bodyPr/>
          <a:lstStyle/>
          <a:p>
            <a:pPr eaLnBrk="1" hangingPunct="1"/>
            <a:r>
              <a:rPr lang="en-US" dirty="0" smtClean="0"/>
              <a:t>Interfaces in Java</a:t>
            </a:r>
          </a:p>
        </p:txBody>
      </p:sp>
      <p:sp>
        <p:nvSpPr>
          <p:cNvPr id="9221" name="Rectangle 3"/>
          <p:cNvSpPr>
            <a:spLocks noGrp="1" noChangeArrowheads="1"/>
          </p:cNvSpPr>
          <p:nvPr>
            <p:ph type="body" idx="1"/>
            <p:custDataLst>
              <p:tags r:id="rId2"/>
            </p:custDataLst>
          </p:nvPr>
        </p:nvSpPr>
        <p:spPr/>
        <p:txBody>
          <a:bodyPr/>
          <a:lstStyle/>
          <a:p>
            <a:pPr eaLnBrk="1" hangingPunct="1"/>
            <a:r>
              <a:rPr lang="en-US" dirty="0"/>
              <a:t>B</a:t>
            </a:r>
            <a:r>
              <a:rPr lang="en-US" dirty="0" smtClean="0"/>
              <a:t>ecause methods in an interface are </a:t>
            </a:r>
            <a:r>
              <a:rPr lang="en-US" b="1" dirty="0" smtClean="0">
                <a:latin typeface="Courier New" pitchFamily="49" charset="0"/>
              </a:rPr>
              <a:t>public</a:t>
            </a:r>
            <a:r>
              <a:rPr lang="en-US" dirty="0" smtClean="0"/>
              <a:t> and </a:t>
            </a:r>
            <a:r>
              <a:rPr lang="en-US" b="1" dirty="0" smtClean="0">
                <a:latin typeface="Courier New" pitchFamily="49" charset="0"/>
              </a:rPr>
              <a:t>abstract </a:t>
            </a:r>
            <a:r>
              <a:rPr lang="en-US" dirty="0" smtClean="0"/>
              <a:t>by default, the keywords </a:t>
            </a:r>
            <a:r>
              <a:rPr lang="en-US" b="1" dirty="0" smtClean="0">
                <a:latin typeface="Courier New" pitchFamily="49" charset="0"/>
              </a:rPr>
              <a:t>public</a:t>
            </a:r>
            <a:r>
              <a:rPr lang="en-US" dirty="0" smtClean="0"/>
              <a:t> and </a:t>
            </a:r>
            <a:r>
              <a:rPr lang="en-US" b="1" dirty="0" smtClean="0">
                <a:latin typeface="Courier New" pitchFamily="49" charset="0"/>
              </a:rPr>
              <a:t>abstract </a:t>
            </a:r>
            <a:r>
              <a:rPr lang="en-US" dirty="0" smtClean="0"/>
              <a:t>are omitted from the method header.</a:t>
            </a:r>
          </a:p>
          <a:p>
            <a:pPr eaLnBrk="1" hangingPunct="1"/>
            <a:r>
              <a:rPr lang="en-US" dirty="0"/>
              <a:t>B</a:t>
            </a:r>
            <a:r>
              <a:rPr lang="en-US" dirty="0" smtClean="0"/>
              <a:t>y default any constant is </a:t>
            </a:r>
            <a:r>
              <a:rPr lang="en-US" b="1" dirty="0" smtClean="0">
                <a:latin typeface="Courier New" pitchFamily="49" charset="0"/>
              </a:rPr>
              <a:t>public</a:t>
            </a:r>
            <a:r>
              <a:rPr lang="en-US" dirty="0" smtClean="0"/>
              <a:t> </a:t>
            </a:r>
            <a:r>
              <a:rPr lang="en-US" b="1" dirty="0" smtClean="0">
                <a:latin typeface="Courier New" pitchFamily="49" charset="0"/>
              </a:rPr>
              <a:t>static</a:t>
            </a:r>
            <a:r>
              <a:rPr lang="en-US" dirty="0" smtClean="0"/>
              <a:t> </a:t>
            </a:r>
            <a:r>
              <a:rPr lang="en-US" b="1" dirty="0" smtClean="0">
                <a:latin typeface="Courier New" pitchFamily="49" charset="0"/>
              </a:rPr>
              <a:t>final</a:t>
            </a:r>
            <a:r>
              <a:rPr lang="en-US" dirty="0" smtClean="0"/>
              <a:t>, so these keywords are omitted.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5"/>
          <p:cNvSpPr>
            <a:spLocks noGrp="1"/>
          </p:cNvSpPr>
          <p:nvPr>
            <p:ph type="sldNum" sz="quarter" idx="12"/>
          </p:nvPr>
        </p:nvSpPr>
        <p:spPr/>
        <p:txBody>
          <a:bodyPr/>
          <a:lstStyle/>
          <a:p>
            <a:pPr>
              <a:defRPr/>
            </a:pPr>
            <a:fld id="{B07692C8-E632-4916-BE08-7630A8D3141D}" type="slidenum">
              <a:rPr lang="en-US"/>
              <a:pPr>
                <a:defRPr/>
              </a:pPr>
              <a:t>12</a:t>
            </a:fld>
            <a:endParaRPr lang="en-US" dirty="0"/>
          </a:p>
        </p:txBody>
      </p:sp>
      <p:sp>
        <p:nvSpPr>
          <p:cNvPr id="11268" name="Rectangle 2"/>
          <p:cNvSpPr>
            <a:spLocks noGrp="1" noChangeArrowheads="1"/>
          </p:cNvSpPr>
          <p:nvPr>
            <p:ph type="title"/>
            <p:custDataLst>
              <p:tags r:id="rId1"/>
            </p:custDataLst>
          </p:nvPr>
        </p:nvSpPr>
        <p:spPr/>
        <p:txBody>
          <a:bodyPr/>
          <a:lstStyle/>
          <a:p>
            <a:pPr eaLnBrk="1" hangingPunct="1"/>
            <a:r>
              <a:rPr lang="en-US" dirty="0" smtClean="0"/>
              <a:t>Sample Declarations</a:t>
            </a:r>
          </a:p>
        </p:txBody>
      </p:sp>
      <p:sp>
        <p:nvSpPr>
          <p:cNvPr id="11269" name="Rectangle 3"/>
          <p:cNvSpPr>
            <a:spLocks noGrp="1" noChangeArrowheads="1"/>
          </p:cNvSpPr>
          <p:nvPr>
            <p:ph type="body" idx="1"/>
            <p:custDataLst>
              <p:tags r:id="rId2"/>
            </p:custDataLst>
          </p:nvPr>
        </p:nvSpPr>
        <p:spPr/>
        <p:txBody>
          <a:bodyPr/>
          <a:lstStyle/>
          <a:p>
            <a:pPr eaLnBrk="1" hangingPunct="1">
              <a:buFont typeface="Wingdings" pitchFamily="2" charset="2"/>
              <a:buNone/>
            </a:pPr>
            <a:r>
              <a:rPr lang="en-US" sz="2400" b="1" dirty="0" smtClean="0">
                <a:solidFill>
                  <a:srgbClr val="000000"/>
                </a:solidFill>
                <a:latin typeface="Courier New" pitchFamily="49" charset="0"/>
              </a:rPr>
              <a:t>	// sample constant declaration</a:t>
            </a:r>
          </a:p>
          <a:p>
            <a:pPr eaLnBrk="1" hangingPunct="1">
              <a:buFont typeface="Wingdings" pitchFamily="2" charset="2"/>
              <a:buNone/>
            </a:pPr>
            <a:r>
              <a:rPr lang="en-US" sz="2400" b="1" dirty="0" smtClean="0">
                <a:solidFill>
                  <a:srgbClr val="000000"/>
                </a:solidFill>
                <a:latin typeface="Courier New" pitchFamily="49" charset="0"/>
              </a:rPr>
              <a:t>	// in an interface</a:t>
            </a:r>
          </a:p>
          <a:p>
            <a:pPr eaLnBrk="1" hangingPunct="1">
              <a:buFont typeface="Wingdings" pitchFamily="2" charset="2"/>
              <a:buNone/>
            </a:pPr>
            <a:r>
              <a:rPr lang="en-US" sz="2400" b="1" dirty="0" smtClean="0">
                <a:solidFill>
                  <a:srgbClr val="000000"/>
                </a:solidFill>
                <a:latin typeface="Courier New" pitchFamily="49" charset="0"/>
              </a:rPr>
              <a:t>	int MAX_SIZE = 1000;</a:t>
            </a:r>
          </a:p>
          <a:p>
            <a:pPr eaLnBrk="1" hangingPunct="1">
              <a:buFont typeface="Wingdings" pitchFamily="2" charset="2"/>
              <a:buNone/>
            </a:pPr>
            <a:endParaRPr lang="en-US" sz="2400" b="1" dirty="0" smtClean="0">
              <a:solidFill>
                <a:srgbClr val="000000"/>
              </a:solidFill>
              <a:latin typeface="Courier New" pitchFamily="49" charset="0"/>
            </a:endParaRPr>
          </a:p>
          <a:p>
            <a:pPr eaLnBrk="1" hangingPunct="1">
              <a:buFont typeface="Wingdings" pitchFamily="2" charset="2"/>
              <a:buNone/>
            </a:pPr>
            <a:r>
              <a:rPr lang="en-US" sz="2400" b="1" dirty="0" smtClean="0">
                <a:solidFill>
                  <a:srgbClr val="000000"/>
                </a:solidFill>
                <a:latin typeface="Courier New" pitchFamily="49" charset="0"/>
              </a:rPr>
              <a:t>	// sample method declaration</a:t>
            </a:r>
          </a:p>
          <a:p>
            <a:pPr eaLnBrk="1" hangingPunct="1">
              <a:buFont typeface="Wingdings" pitchFamily="2" charset="2"/>
              <a:buNone/>
            </a:pPr>
            <a:r>
              <a:rPr lang="en-US" sz="2400" b="1" dirty="0" smtClean="0">
                <a:solidFill>
                  <a:srgbClr val="000000"/>
                </a:solidFill>
                <a:latin typeface="Courier New" pitchFamily="49" charset="0"/>
              </a:rPr>
              <a:t>	// in an interface</a:t>
            </a:r>
          </a:p>
          <a:p>
            <a:pPr eaLnBrk="1" hangingPunct="1">
              <a:buFont typeface="Wingdings" pitchFamily="2" charset="2"/>
              <a:buNone/>
            </a:pPr>
            <a:r>
              <a:rPr lang="en-US" sz="2400" b="1" dirty="0" smtClean="0">
                <a:solidFill>
                  <a:srgbClr val="000000"/>
                </a:solidFill>
                <a:latin typeface="Courier New" pitchFamily="49" charset="0"/>
              </a:rPr>
              <a:t>	double calculateAverage();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8" name="Rectangle 2"/>
          <p:cNvSpPr>
            <a:spLocks noGrp="1" noChangeArrowheads="1"/>
          </p:cNvSpPr>
          <p:nvPr>
            <p:ph type="title"/>
            <p:custDataLst>
              <p:tags r:id="rId2"/>
            </p:custDataLst>
          </p:nvPr>
        </p:nvSpPr>
        <p:spPr/>
        <p:txBody>
          <a:bodyPr/>
          <a:lstStyle/>
          <a:p>
            <a:pPr eaLnBrk="1" hangingPunct="1"/>
            <a:r>
              <a:rPr lang="en-US" dirty="0" smtClean="0"/>
              <a:t>Example of an Interface</a:t>
            </a:r>
          </a:p>
        </p:txBody>
      </p:sp>
      <p:sp>
        <p:nvSpPr>
          <p:cNvPr id="11269" name="Rectangle 3"/>
          <p:cNvSpPr>
            <a:spLocks noGrp="1" noChangeArrowheads="1"/>
          </p:cNvSpPr>
          <p:nvPr>
            <p:ph idx="1"/>
            <p:custDataLst>
              <p:tags r:id="rId3"/>
            </p:custDataLst>
          </p:nvPr>
        </p:nvSpPr>
        <p:spPr>
          <a:xfrm>
            <a:off x="1182688" y="1524000"/>
            <a:ext cx="7772400" cy="4800600"/>
          </a:xfrm>
        </p:spPr>
        <p:txBody>
          <a:bodyPr/>
          <a:lstStyle/>
          <a:p>
            <a:pPr eaLnBrk="1" hangingPunct="1"/>
            <a:r>
              <a:rPr lang="en-US" dirty="0" smtClean="0"/>
              <a:t>Java provides many interfaces, including several that we will work with in the Java Collections Framework (to be discussed later).</a:t>
            </a:r>
          </a:p>
          <a:p>
            <a:pPr eaLnBrk="1" hangingPunct="1"/>
            <a:r>
              <a:rPr lang="en-US" dirty="0"/>
              <a:t>E</a:t>
            </a:r>
            <a:r>
              <a:rPr lang="en-US" dirty="0" smtClean="0"/>
              <a:t>xample: </a:t>
            </a:r>
            <a:r>
              <a:rPr lang="en-US" b="1" dirty="0" err="1" smtClean="0">
                <a:latin typeface="Courier New" pitchFamily="49" charset="0"/>
                <a:cs typeface="Courier New" pitchFamily="49" charset="0"/>
              </a:rPr>
              <a:t>java.util.List</a:t>
            </a:r>
            <a:r>
              <a:rPr lang="en-US" dirty="0" smtClean="0"/>
              <a:t> is an interface that provides methods for working with ordered collections.</a:t>
            </a:r>
          </a:p>
        </p:txBody>
      </p:sp>
      <p:sp>
        <p:nvSpPr>
          <p:cNvPr id="4"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5"/>
          <p:cNvSpPr>
            <a:spLocks noGrp="1"/>
          </p:cNvSpPr>
          <p:nvPr>
            <p:ph type="sldNum" sz="quarter" idx="12"/>
          </p:nvPr>
        </p:nvSpPr>
        <p:spPr/>
        <p:txBody>
          <a:bodyPr/>
          <a:lstStyle/>
          <a:p>
            <a:pPr>
              <a:defRPr/>
            </a:pPr>
            <a:fld id="{B07692C8-E632-4916-BE08-7630A8D3141D}" type="slidenum">
              <a:rPr lang="en-US"/>
              <a:pPr>
                <a:defRPr/>
              </a:pPr>
              <a:t>13</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a:t>
            </a:r>
            <a:r>
              <a:rPr lang="en-US" baseline="0" dirty="0" smtClean="0"/>
              <a:t> an Interface</a:t>
            </a:r>
            <a:endParaRPr lang="en-US" dirty="0"/>
          </a:p>
        </p:txBody>
      </p:sp>
      <p:sp>
        <p:nvSpPr>
          <p:cNvPr id="3" name="Content Placeholder 2"/>
          <p:cNvSpPr>
            <a:spLocks noGrp="1"/>
          </p:cNvSpPr>
          <p:nvPr>
            <p:ph idx="1"/>
          </p:nvPr>
        </p:nvSpPr>
        <p:spPr/>
        <p:txBody>
          <a:bodyPr/>
          <a:lstStyle/>
          <a:p>
            <a:r>
              <a:rPr lang="en-US" dirty="0"/>
              <a:t>M</a:t>
            </a:r>
            <a:r>
              <a:rPr lang="en-US" dirty="0" smtClean="0"/>
              <a:t>ethods</a:t>
            </a:r>
            <a:r>
              <a:rPr lang="en-US" baseline="0" dirty="0" smtClean="0"/>
              <a:t> in </a:t>
            </a:r>
            <a:r>
              <a:rPr lang="en-US" b="1" baseline="0" dirty="0" err="1" smtClean="0">
                <a:latin typeface="Courier New" pitchFamily="49" charset="0"/>
                <a:cs typeface="Courier New" pitchFamily="49" charset="0"/>
              </a:rPr>
              <a:t>java.util.list</a:t>
            </a:r>
            <a:r>
              <a:rPr lang="en-US" baseline="0" dirty="0" smtClean="0"/>
              <a:t> include</a:t>
            </a:r>
          </a:p>
          <a:p>
            <a:pPr lvl="1"/>
            <a:r>
              <a:rPr lang="en-US" b="1" dirty="0" smtClean="0">
                <a:latin typeface="Courier New" pitchFamily="49" charset="0"/>
                <a:ea typeface="+mn-ea"/>
                <a:cs typeface="Courier New" pitchFamily="49" charset="0"/>
              </a:rPr>
              <a:t>add</a:t>
            </a:r>
          </a:p>
          <a:p>
            <a:pPr lvl="1"/>
            <a:r>
              <a:rPr lang="en-US" b="1" dirty="0" smtClean="0">
                <a:latin typeface="Courier New" pitchFamily="49" charset="0"/>
                <a:ea typeface="+mn-ea"/>
                <a:cs typeface="Courier New" pitchFamily="49" charset="0"/>
              </a:rPr>
              <a:t>remove</a:t>
            </a:r>
          </a:p>
          <a:p>
            <a:pPr lvl="1"/>
            <a:r>
              <a:rPr lang="en-US" b="1" dirty="0" err="1" smtClean="0">
                <a:latin typeface="Courier New" pitchFamily="49" charset="0"/>
                <a:ea typeface="+mn-ea"/>
                <a:cs typeface="Courier New" pitchFamily="49" charset="0"/>
              </a:rPr>
              <a:t>isEmpty</a:t>
            </a:r>
            <a:endParaRPr lang="en-US" b="1" dirty="0" smtClean="0">
              <a:latin typeface="Courier New" pitchFamily="49" charset="0"/>
              <a:ea typeface="+mn-ea"/>
              <a:cs typeface="Courier New" pitchFamily="49" charset="0"/>
            </a:endParaRPr>
          </a:p>
          <a:p>
            <a:pPr lvl="1"/>
            <a:r>
              <a:rPr lang="en-US" b="1" dirty="0" smtClean="0">
                <a:latin typeface="Courier New" pitchFamily="49" charset="0"/>
                <a:ea typeface="+mn-ea"/>
                <a:cs typeface="Courier New" pitchFamily="49" charset="0"/>
              </a:rPr>
              <a:t>size</a:t>
            </a:r>
          </a:p>
          <a:p>
            <a:pPr lvl="1"/>
            <a:r>
              <a:rPr lang="en-US" b="1" dirty="0" smtClean="0">
                <a:latin typeface="Courier New" pitchFamily="49" charset="0"/>
                <a:ea typeface="+mn-ea"/>
                <a:cs typeface="Courier New" pitchFamily="49" charset="0"/>
              </a:rPr>
              <a:t>get</a:t>
            </a:r>
          </a:p>
          <a:p>
            <a:pPr lvl="1"/>
            <a:r>
              <a:rPr lang="en-US" dirty="0" smtClean="0"/>
              <a:t>many more…</a:t>
            </a:r>
            <a:endParaRPr lang="en-US" dirty="0"/>
          </a:p>
        </p:txBody>
      </p:sp>
      <p:sp>
        <p:nvSpPr>
          <p:cNvPr id="4" name="Footer Placeholder 3"/>
          <p:cNvSpPr>
            <a:spLocks noGrp="1"/>
          </p:cNvSpPr>
          <p:nvPr>
            <p:ph type="ftr" sz="quarter" idx="11"/>
          </p:nvPr>
        </p:nvSpPr>
        <p:spPr/>
        <p:txBody>
          <a:bodyPr/>
          <a:lstStyle/>
          <a:p>
            <a:pPr>
              <a:defRPr/>
            </a:pPr>
            <a:r>
              <a:rPr lang="en-US"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an Interface</a:t>
            </a:r>
            <a:endParaRPr lang="en-US" dirty="0"/>
          </a:p>
        </p:txBody>
      </p:sp>
      <p:sp>
        <p:nvSpPr>
          <p:cNvPr id="3" name="Content Placeholder 2"/>
          <p:cNvSpPr>
            <a:spLocks noGrp="1"/>
          </p:cNvSpPr>
          <p:nvPr>
            <p:ph idx="1"/>
          </p:nvPr>
        </p:nvSpPr>
        <p:spPr/>
        <p:txBody>
          <a:bodyPr/>
          <a:lstStyle/>
          <a:p>
            <a:r>
              <a:rPr lang="en-US" dirty="0"/>
              <a:t>M</a:t>
            </a:r>
            <a:r>
              <a:rPr lang="en-US" dirty="0" smtClean="0"/>
              <a:t>ethods</a:t>
            </a:r>
            <a:r>
              <a:rPr lang="en-US" baseline="0" dirty="0" smtClean="0"/>
              <a:t> in the </a:t>
            </a:r>
            <a:r>
              <a:rPr lang="en-US" b="1" baseline="0" dirty="0" smtClean="0">
                <a:latin typeface="Courier New" pitchFamily="49" charset="0"/>
                <a:cs typeface="Courier New" pitchFamily="49" charset="0"/>
              </a:rPr>
              <a:t>List</a:t>
            </a:r>
            <a:r>
              <a:rPr lang="en-US" baseline="0" dirty="0" smtClean="0"/>
              <a:t> interface are not implemented, since</a:t>
            </a:r>
            <a:r>
              <a:rPr lang="en-US" dirty="0" smtClean="0"/>
              <a:t> all methods in an interface are abstract.</a:t>
            </a:r>
          </a:p>
          <a:p>
            <a:r>
              <a:rPr lang="en-US" dirty="0"/>
              <a:t>H</a:t>
            </a:r>
            <a:r>
              <a:rPr lang="en-US" dirty="0" smtClean="0"/>
              <a:t>owever, the specifications for the method are clearly defined in the Java API.</a:t>
            </a:r>
            <a:endParaRPr lang="en-US" dirty="0"/>
          </a:p>
        </p:txBody>
      </p:sp>
      <p:sp>
        <p:nvSpPr>
          <p:cNvPr id="4" name="Footer Placeholder 3"/>
          <p:cNvSpPr>
            <a:spLocks noGrp="1"/>
          </p:cNvSpPr>
          <p:nvPr>
            <p:ph type="ftr" sz="quarter" idx="11"/>
          </p:nvPr>
        </p:nvSpPr>
        <p:spPr/>
        <p:txBody>
          <a:bodyPr/>
          <a:lstStyle/>
          <a:p>
            <a:pPr>
              <a:defRPr/>
            </a:pPr>
            <a:r>
              <a:rPr lang="en-US"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p:txBody>
          <a:bodyPr/>
          <a:lstStyle/>
          <a:p>
            <a:r>
              <a:rPr lang="en-US" dirty="0"/>
              <a:t>C</a:t>
            </a:r>
            <a:r>
              <a:rPr lang="en-US" dirty="0" smtClean="0"/>
              <a:t>lasses </a:t>
            </a:r>
            <a:r>
              <a:rPr lang="en-US" i="1" dirty="0" smtClean="0"/>
              <a:t>implement </a:t>
            </a:r>
            <a:r>
              <a:rPr lang="en-US" dirty="0" smtClean="0"/>
              <a:t>interfaces</a:t>
            </a:r>
          </a:p>
          <a:p>
            <a:pPr lvl="1"/>
            <a:r>
              <a:rPr lang="en-US" dirty="0"/>
              <a:t>T</a:t>
            </a:r>
            <a:r>
              <a:rPr lang="en-US" dirty="0" smtClean="0"/>
              <a:t>he interface is an interconnection between the user of the class and the class itself.</a:t>
            </a:r>
          </a:p>
          <a:p>
            <a:pPr lvl="1"/>
            <a:r>
              <a:rPr lang="en-US" dirty="0"/>
              <a:t>T</a:t>
            </a:r>
            <a:r>
              <a:rPr lang="en-US" dirty="0" smtClean="0"/>
              <a:t>he interface specifies the required behavior of all implementing classes, but does </a:t>
            </a:r>
            <a:r>
              <a:rPr lang="en-US" i="1" dirty="0" smtClean="0"/>
              <a:t>not</a:t>
            </a:r>
            <a:r>
              <a:rPr lang="en-US" dirty="0" smtClean="0"/>
              <a:t> specify how the behavior is to be implemented.</a:t>
            </a:r>
          </a:p>
        </p:txBody>
      </p:sp>
      <p:sp>
        <p:nvSpPr>
          <p:cNvPr id="4" name="Footer Placeholder 3"/>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p:txBody>
          <a:bodyPr/>
          <a:lstStyle/>
          <a:p>
            <a:r>
              <a:rPr lang="en-US" dirty="0"/>
              <a:t>I</a:t>
            </a:r>
            <a:r>
              <a:rPr lang="en-US" dirty="0" smtClean="0"/>
              <a:t>mplementing an interface allows a class to become more formal about the behavior it promises to provide.</a:t>
            </a:r>
          </a:p>
          <a:p>
            <a:pPr lvl="1"/>
            <a:r>
              <a:rPr lang="en-US" dirty="0"/>
              <a:t>I</a:t>
            </a:r>
            <a:r>
              <a:rPr lang="en-US" dirty="0" smtClean="0"/>
              <a:t>nterfaces form a contract between the class and the outside world.</a:t>
            </a:r>
          </a:p>
          <a:p>
            <a:pPr lvl="1"/>
            <a:r>
              <a:rPr lang="en-US" dirty="0"/>
              <a:t>T</a:t>
            </a:r>
            <a:r>
              <a:rPr lang="en-US" dirty="0" smtClean="0"/>
              <a:t>he contract is enforced at build time by the compiler.</a:t>
            </a:r>
          </a:p>
          <a:p>
            <a:pPr lvl="1"/>
            <a:endParaRPr lang="en-US" dirty="0" smtClean="0"/>
          </a:p>
          <a:p>
            <a:pPr lvl="1"/>
            <a:endParaRPr lang="en-US" sz="1400" dirty="0" smtClean="0"/>
          </a:p>
          <a:p>
            <a:pPr lvl="1">
              <a:buNone/>
            </a:pPr>
            <a:r>
              <a:rPr lang="en-US" sz="1600" dirty="0" smtClean="0"/>
              <a:t>from </a:t>
            </a:r>
            <a:r>
              <a:rPr lang="en-US" sz="1600" dirty="0" smtClean="0">
                <a:hlinkClick r:id="rId3"/>
              </a:rPr>
              <a:t>http://download.oracle.com/javase/tutorial/java/concepts/interface.html</a:t>
            </a:r>
            <a:r>
              <a:rPr lang="en-US" sz="1600" dirty="0" smtClean="0"/>
              <a:t> </a:t>
            </a:r>
          </a:p>
          <a:p>
            <a:pPr lvl="1">
              <a:buNone/>
            </a:pPr>
            <a:endParaRPr lang="en-US" dirty="0" smtClean="0"/>
          </a:p>
        </p:txBody>
      </p:sp>
      <p:sp>
        <p:nvSpPr>
          <p:cNvPr id="4" name="Footer Placeholder 3"/>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p:txBody>
          <a:bodyPr/>
          <a:lstStyle/>
          <a:p>
            <a:pPr lvl="1"/>
            <a:r>
              <a:rPr lang="en-US" dirty="0"/>
              <a:t>I</a:t>
            </a:r>
            <a:r>
              <a:rPr lang="en-US" dirty="0" smtClean="0"/>
              <a:t>f your class claims to implement an interface, all methods defined by that interface must appear in its source code before the class will successfully compile.</a:t>
            </a:r>
          </a:p>
          <a:p>
            <a:pPr lvl="1">
              <a:buNone/>
            </a:pPr>
            <a:endParaRPr lang="en-US" dirty="0" smtClean="0"/>
          </a:p>
          <a:p>
            <a:pPr lvl="1"/>
            <a:endParaRPr lang="en-US" dirty="0" smtClean="0"/>
          </a:p>
          <a:p>
            <a:pPr lvl="1"/>
            <a:endParaRPr lang="en-US" dirty="0" smtClean="0"/>
          </a:p>
          <a:p>
            <a:pPr lvl="1"/>
            <a:endParaRPr lang="en-US" dirty="0" smtClean="0"/>
          </a:p>
          <a:p>
            <a:pPr lvl="1">
              <a:buNone/>
            </a:pPr>
            <a:r>
              <a:rPr lang="en-US" sz="1600" dirty="0" smtClean="0"/>
              <a:t>from </a:t>
            </a:r>
            <a:r>
              <a:rPr lang="en-US" sz="1600" dirty="0" smtClean="0">
                <a:hlinkClick r:id="rId3"/>
              </a:rPr>
              <a:t>http://download.oracle.com/javase/tutorial/java/concepts/interface.html </a:t>
            </a:r>
          </a:p>
        </p:txBody>
      </p:sp>
      <p:sp>
        <p:nvSpPr>
          <p:cNvPr id="4" name="Footer Placeholder 3"/>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945438" cy="1143000"/>
          </a:xfrm>
        </p:spPr>
        <p:txBody>
          <a:bodyPr/>
          <a:lstStyle/>
          <a:p>
            <a:r>
              <a:rPr lang="en-US" dirty="0" smtClean="0"/>
              <a:t>Implementation of an Interface</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b="1" dirty="0" err="1" smtClean="0">
                <a:latin typeface="Courier New" pitchFamily="49" charset="0"/>
                <a:cs typeface="Courier New" pitchFamily="49" charset="0"/>
              </a:rPr>
              <a:t>ArrayList</a:t>
            </a:r>
            <a:r>
              <a:rPr lang="en-US" dirty="0" smtClean="0"/>
              <a:t> class implements the </a:t>
            </a:r>
            <a:r>
              <a:rPr lang="en-US" b="1" dirty="0" smtClean="0">
                <a:latin typeface="Courier New" pitchFamily="49" charset="0"/>
                <a:cs typeface="Courier New" pitchFamily="49" charset="0"/>
              </a:rPr>
              <a:t>List</a:t>
            </a:r>
            <a:r>
              <a:rPr lang="en-US" dirty="0" smtClean="0"/>
              <a:t> interface.</a:t>
            </a:r>
          </a:p>
          <a:p>
            <a:pPr lvl="1"/>
            <a:r>
              <a:rPr lang="en-US" dirty="0"/>
              <a:t>A</a:t>
            </a:r>
            <a:r>
              <a:rPr lang="en-US" sz="2800" dirty="0" smtClean="0"/>
              <a:t>ll methods of the </a:t>
            </a:r>
            <a:r>
              <a:rPr lang="en-US" sz="2800" b="1" dirty="0" smtClean="0">
                <a:latin typeface="Courier New" pitchFamily="49" charset="0"/>
                <a:cs typeface="Courier New" pitchFamily="49" charset="0"/>
              </a:rPr>
              <a:t>List</a:t>
            </a:r>
            <a:r>
              <a:rPr lang="en-US" sz="2800" dirty="0" smtClean="0"/>
              <a:t> interface are implemented in the </a:t>
            </a:r>
            <a:r>
              <a:rPr lang="en-US" b="1" dirty="0" err="1" smtClean="0">
                <a:latin typeface="Courier New" pitchFamily="49" charset="0"/>
                <a:cs typeface="Courier New" pitchFamily="49" charset="0"/>
              </a:rPr>
              <a:t>ArrayList</a:t>
            </a:r>
            <a:r>
              <a:rPr lang="en-US" sz="2800" dirty="0" smtClean="0"/>
              <a:t> class.</a:t>
            </a:r>
          </a:p>
        </p:txBody>
      </p:sp>
      <p:sp>
        <p:nvSpPr>
          <p:cNvPr id="4" name="Footer Placeholder 3"/>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5"/>
          <p:cNvSpPr>
            <a:spLocks noGrp="1"/>
          </p:cNvSpPr>
          <p:nvPr>
            <p:ph type="sldNum" sz="quarter" idx="12"/>
          </p:nvPr>
        </p:nvSpPr>
        <p:spPr/>
        <p:txBody>
          <a:bodyPr/>
          <a:lstStyle/>
          <a:p>
            <a:pPr>
              <a:defRPr/>
            </a:pPr>
            <a:fld id="{DB747016-A3B6-42B3-8636-53C8234312A3}" type="slidenum">
              <a:rPr lang="en-US"/>
              <a:pPr>
                <a:defRPr/>
              </a:pPr>
              <a:t>2</a:t>
            </a:fld>
            <a:endParaRPr lang="en-US" dirty="0"/>
          </a:p>
        </p:txBody>
      </p:sp>
      <p:sp>
        <p:nvSpPr>
          <p:cNvPr id="4100" name="Rectangle 2"/>
          <p:cNvSpPr>
            <a:spLocks noGrp="1" noChangeArrowheads="1"/>
          </p:cNvSpPr>
          <p:nvPr>
            <p:ph type="title"/>
            <p:custDataLst>
              <p:tags r:id="rId1"/>
            </p:custDataLst>
          </p:nvPr>
        </p:nvSpPr>
        <p:spPr/>
        <p:txBody>
          <a:bodyPr/>
          <a:lstStyle/>
          <a:p>
            <a:pPr eaLnBrk="1" hangingPunct="1"/>
            <a:r>
              <a:rPr lang="en-US" dirty="0" smtClean="0"/>
              <a:t>The </a:t>
            </a:r>
            <a:r>
              <a:rPr lang="en-US" b="1" dirty="0" smtClean="0">
                <a:latin typeface="Courier New" pitchFamily="49" charset="0"/>
              </a:rPr>
              <a:t>Employee</a:t>
            </a:r>
            <a:r>
              <a:rPr lang="en-US" dirty="0" smtClean="0"/>
              <a:t> Class Revisited</a:t>
            </a:r>
          </a:p>
        </p:txBody>
      </p:sp>
      <p:sp>
        <p:nvSpPr>
          <p:cNvPr id="4101" name="Rectangle 3"/>
          <p:cNvSpPr>
            <a:spLocks noGrp="1" noChangeArrowheads="1"/>
          </p:cNvSpPr>
          <p:nvPr>
            <p:ph type="body" idx="1"/>
            <p:custDataLst>
              <p:tags r:id="rId2"/>
            </p:custDataLst>
          </p:nvPr>
        </p:nvSpPr>
        <p:spPr>
          <a:xfrm>
            <a:off x="914400" y="1524000"/>
            <a:ext cx="8040688" cy="4608513"/>
          </a:xfrm>
        </p:spPr>
        <p:txBody>
          <a:bodyPr/>
          <a:lstStyle/>
          <a:p>
            <a:pPr eaLnBrk="1" hangingPunct="1">
              <a:lnSpc>
                <a:spcPct val="90000"/>
              </a:lnSpc>
            </a:pPr>
            <a:r>
              <a:rPr lang="en-US" dirty="0"/>
              <a:t>W</a:t>
            </a:r>
            <a:r>
              <a:rPr lang="en-US" dirty="0" smtClean="0"/>
              <a:t>e previously defined an </a:t>
            </a:r>
            <a:r>
              <a:rPr lang="en-US" b="1" dirty="0" smtClean="0">
                <a:latin typeface="Courier New" pitchFamily="49" charset="0"/>
              </a:rPr>
              <a:t>Employee</a:t>
            </a:r>
            <a:r>
              <a:rPr lang="en-US" dirty="0" smtClean="0"/>
              <a:t> class with a subclass </a:t>
            </a:r>
            <a:r>
              <a:rPr lang="en-US" b="1" dirty="0" smtClean="0">
                <a:latin typeface="Courier New" pitchFamily="49" charset="0"/>
              </a:rPr>
              <a:t>HourlyEmployee</a:t>
            </a:r>
          </a:p>
          <a:p>
            <a:pPr eaLnBrk="1" hangingPunct="1">
              <a:lnSpc>
                <a:spcPct val="90000"/>
              </a:lnSpc>
            </a:pPr>
            <a:r>
              <a:rPr lang="en-US" dirty="0"/>
              <a:t>S</a:t>
            </a:r>
            <a:r>
              <a:rPr lang="en-US" dirty="0" smtClean="0"/>
              <a:t>uppose we want to insist that all subclasses of </a:t>
            </a:r>
            <a:r>
              <a:rPr lang="en-US" b="1" dirty="0" smtClean="0">
                <a:latin typeface="Courier New" pitchFamily="49" charset="0"/>
              </a:rPr>
              <a:t>Employee</a:t>
            </a:r>
            <a:r>
              <a:rPr lang="en-US" dirty="0" smtClean="0"/>
              <a:t> implement a method </a:t>
            </a:r>
            <a:r>
              <a:rPr lang="en-US" b="1" dirty="0" smtClean="0">
                <a:latin typeface="Courier New" pitchFamily="49" charset="0"/>
              </a:rPr>
              <a:t>estimateMonthlySalary()</a:t>
            </a:r>
          </a:p>
          <a:p>
            <a:pPr eaLnBrk="1" hangingPunct="1">
              <a:lnSpc>
                <a:spcPct val="90000"/>
              </a:lnSpc>
            </a:pPr>
            <a:r>
              <a:rPr lang="en-US" dirty="0"/>
              <a:t>H</a:t>
            </a:r>
            <a:r>
              <a:rPr lang="en-US" dirty="0" smtClean="0"/>
              <a:t>owever, we do not want to provide an implementation of this method in </a:t>
            </a:r>
            <a:r>
              <a:rPr lang="en-US" b="1" dirty="0" smtClean="0">
                <a:latin typeface="Courier New" pitchFamily="49" charset="0"/>
              </a:rPr>
              <a:t>Employee</a:t>
            </a:r>
            <a:r>
              <a:rPr lang="en-US" dirty="0" smtClean="0"/>
              <a:t>, because it is too dependent on the type of employee.</a:t>
            </a:r>
            <a:endParaRPr lang="en-US" b="1" dirty="0" smtClean="0">
              <a:latin typeface="Courier New"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5"/>
          <p:cNvSpPr>
            <a:spLocks noGrp="1"/>
          </p:cNvSpPr>
          <p:nvPr>
            <p:ph type="sldNum" sz="quarter" idx="12"/>
          </p:nvPr>
        </p:nvSpPr>
        <p:spPr/>
        <p:txBody>
          <a:bodyPr/>
          <a:lstStyle/>
          <a:p>
            <a:pPr>
              <a:defRPr/>
            </a:pPr>
            <a:fld id="{98AEDDB2-0165-4568-BF49-4EB1C17B535D}" type="slidenum">
              <a:rPr lang="en-US"/>
              <a:pPr>
                <a:defRPr/>
              </a:pPr>
              <a:t>20</a:t>
            </a:fld>
            <a:endParaRPr lang="en-US" dirty="0"/>
          </a:p>
        </p:txBody>
      </p:sp>
      <p:sp>
        <p:nvSpPr>
          <p:cNvPr id="19460" name="Rectangle 2"/>
          <p:cNvSpPr>
            <a:spLocks noGrp="1" noChangeArrowheads="1"/>
          </p:cNvSpPr>
          <p:nvPr>
            <p:ph type="title"/>
            <p:custDataLst>
              <p:tags r:id="rId1"/>
            </p:custDataLst>
          </p:nvPr>
        </p:nvSpPr>
        <p:spPr/>
        <p:txBody>
          <a:bodyPr/>
          <a:lstStyle/>
          <a:p>
            <a:pPr eaLnBrk="1" hangingPunct="1"/>
            <a:r>
              <a:rPr lang="en-US" dirty="0" smtClean="0"/>
              <a:t>Why Use Interfaces?</a:t>
            </a:r>
          </a:p>
        </p:txBody>
      </p:sp>
      <p:sp>
        <p:nvSpPr>
          <p:cNvPr id="19461" name="Rectangle 3"/>
          <p:cNvSpPr>
            <a:spLocks noGrp="1" noChangeArrowheads="1"/>
          </p:cNvSpPr>
          <p:nvPr>
            <p:ph type="body" idx="1"/>
            <p:custDataLst>
              <p:tags r:id="rId2"/>
            </p:custDataLst>
          </p:nvPr>
        </p:nvSpPr>
        <p:spPr>
          <a:xfrm>
            <a:off x="1066800" y="1524000"/>
            <a:ext cx="7888288" cy="4608513"/>
          </a:xfrm>
        </p:spPr>
        <p:txBody>
          <a:bodyPr/>
          <a:lstStyle/>
          <a:p>
            <a:pPr eaLnBrk="1" hangingPunct="1"/>
            <a:r>
              <a:rPr lang="en-US" dirty="0"/>
              <a:t>H</a:t>
            </a:r>
            <a:r>
              <a:rPr lang="en-US" dirty="0" smtClean="0"/>
              <a:t>elpful in establishing a framework for a collection of classes.</a:t>
            </a:r>
          </a:p>
          <a:p>
            <a:pPr eaLnBrk="1" hangingPunct="1"/>
            <a:r>
              <a:rPr lang="en-US" dirty="0"/>
              <a:t>H</a:t>
            </a:r>
            <a:r>
              <a:rPr lang="en-US" dirty="0" smtClean="0"/>
              <a:t>elps with the multiple inheritance problem in Java.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5"/>
          <p:cNvSpPr>
            <a:spLocks noGrp="1"/>
          </p:cNvSpPr>
          <p:nvPr>
            <p:ph type="sldNum" sz="quarter" idx="12"/>
          </p:nvPr>
        </p:nvSpPr>
        <p:spPr/>
        <p:txBody>
          <a:bodyPr/>
          <a:lstStyle/>
          <a:p>
            <a:pPr>
              <a:defRPr/>
            </a:pPr>
            <a:fld id="{1E5301C0-8DF8-47DF-93C3-363AF409A069}" type="slidenum">
              <a:rPr lang="en-US"/>
              <a:pPr>
                <a:defRPr/>
              </a:pPr>
              <a:t>21</a:t>
            </a:fld>
            <a:endParaRPr lang="en-US" dirty="0"/>
          </a:p>
        </p:txBody>
      </p:sp>
      <p:sp>
        <p:nvSpPr>
          <p:cNvPr id="20484" name="Rectangle 2"/>
          <p:cNvSpPr>
            <a:spLocks noGrp="1" noChangeArrowheads="1"/>
          </p:cNvSpPr>
          <p:nvPr>
            <p:ph type="title"/>
            <p:custDataLst>
              <p:tags r:id="rId1"/>
            </p:custDataLst>
          </p:nvPr>
        </p:nvSpPr>
        <p:spPr/>
        <p:txBody>
          <a:bodyPr/>
          <a:lstStyle/>
          <a:p>
            <a:pPr eaLnBrk="1" hangingPunct="1"/>
            <a:r>
              <a:rPr lang="en-US" dirty="0" smtClean="0"/>
              <a:t>Establishing Frameworks</a:t>
            </a:r>
          </a:p>
        </p:txBody>
      </p:sp>
      <p:sp>
        <p:nvSpPr>
          <p:cNvPr id="20485" name="Rectangle 3"/>
          <p:cNvSpPr>
            <a:spLocks noGrp="1" noChangeArrowheads="1"/>
          </p:cNvSpPr>
          <p:nvPr>
            <p:ph type="body" idx="1"/>
            <p:custDataLst>
              <p:tags r:id="rId2"/>
            </p:custDataLst>
          </p:nvPr>
        </p:nvSpPr>
        <p:spPr/>
        <p:txBody>
          <a:bodyPr/>
          <a:lstStyle/>
          <a:p>
            <a:pPr eaLnBrk="1" hangingPunct="1"/>
            <a:r>
              <a:rPr lang="en-US" dirty="0"/>
              <a:t>I</a:t>
            </a:r>
            <a:r>
              <a:rPr lang="en-US" dirty="0" smtClean="0"/>
              <a:t>nterfaces are useful in establishing a framework for a collection of related interfaces and classes.</a:t>
            </a:r>
          </a:p>
          <a:p>
            <a:pPr eaLnBrk="1" hangingPunct="1"/>
            <a:r>
              <a:rPr lang="en-US" dirty="0"/>
              <a:t>F</a:t>
            </a:r>
            <a:r>
              <a:rPr lang="en-US" dirty="0" smtClean="0"/>
              <a:t>or example, classes in the Java Collections Framework are designed to handle collections of objects, including sets, sorted sets, lists, and so forth.</a:t>
            </a:r>
          </a:p>
          <a:p>
            <a:pPr eaLnBrk="1" hangingPunct="1"/>
            <a:r>
              <a:rPr lang="en-US" dirty="0"/>
              <a:t>W</a:t>
            </a:r>
            <a:r>
              <a:rPr lang="en-US" dirty="0" smtClean="0"/>
              <a:t>e will look more closely at the Java Collections Framework later.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7" name="Slide Number Placeholder 5"/>
          <p:cNvSpPr>
            <a:spLocks noGrp="1"/>
          </p:cNvSpPr>
          <p:nvPr>
            <p:ph type="sldNum" sz="quarter" idx="12"/>
          </p:nvPr>
        </p:nvSpPr>
        <p:spPr/>
        <p:txBody>
          <a:bodyPr/>
          <a:lstStyle/>
          <a:p>
            <a:pPr>
              <a:defRPr/>
            </a:pPr>
            <a:fld id="{04E376CB-4FB6-45CD-A87C-8664A3D43E02}" type="slidenum">
              <a:rPr lang="en-US"/>
              <a:pPr>
                <a:defRPr/>
              </a:pPr>
              <a:t>22</a:t>
            </a:fld>
            <a:endParaRPr lang="en-US" dirty="0"/>
          </a:p>
        </p:txBody>
      </p:sp>
      <p:sp>
        <p:nvSpPr>
          <p:cNvPr id="1029" name="Rectangle 2"/>
          <p:cNvSpPr>
            <a:spLocks noGrp="1" noChangeArrowheads="1"/>
          </p:cNvSpPr>
          <p:nvPr>
            <p:ph type="title"/>
            <p:custDataLst>
              <p:tags r:id="rId2"/>
            </p:custDataLst>
          </p:nvPr>
        </p:nvSpPr>
        <p:spPr/>
        <p:txBody>
          <a:bodyPr/>
          <a:lstStyle/>
          <a:p>
            <a:pPr eaLnBrk="1" hangingPunct="1"/>
            <a:r>
              <a:rPr lang="en-US" dirty="0" smtClean="0"/>
              <a:t>Multiple Inheritance</a:t>
            </a:r>
          </a:p>
        </p:txBody>
      </p:sp>
      <p:sp>
        <p:nvSpPr>
          <p:cNvPr id="1030" name="Rectangle 3"/>
          <p:cNvSpPr>
            <a:spLocks noGrp="1" noChangeArrowheads="1"/>
          </p:cNvSpPr>
          <p:nvPr>
            <p:ph type="body" idx="1"/>
            <p:custDataLst>
              <p:tags r:id="rId3"/>
            </p:custDataLst>
          </p:nvPr>
        </p:nvSpPr>
        <p:spPr/>
        <p:txBody>
          <a:bodyPr/>
          <a:lstStyle/>
          <a:p>
            <a:pPr eaLnBrk="1" hangingPunct="1"/>
            <a:r>
              <a:rPr lang="en-US" dirty="0"/>
              <a:t>M</a:t>
            </a:r>
            <a:r>
              <a:rPr lang="en-US" dirty="0" smtClean="0"/>
              <a:t>ultiple inheritance occurs when a class is a subclass of two different </a:t>
            </a:r>
            <a:r>
              <a:rPr lang="en-US" dirty="0" err="1" smtClean="0"/>
              <a:t>superclasses</a:t>
            </a:r>
            <a:r>
              <a:rPr lang="en-US" dirty="0" smtClean="0"/>
              <a:t>.</a:t>
            </a:r>
          </a:p>
        </p:txBody>
      </p:sp>
      <p:graphicFrame>
        <p:nvGraphicFramePr>
          <p:cNvPr id="1026" name="Object 0"/>
          <p:cNvGraphicFramePr>
            <a:graphicFrameLocks noChangeAspect="1"/>
          </p:cNvGraphicFramePr>
          <p:nvPr>
            <p:custDataLst>
              <p:tags r:id="rId4"/>
            </p:custDataLst>
          </p:nvPr>
        </p:nvGraphicFramePr>
        <p:xfrm>
          <a:off x="3886200" y="2971800"/>
          <a:ext cx="4038600" cy="3173413"/>
        </p:xfrm>
        <a:graphic>
          <a:graphicData uri="http://schemas.openxmlformats.org/presentationml/2006/ole">
            <mc:AlternateContent xmlns:mc="http://schemas.openxmlformats.org/markup-compatibility/2006">
              <mc:Choice xmlns:v="urn:schemas-microsoft-com:vml" Requires="v">
                <p:oleObj spid="_x0000_s1041" name="RFFlow" r:id="rId8" imgW="2116800" imgH="1663200" progId="RFFlow4">
                  <p:embed/>
                </p:oleObj>
              </mc:Choice>
              <mc:Fallback>
                <p:oleObj name="RFFlow" r:id="rId8" imgW="2116800" imgH="1663200" progId="RFFlow4">
                  <p:embed/>
                  <p:pic>
                    <p:nvPicPr>
                      <p:cNvPr id="0" name="Object 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2971800"/>
                        <a:ext cx="4038600" cy="3173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031" name="Text Box 5"/>
          <p:cNvSpPr txBox="1">
            <a:spLocks noChangeArrowheads="1"/>
          </p:cNvSpPr>
          <p:nvPr>
            <p:custDataLst>
              <p:tags r:id="rId5"/>
            </p:custDataLst>
          </p:nvPr>
        </p:nvSpPr>
        <p:spPr bwMode="auto">
          <a:xfrm>
            <a:off x="685800" y="5029200"/>
            <a:ext cx="3429000" cy="1196975"/>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b="1" dirty="0">
                <a:latin typeface="Courier New" pitchFamily="49" charset="0"/>
              </a:rPr>
              <a:t>TeachingAssistant</a:t>
            </a:r>
            <a:r>
              <a:rPr lang="en-US" dirty="0"/>
              <a:t> extends both </a:t>
            </a:r>
            <a:r>
              <a:rPr lang="en-US" b="1" dirty="0">
                <a:latin typeface="Courier New" pitchFamily="49" charset="0"/>
              </a:rPr>
              <a:t>Student</a:t>
            </a:r>
            <a:r>
              <a:rPr lang="en-US" dirty="0"/>
              <a:t> and </a:t>
            </a:r>
            <a:r>
              <a:rPr lang="en-US" b="1" dirty="0">
                <a:latin typeface="Courier New" pitchFamily="49" charset="0"/>
              </a:rPr>
              <a:t>Employee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7" name="Slide Number Placeholder 5"/>
          <p:cNvSpPr>
            <a:spLocks noGrp="1"/>
          </p:cNvSpPr>
          <p:nvPr>
            <p:ph type="sldNum" sz="quarter" idx="12"/>
          </p:nvPr>
        </p:nvSpPr>
        <p:spPr/>
        <p:txBody>
          <a:bodyPr/>
          <a:lstStyle/>
          <a:p>
            <a:pPr>
              <a:defRPr/>
            </a:pPr>
            <a:fld id="{B8F5BF2F-9FE7-4637-8254-F23E657D4EED}" type="slidenum">
              <a:rPr lang="en-US"/>
              <a:pPr>
                <a:defRPr/>
              </a:pPr>
              <a:t>23</a:t>
            </a:fld>
            <a:endParaRPr lang="en-US" dirty="0"/>
          </a:p>
        </p:txBody>
      </p:sp>
      <p:sp>
        <p:nvSpPr>
          <p:cNvPr id="2053" name="Rectangle 2"/>
          <p:cNvSpPr>
            <a:spLocks noGrp="1" noChangeArrowheads="1"/>
          </p:cNvSpPr>
          <p:nvPr>
            <p:ph type="title"/>
            <p:custDataLst>
              <p:tags r:id="rId2"/>
            </p:custDataLst>
          </p:nvPr>
        </p:nvSpPr>
        <p:spPr/>
        <p:txBody>
          <a:bodyPr/>
          <a:lstStyle/>
          <a:p>
            <a:pPr eaLnBrk="1" hangingPunct="1"/>
            <a:r>
              <a:rPr lang="en-US" dirty="0" smtClean="0"/>
              <a:t>Multiple Inheritance and Java</a:t>
            </a:r>
          </a:p>
        </p:txBody>
      </p:sp>
      <p:sp>
        <p:nvSpPr>
          <p:cNvPr id="2054" name="Rectangle 3"/>
          <p:cNvSpPr>
            <a:spLocks noGrp="1" noChangeArrowheads="1"/>
          </p:cNvSpPr>
          <p:nvPr>
            <p:ph type="body" idx="1"/>
            <p:custDataLst>
              <p:tags r:id="rId3"/>
            </p:custDataLst>
          </p:nvPr>
        </p:nvSpPr>
        <p:spPr/>
        <p:txBody>
          <a:bodyPr/>
          <a:lstStyle/>
          <a:p>
            <a:pPr eaLnBrk="1" hangingPunct="1"/>
            <a:r>
              <a:rPr lang="en-US" dirty="0"/>
              <a:t>M</a:t>
            </a:r>
            <a:r>
              <a:rPr lang="en-US" dirty="0" smtClean="0"/>
              <a:t>ultiple inheritance is forbidden in Java</a:t>
            </a:r>
          </a:p>
        </p:txBody>
      </p:sp>
      <p:graphicFrame>
        <p:nvGraphicFramePr>
          <p:cNvPr id="2050" name="Object 0"/>
          <p:cNvGraphicFramePr>
            <a:graphicFrameLocks noChangeAspect="1"/>
          </p:cNvGraphicFramePr>
          <p:nvPr>
            <p:custDataLst>
              <p:tags r:id="rId4"/>
            </p:custDataLst>
          </p:nvPr>
        </p:nvGraphicFramePr>
        <p:xfrm>
          <a:off x="1295400" y="2743200"/>
          <a:ext cx="4191000" cy="2095500"/>
        </p:xfrm>
        <a:graphic>
          <a:graphicData uri="http://schemas.openxmlformats.org/presentationml/2006/ole">
            <mc:AlternateContent xmlns:mc="http://schemas.openxmlformats.org/markup-compatibility/2006">
              <mc:Choice xmlns:v="urn:schemas-microsoft-com:vml" Requires="v">
                <p:oleObj spid="_x0000_s2065" name="RFFlow" r:id="rId8" imgW="2116800" imgH="1058400" progId="RFFlow4">
                  <p:embed/>
                </p:oleObj>
              </mc:Choice>
              <mc:Fallback>
                <p:oleObj name="RFFlow" r:id="rId8" imgW="2116800" imgH="1058400" progId="RFFlow4">
                  <p:embed/>
                  <p:pic>
                    <p:nvPicPr>
                      <p:cNvPr id="0" name="Object 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2743200"/>
                        <a:ext cx="4191000" cy="209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055" name="Text Box 6"/>
          <p:cNvSpPr txBox="1">
            <a:spLocks noChangeArrowheads="1"/>
          </p:cNvSpPr>
          <p:nvPr>
            <p:custDataLst>
              <p:tags r:id="rId5"/>
            </p:custDataLst>
          </p:nvPr>
        </p:nvSpPr>
        <p:spPr bwMode="auto">
          <a:xfrm>
            <a:off x="5867400" y="3276600"/>
            <a:ext cx="2590800" cy="1938992"/>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i="1" dirty="0"/>
              <a:t>N</a:t>
            </a:r>
            <a:r>
              <a:rPr lang="en-US" i="1" dirty="0" smtClean="0"/>
              <a:t>ot</a:t>
            </a:r>
            <a:r>
              <a:rPr lang="en-US" dirty="0" smtClean="0"/>
              <a:t> </a:t>
            </a:r>
            <a:r>
              <a:rPr lang="en-US" dirty="0"/>
              <a:t>allowed in Java – a subclass can extend only one superclass in </a:t>
            </a:r>
            <a:r>
              <a:rPr lang="en-US" dirty="0" smtClean="0"/>
              <a:t>Java.</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5"/>
          <p:cNvSpPr>
            <a:spLocks noGrp="1"/>
          </p:cNvSpPr>
          <p:nvPr>
            <p:ph type="sldNum" sz="quarter" idx="12"/>
          </p:nvPr>
        </p:nvSpPr>
        <p:spPr/>
        <p:txBody>
          <a:bodyPr/>
          <a:lstStyle/>
          <a:p>
            <a:pPr>
              <a:defRPr/>
            </a:pPr>
            <a:fld id="{42B9058D-C5BC-495D-AA51-E56FDA1FADFB}" type="slidenum">
              <a:rPr lang="en-US"/>
              <a:pPr>
                <a:defRPr/>
              </a:pPr>
              <a:t>24</a:t>
            </a:fld>
            <a:endParaRPr lang="en-US" dirty="0"/>
          </a:p>
        </p:txBody>
      </p:sp>
      <p:sp>
        <p:nvSpPr>
          <p:cNvPr id="7172" name="Rectangle 2"/>
          <p:cNvSpPr>
            <a:spLocks noGrp="1" noChangeArrowheads="1"/>
          </p:cNvSpPr>
          <p:nvPr>
            <p:ph type="title"/>
            <p:custDataLst>
              <p:tags r:id="rId1"/>
            </p:custDataLst>
          </p:nvPr>
        </p:nvSpPr>
        <p:spPr/>
        <p:txBody>
          <a:bodyPr/>
          <a:lstStyle/>
          <a:p>
            <a:pPr eaLnBrk="1" hangingPunct="1"/>
            <a:r>
              <a:rPr lang="en-US" dirty="0" smtClean="0"/>
              <a:t>Multiple Inheritance Problems</a:t>
            </a:r>
          </a:p>
        </p:txBody>
      </p:sp>
      <p:sp>
        <p:nvSpPr>
          <p:cNvPr id="7173" name="Rectangle 3"/>
          <p:cNvSpPr>
            <a:spLocks noGrp="1" noChangeArrowheads="1"/>
          </p:cNvSpPr>
          <p:nvPr>
            <p:ph type="body" idx="1"/>
            <p:custDataLst>
              <p:tags r:id="rId2"/>
            </p:custDataLst>
          </p:nvPr>
        </p:nvSpPr>
        <p:spPr/>
        <p:txBody>
          <a:bodyPr/>
          <a:lstStyle/>
          <a:p>
            <a:pPr eaLnBrk="1" hangingPunct="1"/>
            <a:r>
              <a:rPr lang="en-US" dirty="0"/>
              <a:t>I</a:t>
            </a:r>
            <a:r>
              <a:rPr lang="en-US" dirty="0" smtClean="0"/>
              <a:t>f a subclass extends two different superclasses, the two superclasses might have two different implementations of a method with the same signature.</a:t>
            </a:r>
          </a:p>
          <a:p>
            <a:pPr eaLnBrk="1" hangingPunct="1"/>
            <a:r>
              <a:rPr lang="en-US" dirty="0"/>
              <a:t>I</a:t>
            </a:r>
            <a:r>
              <a:rPr lang="en-US" dirty="0" smtClean="0"/>
              <a:t>n this case, it would not be clear which method is inherited by the subclass.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5"/>
          <p:cNvSpPr>
            <a:spLocks noGrp="1"/>
          </p:cNvSpPr>
          <p:nvPr>
            <p:ph type="sldNum" sz="quarter" idx="12"/>
          </p:nvPr>
        </p:nvSpPr>
        <p:spPr/>
        <p:txBody>
          <a:bodyPr/>
          <a:lstStyle/>
          <a:p>
            <a:pPr>
              <a:defRPr/>
            </a:pPr>
            <a:fld id="{AC15527D-88E2-4FA4-8FE4-74F25082B4B9}" type="slidenum">
              <a:rPr lang="en-US"/>
              <a:pPr>
                <a:defRPr/>
              </a:pPr>
              <a:t>25</a:t>
            </a:fld>
            <a:endParaRPr lang="en-US" dirty="0"/>
          </a:p>
        </p:txBody>
      </p:sp>
      <p:sp>
        <p:nvSpPr>
          <p:cNvPr id="8196" name="Rectangle 2"/>
          <p:cNvSpPr>
            <a:spLocks noGrp="1" noChangeArrowheads="1"/>
          </p:cNvSpPr>
          <p:nvPr>
            <p:ph type="title"/>
            <p:custDataLst>
              <p:tags r:id="rId1"/>
            </p:custDataLst>
          </p:nvPr>
        </p:nvSpPr>
        <p:spPr>
          <a:xfrm>
            <a:off x="457200" y="0"/>
            <a:ext cx="8478838" cy="1143000"/>
          </a:xfrm>
        </p:spPr>
        <p:txBody>
          <a:bodyPr/>
          <a:lstStyle/>
          <a:p>
            <a:pPr eaLnBrk="1" hangingPunct="1"/>
            <a:r>
              <a:rPr lang="en-US" dirty="0" smtClean="0"/>
              <a:t>A Solution to Multiple Inheritance</a:t>
            </a:r>
          </a:p>
        </p:txBody>
      </p:sp>
      <p:sp>
        <p:nvSpPr>
          <p:cNvPr id="8197"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here are good reasons for not allowing multiple inheritance, but there are times when it would be convenient.</a:t>
            </a:r>
          </a:p>
          <a:p>
            <a:pPr eaLnBrk="1" hangingPunct="1"/>
            <a:r>
              <a:rPr lang="en-US" dirty="0"/>
              <a:t>I</a:t>
            </a:r>
            <a:r>
              <a:rPr lang="en-US" dirty="0" smtClean="0"/>
              <a:t>nterfaces help get around some of the problems that result from not allowing multiple inheritance.</a:t>
            </a:r>
          </a:p>
          <a:p>
            <a:pPr lvl="1" eaLnBrk="1" hangingPunct="1"/>
            <a:r>
              <a:rPr lang="en-US" dirty="0"/>
              <a:t>A</a:t>
            </a:r>
            <a:r>
              <a:rPr lang="en-US" dirty="0" smtClean="0"/>
              <a:t> class can extend only one other class, </a:t>
            </a:r>
            <a:r>
              <a:rPr lang="en-US" i="1" dirty="0" smtClean="0"/>
              <a:t>but</a:t>
            </a:r>
          </a:p>
          <a:p>
            <a:pPr lvl="1" eaLnBrk="1" hangingPunct="1"/>
            <a:r>
              <a:rPr lang="en-US" dirty="0"/>
              <a:t>A</a:t>
            </a:r>
            <a:r>
              <a:rPr lang="en-US" dirty="0" smtClean="0"/>
              <a:t> class can implement multiple interfaces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402638" cy="1143000"/>
          </a:xfrm>
        </p:spPr>
        <p:txBody>
          <a:bodyPr/>
          <a:lstStyle/>
          <a:p>
            <a:r>
              <a:rPr lang="en-US" dirty="0" smtClean="0"/>
              <a:t>Implementing Multiple Interfaces</a:t>
            </a:r>
            <a:endParaRPr lang="en-US" dirty="0"/>
          </a:p>
        </p:txBody>
      </p:sp>
      <p:sp>
        <p:nvSpPr>
          <p:cNvPr id="3" name="Content Placeholder 2"/>
          <p:cNvSpPr>
            <a:spLocks noGrp="1"/>
          </p:cNvSpPr>
          <p:nvPr>
            <p:ph idx="1"/>
          </p:nvPr>
        </p:nvSpPr>
        <p:spPr/>
        <p:txBody>
          <a:bodyPr/>
          <a:lstStyle/>
          <a:p>
            <a:r>
              <a:rPr lang="en-US" dirty="0"/>
              <a:t>S</a:t>
            </a:r>
            <a:r>
              <a:rPr lang="en-US" dirty="0" smtClean="0">
                <a:solidFill>
                  <a:schemeClr val="tx1"/>
                </a:solidFill>
                <a:latin typeface="+mn-lt"/>
              </a:rPr>
              <a:t>uppose you have two interfaces named </a:t>
            </a:r>
            <a:r>
              <a:rPr lang="en-US" b="1" dirty="0" smtClean="0">
                <a:solidFill>
                  <a:schemeClr val="tx1"/>
                </a:solidFill>
                <a:latin typeface="Courier New" pitchFamily="49" charset="0"/>
                <a:cs typeface="Courier New" pitchFamily="49" charset="0"/>
              </a:rPr>
              <a:t>Employer</a:t>
            </a:r>
            <a:r>
              <a:rPr lang="en-US" dirty="0" smtClean="0">
                <a:solidFill>
                  <a:schemeClr val="tx1"/>
                </a:solidFill>
                <a:latin typeface="+mn-lt"/>
              </a:rPr>
              <a:t> and </a:t>
            </a:r>
            <a:r>
              <a:rPr lang="en-US" b="1" dirty="0" smtClean="0">
                <a:latin typeface="Courier New" pitchFamily="49" charset="0"/>
                <a:cs typeface="Courier New" pitchFamily="49" charset="0"/>
              </a:rPr>
              <a:t>Employee</a:t>
            </a:r>
            <a:r>
              <a:rPr lang="en-US" dirty="0" smtClean="0">
                <a:solidFill>
                  <a:schemeClr val="tx1"/>
                </a:solidFill>
                <a:latin typeface="+mn-lt"/>
              </a:rPr>
              <a:t> and a class named </a:t>
            </a:r>
            <a:r>
              <a:rPr lang="en-US" b="1" dirty="0" smtClean="0">
                <a:latin typeface="Courier New" pitchFamily="49" charset="0"/>
                <a:cs typeface="Courier New" pitchFamily="49" charset="0"/>
              </a:rPr>
              <a:t>Student.</a:t>
            </a:r>
            <a:r>
              <a:rPr lang="en-US" dirty="0" smtClean="0">
                <a:solidFill>
                  <a:schemeClr val="tx1"/>
                </a:solidFill>
                <a:latin typeface="+mn-lt"/>
              </a:rPr>
              <a:t>  </a:t>
            </a:r>
          </a:p>
          <a:p>
            <a:r>
              <a:rPr lang="en-US" dirty="0"/>
              <a:t>W</a:t>
            </a:r>
            <a:r>
              <a:rPr lang="en-US" dirty="0" smtClean="0"/>
              <a:t>e want to define a class that can be used to create objects representing students</a:t>
            </a:r>
            <a:r>
              <a:rPr lang="en-US" baseline="0" dirty="0" smtClean="0"/>
              <a:t> who work on campus and </a:t>
            </a:r>
            <a:r>
              <a:rPr lang="en-US" dirty="0" smtClean="0"/>
              <a:t>who also run their own business on the side.</a:t>
            </a:r>
          </a:p>
        </p:txBody>
      </p:sp>
      <p:sp>
        <p:nvSpPr>
          <p:cNvPr id="4" name="Footer Placeholder 3"/>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55038" cy="1143000"/>
          </a:xfrm>
        </p:spPr>
        <p:txBody>
          <a:bodyPr/>
          <a:lstStyle/>
          <a:p>
            <a:r>
              <a:rPr lang="en-US" dirty="0" smtClean="0"/>
              <a:t>Implementing Multiple Interfaces</a:t>
            </a:r>
            <a:endParaRPr lang="en-US" dirty="0"/>
          </a:p>
        </p:txBody>
      </p:sp>
      <p:sp>
        <p:nvSpPr>
          <p:cNvPr id="3" name="Content Placeholder 2"/>
          <p:cNvSpPr>
            <a:spLocks noGrp="1"/>
          </p:cNvSpPr>
          <p:nvPr>
            <p:ph idx="1"/>
          </p:nvPr>
        </p:nvSpPr>
        <p:spPr/>
        <p:txBody>
          <a:bodyPr/>
          <a:lstStyle/>
          <a:p>
            <a:r>
              <a:rPr lang="en-US" dirty="0"/>
              <a:t>W</a:t>
            </a:r>
            <a:r>
              <a:rPr lang="en-US" dirty="0" smtClean="0"/>
              <a:t>e can create such a class as follows</a:t>
            </a:r>
            <a:endParaRPr lang="en-US" dirty="0" smtClean="0">
              <a:solidFill>
                <a:schemeClr val="tx1"/>
              </a:solidFill>
              <a:latin typeface="+mn-lt"/>
            </a:endParaRPr>
          </a:p>
          <a:p>
            <a:pPr>
              <a:buNone/>
            </a:pPr>
            <a:endParaRPr lang="en-US" sz="2400" b="1" dirty="0" smtClean="0">
              <a:latin typeface="Courier New" pitchFamily="49" charset="0"/>
              <a:cs typeface="Courier New" pitchFamily="49" charset="0"/>
            </a:endParaRPr>
          </a:p>
          <a:p>
            <a:pPr>
              <a:buNone/>
            </a:pPr>
            <a:r>
              <a:rPr lang="en-US" sz="2400" b="1" dirty="0" smtClean="0">
                <a:latin typeface="Courier New" pitchFamily="49" charset="0"/>
                <a:cs typeface="Courier New" pitchFamily="49" charset="0"/>
              </a:rPr>
              <a:t>public class StudentEntrepreneur extends Student implements Employer, Employee</a:t>
            </a:r>
          </a:p>
          <a:p>
            <a:pPr>
              <a:buNone/>
            </a:pPr>
            <a:endParaRPr lang="en-US" dirty="0"/>
          </a:p>
        </p:txBody>
      </p:sp>
      <p:sp>
        <p:nvSpPr>
          <p:cNvPr id="4" name="Footer Placeholder 3"/>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5"/>
          <p:cNvSpPr>
            <a:spLocks noGrp="1"/>
          </p:cNvSpPr>
          <p:nvPr>
            <p:ph type="sldNum" sz="quarter" idx="12"/>
          </p:nvPr>
        </p:nvSpPr>
        <p:spPr/>
        <p:txBody>
          <a:bodyPr/>
          <a:lstStyle/>
          <a:p>
            <a:pPr>
              <a:defRPr/>
            </a:pPr>
            <a:fld id="{6FD69EC3-531F-406D-AE95-82766ACB105F}" type="slidenum">
              <a:rPr lang="en-US"/>
              <a:pPr>
                <a:defRPr/>
              </a:pPr>
              <a:t>28</a:t>
            </a:fld>
            <a:endParaRPr lang="en-US" dirty="0"/>
          </a:p>
        </p:txBody>
      </p:sp>
      <p:sp>
        <p:nvSpPr>
          <p:cNvPr id="12292" name="Rectangle 1026"/>
          <p:cNvSpPr>
            <a:spLocks noGrp="1" noChangeArrowheads="1"/>
          </p:cNvSpPr>
          <p:nvPr>
            <p:ph type="title"/>
            <p:custDataLst>
              <p:tags r:id="rId1"/>
            </p:custDataLst>
          </p:nvPr>
        </p:nvSpPr>
        <p:spPr/>
        <p:txBody>
          <a:bodyPr/>
          <a:lstStyle/>
          <a:p>
            <a:pPr eaLnBrk="1" hangingPunct="1"/>
            <a:r>
              <a:rPr lang="en-US" dirty="0" smtClean="0"/>
              <a:t>Implementing an Interface</a:t>
            </a:r>
          </a:p>
        </p:txBody>
      </p:sp>
      <p:sp>
        <p:nvSpPr>
          <p:cNvPr id="12293" name="Rectangle 1027"/>
          <p:cNvSpPr>
            <a:spLocks noGrp="1" noChangeArrowheads="1"/>
          </p:cNvSpPr>
          <p:nvPr>
            <p:ph type="body" idx="1"/>
            <p:custDataLst>
              <p:tags r:id="rId2"/>
            </p:custDataLst>
          </p:nvPr>
        </p:nvSpPr>
        <p:spPr>
          <a:xfrm>
            <a:off x="685800" y="1295400"/>
            <a:ext cx="8193088" cy="4953000"/>
          </a:xfrm>
        </p:spPr>
        <p:txBody>
          <a:bodyPr/>
          <a:lstStyle/>
          <a:p>
            <a:pPr eaLnBrk="1" hangingPunct="1"/>
            <a:r>
              <a:rPr lang="en-US" dirty="0"/>
              <a:t>A</a:t>
            </a:r>
            <a:r>
              <a:rPr lang="en-US" dirty="0" smtClean="0"/>
              <a:t> class that implements an interface </a:t>
            </a:r>
            <a:r>
              <a:rPr lang="en-US" i="1" dirty="0" smtClean="0"/>
              <a:t>must</a:t>
            </a:r>
            <a:r>
              <a:rPr lang="en-US" dirty="0" smtClean="0"/>
              <a:t> implement each of the methods declared in the interface; the word </a:t>
            </a:r>
            <a:r>
              <a:rPr lang="en-US" b="1" dirty="0" smtClean="0">
                <a:latin typeface="Courier New" pitchFamily="49" charset="0"/>
              </a:rPr>
              <a:t>public</a:t>
            </a:r>
            <a:r>
              <a:rPr lang="en-US" dirty="0" smtClean="0"/>
              <a:t> must be included in the headers of methods inherited from the interface.</a:t>
            </a:r>
          </a:p>
          <a:p>
            <a:pPr eaLnBrk="1" hangingPunct="1"/>
            <a:r>
              <a:rPr lang="en-US" dirty="0"/>
              <a:t>A</a:t>
            </a:r>
            <a:r>
              <a:rPr lang="en-US" dirty="0" smtClean="0"/>
              <a:t>n interface can extend (multiple) interfaces  but a class </a:t>
            </a:r>
            <a:r>
              <a:rPr lang="en-US" i="1" dirty="0" smtClean="0"/>
              <a:t>cannot</a:t>
            </a:r>
            <a:r>
              <a:rPr lang="en-US" dirty="0" smtClean="0"/>
              <a:t> extend an interface.</a:t>
            </a:r>
          </a:p>
          <a:p>
            <a:pPr lvl="1" eaLnBrk="1" hangingPunct="1"/>
            <a:r>
              <a:rPr lang="en-US" dirty="0"/>
              <a:t>E</a:t>
            </a:r>
            <a:r>
              <a:rPr lang="en-US" dirty="0" smtClean="0"/>
              <a:t>xample: the </a:t>
            </a:r>
            <a:r>
              <a:rPr lang="en-US" sz="3200" b="1" dirty="0" smtClean="0">
                <a:latin typeface="Courier New" pitchFamily="49" charset="0"/>
                <a:ea typeface="+mn-ea"/>
                <a:cs typeface="+mn-cs"/>
              </a:rPr>
              <a:t>List</a:t>
            </a:r>
            <a:r>
              <a:rPr lang="en-US" dirty="0" smtClean="0"/>
              <a:t> interface </a:t>
            </a:r>
            <a:r>
              <a:rPr lang="en-US" i="1" dirty="0" smtClean="0"/>
              <a:t>extends</a:t>
            </a:r>
            <a:r>
              <a:rPr lang="en-US" dirty="0" smtClean="0"/>
              <a:t> the </a:t>
            </a:r>
            <a:r>
              <a:rPr lang="en-US" sz="3200" b="1" dirty="0" smtClean="0">
                <a:latin typeface="Courier New" pitchFamily="49" charset="0"/>
                <a:ea typeface="+mn-ea"/>
                <a:cs typeface="+mn-cs"/>
              </a:rPr>
              <a:t>Collection</a:t>
            </a:r>
            <a:r>
              <a:rPr lang="en-US" dirty="0" smtClean="0"/>
              <a:t> interface.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5"/>
          <p:cNvSpPr>
            <a:spLocks noGrp="1"/>
          </p:cNvSpPr>
          <p:nvPr>
            <p:ph type="sldNum" sz="quarter" idx="12"/>
          </p:nvPr>
        </p:nvSpPr>
        <p:spPr/>
        <p:txBody>
          <a:bodyPr/>
          <a:lstStyle/>
          <a:p>
            <a:pPr>
              <a:defRPr/>
            </a:pPr>
            <a:fld id="{37772B75-74B0-4A89-8ADE-F3F0479F4DDD}" type="slidenum">
              <a:rPr lang="en-US"/>
              <a:pPr>
                <a:defRPr/>
              </a:pPr>
              <a:t>29</a:t>
            </a:fld>
            <a:endParaRPr lang="en-US" dirty="0"/>
          </a:p>
        </p:txBody>
      </p:sp>
      <p:sp>
        <p:nvSpPr>
          <p:cNvPr id="14340" name="Rectangle 2"/>
          <p:cNvSpPr>
            <a:spLocks noGrp="1" noChangeArrowheads="1"/>
          </p:cNvSpPr>
          <p:nvPr>
            <p:ph type="title"/>
            <p:custDataLst>
              <p:tags r:id="rId1"/>
            </p:custDataLst>
          </p:nvPr>
        </p:nvSpPr>
        <p:spPr>
          <a:xfrm>
            <a:off x="381000" y="0"/>
            <a:ext cx="8555038" cy="1143000"/>
          </a:xfrm>
        </p:spPr>
        <p:txBody>
          <a:bodyPr/>
          <a:lstStyle/>
          <a:p>
            <a:pPr eaLnBrk="1" hangingPunct="1"/>
            <a:r>
              <a:rPr lang="en-US" dirty="0" smtClean="0"/>
              <a:t>Interfaces and Polymorphism</a:t>
            </a:r>
          </a:p>
        </p:txBody>
      </p:sp>
      <p:sp>
        <p:nvSpPr>
          <p:cNvPr id="14341" name="Rectangle 3"/>
          <p:cNvSpPr>
            <a:spLocks noGrp="1" noChangeArrowheads="1"/>
          </p:cNvSpPr>
          <p:nvPr>
            <p:ph type="body" idx="1"/>
            <p:custDataLst>
              <p:tags r:id="rId2"/>
            </p:custDataLst>
          </p:nvPr>
        </p:nvSpPr>
        <p:spPr/>
        <p:txBody>
          <a:bodyPr/>
          <a:lstStyle/>
          <a:p>
            <a:pPr eaLnBrk="1" hangingPunct="1"/>
            <a:r>
              <a:rPr lang="en-US" dirty="0"/>
              <a:t>A</a:t>
            </a:r>
            <a:r>
              <a:rPr lang="en-US" dirty="0" smtClean="0"/>
              <a:t> reference variable's type may be that of an interface, but no object's type can be an interface.</a:t>
            </a:r>
          </a:p>
          <a:p>
            <a:pPr eaLnBrk="1" hangingPunct="1"/>
            <a:r>
              <a:rPr lang="en-US" dirty="0"/>
              <a:t>T</a:t>
            </a:r>
            <a:r>
              <a:rPr lang="en-US" dirty="0" smtClean="0"/>
              <a:t>he following statements are legal:</a:t>
            </a:r>
          </a:p>
          <a:p>
            <a:pPr rtl="0" eaLnBrk="1" fontAlgn="base" hangingPunct="1">
              <a:buNone/>
            </a:pPr>
            <a:r>
              <a:rPr lang="en-US" sz="2400" b="1" dirty="0" smtClean="0">
                <a:solidFill>
                  <a:schemeClr val="tx1"/>
                </a:solidFill>
                <a:latin typeface="Courier New" pitchFamily="49" charset="0"/>
                <a:cs typeface="Courier New" pitchFamily="49" charset="0"/>
              </a:rPr>
              <a:t>	List list1;        			// OK</a:t>
            </a:r>
            <a:endParaRPr lang="en-US" sz="2400" dirty="0" smtClean="0">
              <a:latin typeface="Courier New" pitchFamily="49" charset="0"/>
              <a:cs typeface="Courier New" pitchFamily="49" charset="0"/>
            </a:endParaRPr>
          </a:p>
          <a:p>
            <a:pPr rtl="0" eaLnBrk="1" fontAlgn="base" hangingPunct="1">
              <a:buNone/>
            </a:pPr>
            <a:r>
              <a:rPr lang="en-US" sz="2400" b="1" dirty="0" smtClean="0">
                <a:solidFill>
                  <a:schemeClr val="tx1"/>
                </a:solidFill>
                <a:latin typeface="Courier New" pitchFamily="49" charset="0"/>
                <a:cs typeface="Courier New" pitchFamily="49" charset="0"/>
              </a:rPr>
              <a:t>	list1 = new </a:t>
            </a:r>
            <a:r>
              <a:rPr lang="en-US" sz="2400" b="1" dirty="0" err="1" smtClean="0">
                <a:solidFill>
                  <a:schemeClr val="tx1"/>
                </a:solidFill>
                <a:latin typeface="Courier New" pitchFamily="49" charset="0"/>
                <a:cs typeface="Courier New" pitchFamily="49" charset="0"/>
              </a:rPr>
              <a:t>ArrayList</a:t>
            </a:r>
            <a:r>
              <a:rPr lang="en-US" sz="2400" b="1" dirty="0" smtClean="0">
                <a:solidFill>
                  <a:schemeClr val="tx1"/>
                </a:solidFill>
                <a:latin typeface="Courier New" pitchFamily="49" charset="0"/>
                <a:cs typeface="Courier New" pitchFamily="49" charset="0"/>
              </a:rPr>
              <a:t>&lt;Integer</a:t>
            </a:r>
            <a:r>
              <a:rPr lang="en-US" sz="2400" b="1" dirty="0" smtClean="0">
                <a:latin typeface="Courier New" pitchFamily="49" charset="0"/>
                <a:cs typeface="Courier New" pitchFamily="49" charset="0"/>
              </a:rPr>
              <a:t>&gt;();// OK</a:t>
            </a:r>
          </a:p>
          <a:p>
            <a:pPr eaLnBrk="1" hangingPunct="1"/>
            <a:r>
              <a:rPr lang="en-US" dirty="0"/>
              <a:t>H</a:t>
            </a:r>
            <a:r>
              <a:rPr lang="en-US" dirty="0" smtClean="0"/>
              <a:t>owever, you can't do this!</a:t>
            </a:r>
          </a:p>
          <a:p>
            <a:pPr eaLnBrk="1" hangingPunct="1">
              <a:buNone/>
            </a:pPr>
            <a:r>
              <a:rPr lang="en-US" sz="2400" b="1" dirty="0" smtClean="0">
                <a:latin typeface="Courier New" pitchFamily="49" charset="0"/>
                <a:cs typeface="Courier New" pitchFamily="49" charset="0"/>
              </a:rPr>
              <a:t>	list1 = new List&lt;Integer&gt;(); 	// NO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9" name="Slide Number Placeholder 5"/>
          <p:cNvSpPr>
            <a:spLocks noGrp="1"/>
          </p:cNvSpPr>
          <p:nvPr>
            <p:ph type="sldNum" sz="quarter" idx="12"/>
          </p:nvPr>
        </p:nvSpPr>
        <p:spPr/>
        <p:txBody>
          <a:bodyPr/>
          <a:lstStyle/>
          <a:p>
            <a:pPr>
              <a:defRPr/>
            </a:pPr>
            <a:fld id="{E2421C96-F845-411E-8794-AA70558195AD}" type="slidenum">
              <a:rPr lang="en-US"/>
              <a:pPr>
                <a:defRPr/>
              </a:pPr>
              <a:t>3</a:t>
            </a:fld>
            <a:endParaRPr lang="en-US" dirty="0"/>
          </a:p>
        </p:txBody>
      </p:sp>
      <p:sp>
        <p:nvSpPr>
          <p:cNvPr id="5124" name="Rectangle 1026"/>
          <p:cNvSpPr>
            <a:spLocks noGrp="1" noChangeArrowheads="1"/>
          </p:cNvSpPr>
          <p:nvPr>
            <p:ph type="title"/>
            <p:custDataLst>
              <p:tags r:id="rId1"/>
            </p:custDataLst>
          </p:nvPr>
        </p:nvSpPr>
        <p:spPr/>
        <p:txBody>
          <a:bodyPr/>
          <a:lstStyle/>
          <a:p>
            <a:pPr eaLnBrk="1" hangingPunct="1"/>
            <a:r>
              <a:rPr lang="en-US" dirty="0" smtClean="0"/>
              <a:t>Abstract Methods</a:t>
            </a:r>
          </a:p>
        </p:txBody>
      </p:sp>
      <p:sp>
        <p:nvSpPr>
          <p:cNvPr id="5125" name="Rectangle 1027"/>
          <p:cNvSpPr>
            <a:spLocks noGrp="1" noChangeArrowheads="1"/>
          </p:cNvSpPr>
          <p:nvPr>
            <p:ph type="body" idx="1"/>
            <p:custDataLst>
              <p:tags r:id="rId2"/>
            </p:custDataLst>
          </p:nvPr>
        </p:nvSpPr>
        <p:spPr>
          <a:xfrm>
            <a:off x="304800" y="2209800"/>
            <a:ext cx="8839200" cy="3922713"/>
          </a:xfrm>
        </p:spPr>
        <p:txBody>
          <a:bodyPr/>
          <a:lstStyle/>
          <a:p>
            <a:pPr eaLnBrk="1" hangingPunct="1"/>
            <a:r>
              <a:rPr lang="en-US" dirty="0"/>
              <a:t>W</a:t>
            </a:r>
            <a:r>
              <a:rPr lang="en-US" dirty="0" smtClean="0"/>
              <a:t>e can accomplish this by declaring an </a:t>
            </a:r>
            <a:r>
              <a:rPr lang="en-US" i="1" dirty="0" smtClean="0"/>
              <a:t>abstract method</a:t>
            </a:r>
            <a:r>
              <a:rPr lang="en-US" dirty="0" smtClean="0"/>
              <a:t> in the </a:t>
            </a:r>
            <a:r>
              <a:rPr lang="en-US" b="1" dirty="0" smtClean="0">
                <a:latin typeface="Courier New" pitchFamily="49" charset="0"/>
                <a:cs typeface="Courier New" pitchFamily="49" charset="0"/>
              </a:rPr>
              <a:t>Employee</a:t>
            </a:r>
            <a:r>
              <a:rPr lang="en-US" dirty="0" smtClean="0"/>
              <a:t> class.</a:t>
            </a:r>
          </a:p>
          <a:p>
            <a:pPr eaLnBrk="1" hangingPunct="1">
              <a:buFont typeface="Wingdings" pitchFamily="2" charset="2"/>
              <a:buNone/>
            </a:pPr>
            <a:endParaRPr lang="en-US" sz="2800" b="1" dirty="0" smtClean="0">
              <a:solidFill>
                <a:srgbClr val="7F0055"/>
              </a:solidFill>
              <a:latin typeface="Courier New" pitchFamily="49" charset="0"/>
            </a:endParaRPr>
          </a:p>
          <a:p>
            <a:pPr eaLnBrk="1" hangingPunct="1">
              <a:buFont typeface="Wingdings" pitchFamily="2" charset="2"/>
              <a:buNone/>
            </a:pPr>
            <a:r>
              <a:rPr lang="en-US" sz="2400" b="1" dirty="0" smtClean="0">
                <a:solidFill>
                  <a:srgbClr val="7F0055"/>
                </a:solidFill>
                <a:latin typeface="Courier New" pitchFamily="49" charset="0"/>
              </a:rPr>
              <a:t>public</a:t>
            </a:r>
            <a:r>
              <a:rPr lang="en-US" sz="2400" b="1" dirty="0" smtClean="0">
                <a:latin typeface="Courier New" pitchFamily="49" charset="0"/>
              </a:rPr>
              <a:t> </a:t>
            </a:r>
            <a:r>
              <a:rPr lang="en-US" sz="2400" b="1" dirty="0" smtClean="0">
                <a:solidFill>
                  <a:srgbClr val="7F0055"/>
                </a:solidFill>
                <a:latin typeface="Courier New" pitchFamily="49" charset="0"/>
              </a:rPr>
              <a:t>abstract</a:t>
            </a:r>
            <a:r>
              <a:rPr lang="en-US" sz="2400" b="1" dirty="0" smtClean="0">
                <a:latin typeface="Courier New" pitchFamily="49" charset="0"/>
              </a:rPr>
              <a:t> </a:t>
            </a:r>
            <a:r>
              <a:rPr lang="en-US" sz="2400" b="1" dirty="0" smtClean="0">
                <a:solidFill>
                  <a:srgbClr val="7F0055"/>
                </a:solidFill>
                <a:latin typeface="Courier New" pitchFamily="49" charset="0"/>
              </a:rPr>
              <a:t>double</a:t>
            </a:r>
            <a:r>
              <a:rPr lang="en-US" sz="2400" b="1" dirty="0" smtClean="0">
                <a:latin typeface="Courier New" pitchFamily="49" charset="0"/>
              </a:rPr>
              <a:t> e</a:t>
            </a:r>
            <a:r>
              <a:rPr lang="en-US" sz="2400" b="1" dirty="0" smtClean="0">
                <a:solidFill>
                  <a:srgbClr val="000000"/>
                </a:solidFill>
                <a:latin typeface="Courier New" pitchFamily="49" charset="0"/>
              </a:rPr>
              <a:t>stimateMonthlySalary();</a:t>
            </a:r>
            <a:endParaRPr lang="en-US" dirty="0" smtClean="0"/>
          </a:p>
        </p:txBody>
      </p:sp>
      <p:sp>
        <p:nvSpPr>
          <p:cNvPr id="5126" name="Text Box 1028"/>
          <p:cNvSpPr txBox="1">
            <a:spLocks noChangeArrowheads="1"/>
          </p:cNvSpPr>
          <p:nvPr>
            <p:custDataLst>
              <p:tags r:id="rId3"/>
            </p:custDataLst>
          </p:nvPr>
        </p:nvSpPr>
        <p:spPr bwMode="auto">
          <a:xfrm>
            <a:off x="381000" y="4724400"/>
            <a:ext cx="4114800" cy="461665"/>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en-US" dirty="0"/>
              <a:t>D</a:t>
            </a:r>
            <a:r>
              <a:rPr lang="en-US" dirty="0" smtClean="0"/>
              <a:t>eclaring </a:t>
            </a:r>
            <a:r>
              <a:rPr lang="en-US" dirty="0"/>
              <a:t>a method as </a:t>
            </a:r>
            <a:r>
              <a:rPr lang="en-US" dirty="0" smtClean="0"/>
              <a:t>abstract.</a:t>
            </a:r>
            <a:endParaRPr lang="en-US" dirty="0"/>
          </a:p>
        </p:txBody>
      </p:sp>
      <p:sp>
        <p:nvSpPr>
          <p:cNvPr id="5127" name="Line 1029"/>
          <p:cNvSpPr>
            <a:spLocks noChangeShapeType="1"/>
          </p:cNvSpPr>
          <p:nvPr>
            <p:custDataLst>
              <p:tags r:id="rId4"/>
            </p:custDataLst>
          </p:nvPr>
        </p:nvSpPr>
        <p:spPr bwMode="auto">
          <a:xfrm flipV="1">
            <a:off x="2362200" y="4191000"/>
            <a:ext cx="0" cy="533400"/>
          </a:xfrm>
          <a:prstGeom prst="line">
            <a:avLst/>
          </a:prstGeom>
          <a:noFill/>
          <a:ln w="9525">
            <a:solidFill>
              <a:schemeClr val="tx1"/>
            </a:solidFill>
            <a:miter lim="800000"/>
            <a:headEnd/>
            <a:tailEnd type="triangle" w="med" len="med"/>
          </a:ln>
        </p:spPr>
        <p:txBody>
          <a:bodyPr wrap="none"/>
          <a:lstStyle/>
          <a:p>
            <a:endParaRPr lang="en-US" dirty="0"/>
          </a:p>
        </p:txBody>
      </p:sp>
      <p:sp>
        <p:nvSpPr>
          <p:cNvPr id="5128" name="Text Box 1030"/>
          <p:cNvSpPr txBox="1">
            <a:spLocks noChangeArrowheads="1"/>
          </p:cNvSpPr>
          <p:nvPr>
            <p:custDataLst>
              <p:tags r:id="rId5"/>
            </p:custDataLst>
          </p:nvPr>
        </p:nvSpPr>
        <p:spPr bwMode="auto">
          <a:xfrm>
            <a:off x="4648200" y="4724400"/>
            <a:ext cx="4114800" cy="466725"/>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dirty="0"/>
              <a:t>N</a:t>
            </a:r>
            <a:r>
              <a:rPr lang="en-US" dirty="0" smtClean="0"/>
              <a:t>o </a:t>
            </a:r>
            <a:r>
              <a:rPr lang="en-US" dirty="0"/>
              <a:t>body, semicolon is </a:t>
            </a:r>
            <a:r>
              <a:rPr lang="en-US" dirty="0" smtClean="0"/>
              <a:t>required.</a:t>
            </a:r>
            <a:endParaRPr lang="en-US" dirty="0"/>
          </a:p>
        </p:txBody>
      </p:sp>
      <p:sp>
        <p:nvSpPr>
          <p:cNvPr id="5129" name="Line 1031"/>
          <p:cNvSpPr>
            <a:spLocks noChangeShapeType="1"/>
          </p:cNvSpPr>
          <p:nvPr>
            <p:custDataLst>
              <p:tags r:id="rId6"/>
            </p:custDataLst>
          </p:nvPr>
        </p:nvSpPr>
        <p:spPr bwMode="auto">
          <a:xfrm flipV="1">
            <a:off x="8001000" y="4267200"/>
            <a:ext cx="609600" cy="457200"/>
          </a:xfrm>
          <a:prstGeom prst="line">
            <a:avLst/>
          </a:prstGeom>
          <a:noFill/>
          <a:ln w="9525">
            <a:solidFill>
              <a:schemeClr val="tx1"/>
            </a:solidFill>
            <a:miter lim="800000"/>
            <a:headEnd/>
            <a:tailEnd type="triangle" w="med" len="med"/>
          </a:ln>
        </p:spPr>
        <p:txBody>
          <a:bodyPr wrap="none"/>
          <a:lstStyle/>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5"/>
          <p:cNvSpPr>
            <a:spLocks noGrp="1"/>
          </p:cNvSpPr>
          <p:nvPr>
            <p:ph type="sldNum" sz="quarter" idx="12"/>
          </p:nvPr>
        </p:nvSpPr>
        <p:spPr/>
        <p:txBody>
          <a:bodyPr/>
          <a:lstStyle/>
          <a:p>
            <a:pPr>
              <a:defRPr/>
            </a:pPr>
            <a:fld id="{BCF9CC7C-CDC2-4ECB-876D-3EB15FCACD3D}" type="slidenum">
              <a:rPr lang="en-US"/>
              <a:pPr>
                <a:defRPr/>
              </a:pPr>
              <a:t>30</a:t>
            </a:fld>
            <a:endParaRPr lang="en-US" dirty="0"/>
          </a:p>
        </p:txBody>
      </p:sp>
      <p:sp>
        <p:nvSpPr>
          <p:cNvPr id="16388" name="Rectangle 2"/>
          <p:cNvSpPr>
            <a:spLocks noGrp="1" noChangeArrowheads="1"/>
          </p:cNvSpPr>
          <p:nvPr>
            <p:ph type="title"/>
            <p:custDataLst>
              <p:tags r:id="rId1"/>
            </p:custDataLst>
          </p:nvPr>
        </p:nvSpPr>
        <p:spPr>
          <a:xfrm>
            <a:off x="381000" y="0"/>
            <a:ext cx="8555038" cy="1143000"/>
          </a:xfrm>
        </p:spPr>
        <p:txBody>
          <a:bodyPr/>
          <a:lstStyle/>
          <a:p>
            <a:pPr eaLnBrk="1" hangingPunct="1"/>
            <a:r>
              <a:rPr lang="en-US" dirty="0" smtClean="0"/>
              <a:t>Interfaces and Polymorphism</a:t>
            </a:r>
          </a:p>
        </p:txBody>
      </p:sp>
      <p:sp>
        <p:nvSpPr>
          <p:cNvPr id="16389"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he class </a:t>
            </a:r>
            <a:r>
              <a:rPr lang="en-US" b="1" dirty="0" err="1" smtClean="0">
                <a:latin typeface="Courier New" pitchFamily="49" charset="0"/>
              </a:rPr>
              <a:t>java.util.Vector</a:t>
            </a:r>
            <a:r>
              <a:rPr lang="en-US" dirty="0" smtClean="0"/>
              <a:t> also implements the </a:t>
            </a:r>
            <a:r>
              <a:rPr lang="en-US" b="1" dirty="0" smtClean="0">
                <a:latin typeface="Courier New" pitchFamily="49" charset="0"/>
              </a:rPr>
              <a:t>List</a:t>
            </a:r>
            <a:r>
              <a:rPr lang="en-US" dirty="0" smtClean="0"/>
              <a:t> interface.</a:t>
            </a:r>
          </a:p>
          <a:p>
            <a:pPr eaLnBrk="1" hangingPunct="1"/>
            <a:r>
              <a:rPr lang="en-US" dirty="0"/>
              <a:t>T</a:t>
            </a:r>
            <a:r>
              <a:rPr lang="en-US" dirty="0" smtClean="0"/>
              <a:t>his means we can define a second variable of type </a:t>
            </a:r>
            <a:r>
              <a:rPr lang="en-US" b="1" dirty="0" smtClean="0">
                <a:latin typeface="Courier New" pitchFamily="49" charset="0"/>
              </a:rPr>
              <a:t>List</a:t>
            </a:r>
            <a:r>
              <a:rPr lang="en-US" dirty="0" smtClean="0"/>
              <a:t> and assign a reference to a </a:t>
            </a:r>
            <a:r>
              <a:rPr lang="en-US" b="1" dirty="0" smtClean="0">
                <a:latin typeface="Courier New" pitchFamily="49" charset="0"/>
              </a:rPr>
              <a:t>Vector</a:t>
            </a:r>
            <a:r>
              <a:rPr lang="en-US" dirty="0" smtClean="0"/>
              <a:t> as its value.</a:t>
            </a:r>
          </a:p>
          <a:p>
            <a:pPr indent="3175" eaLnBrk="1" hangingPunct="1">
              <a:buNone/>
            </a:pPr>
            <a:r>
              <a:rPr lang="en-US" sz="2400" b="1" dirty="0" smtClean="0">
                <a:latin typeface="Courier New" pitchFamily="49" charset="0"/>
              </a:rPr>
              <a:t>List list2 = new Vector&lt;Integer&gt;();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and Polymorphism</a:t>
            </a:r>
            <a:endParaRPr lang="en-US" dirty="0"/>
          </a:p>
        </p:txBody>
      </p:sp>
      <p:sp>
        <p:nvSpPr>
          <p:cNvPr id="3" name="Content Placeholder 2"/>
          <p:cNvSpPr>
            <a:spLocks noGrp="1"/>
          </p:cNvSpPr>
          <p:nvPr>
            <p:ph idx="1"/>
          </p:nvPr>
        </p:nvSpPr>
        <p:spPr/>
        <p:txBody>
          <a:bodyPr/>
          <a:lstStyle/>
          <a:p>
            <a:pPr eaLnBrk="1" hangingPunct="1"/>
            <a:r>
              <a:rPr lang="en-US" dirty="0"/>
              <a:t>B</a:t>
            </a:r>
            <a:r>
              <a:rPr lang="en-US" dirty="0" smtClean="0"/>
              <a:t>oth </a:t>
            </a:r>
            <a:r>
              <a:rPr lang="en-US" b="1" dirty="0" err="1" smtClean="0">
                <a:latin typeface="Courier New" pitchFamily="49" charset="0"/>
              </a:rPr>
              <a:t>ArrayList</a:t>
            </a:r>
            <a:r>
              <a:rPr lang="en-US" dirty="0" smtClean="0"/>
              <a:t> and </a:t>
            </a:r>
            <a:r>
              <a:rPr lang="en-US" b="1" dirty="0" smtClean="0">
                <a:latin typeface="Courier New" pitchFamily="49" charset="0"/>
              </a:rPr>
              <a:t>Vector</a:t>
            </a:r>
            <a:r>
              <a:rPr lang="en-US" dirty="0" smtClean="0"/>
              <a:t> have an </a:t>
            </a:r>
            <a:r>
              <a:rPr lang="en-US" b="1" dirty="0" smtClean="0">
                <a:latin typeface="Courier New" pitchFamily="49" charset="0"/>
              </a:rPr>
              <a:t>add</a:t>
            </a:r>
            <a:r>
              <a:rPr lang="en-US" dirty="0" smtClean="0"/>
              <a:t> method with the same signature</a:t>
            </a:r>
          </a:p>
          <a:p>
            <a:pPr marL="800100" eaLnBrk="1" hangingPunct="1">
              <a:buNone/>
            </a:pPr>
            <a:r>
              <a:rPr lang="en-US" b="1" dirty="0" smtClean="0">
                <a:latin typeface="Courier New" pitchFamily="49" charset="0"/>
              </a:rPr>
              <a:t>add(E </a:t>
            </a:r>
            <a:r>
              <a:rPr lang="en-US" b="1" dirty="0" err="1" smtClean="0">
                <a:latin typeface="Courier New" pitchFamily="49" charset="0"/>
              </a:rPr>
              <a:t>e</a:t>
            </a:r>
            <a:r>
              <a:rPr lang="en-US" b="1" dirty="0" smtClean="0">
                <a:latin typeface="Courier New" pitchFamily="49" charset="0"/>
              </a:rPr>
              <a:t>)</a:t>
            </a:r>
          </a:p>
          <a:p>
            <a:pPr eaLnBrk="1" hangingPunct="1">
              <a:buNone/>
            </a:pPr>
            <a:endParaRPr lang="en-US" dirty="0" smtClean="0"/>
          </a:p>
        </p:txBody>
      </p:sp>
      <p:sp>
        <p:nvSpPr>
          <p:cNvPr id="4" name="Footer Placeholder 3"/>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and Polymorphism</a:t>
            </a:r>
            <a:endParaRPr lang="en-US" dirty="0"/>
          </a:p>
        </p:txBody>
      </p:sp>
      <p:sp>
        <p:nvSpPr>
          <p:cNvPr id="3" name="Content Placeholder 2"/>
          <p:cNvSpPr>
            <a:spLocks noGrp="1"/>
          </p:cNvSpPr>
          <p:nvPr>
            <p:ph idx="1"/>
          </p:nvPr>
        </p:nvSpPr>
        <p:spPr/>
        <p:txBody>
          <a:bodyPr/>
          <a:lstStyle/>
          <a:p>
            <a:pPr eaLnBrk="1" hangingPunct="1"/>
            <a:r>
              <a:rPr lang="en-US" dirty="0"/>
              <a:t>T</a:t>
            </a:r>
            <a:r>
              <a:rPr lang="en-US" dirty="0" smtClean="0"/>
              <a:t>his means we can invoke the </a:t>
            </a:r>
            <a:r>
              <a:rPr lang="en-US" b="1" dirty="0" smtClean="0">
                <a:latin typeface="Courier New" pitchFamily="49" charset="0"/>
              </a:rPr>
              <a:t>add</a:t>
            </a:r>
            <a:r>
              <a:rPr lang="en-US" dirty="0" smtClean="0"/>
              <a:t> method using either </a:t>
            </a:r>
            <a:r>
              <a:rPr lang="en-US" b="1" dirty="0" smtClean="0">
                <a:latin typeface="Courier New" pitchFamily="49" charset="0"/>
              </a:rPr>
              <a:t>list1</a:t>
            </a:r>
            <a:r>
              <a:rPr lang="en-US" dirty="0" smtClean="0"/>
              <a:t> or </a:t>
            </a:r>
            <a:r>
              <a:rPr lang="en-US" b="1" dirty="0" smtClean="0">
                <a:latin typeface="Courier New" pitchFamily="49" charset="0"/>
              </a:rPr>
              <a:t>list2</a:t>
            </a:r>
            <a:r>
              <a:rPr lang="en-US" dirty="0" smtClean="0"/>
              <a:t> (both of type </a:t>
            </a:r>
            <a:r>
              <a:rPr lang="en-US" b="1" dirty="0" smtClean="0">
                <a:latin typeface="Courier New" pitchFamily="49" charset="0"/>
              </a:rPr>
              <a:t>List</a:t>
            </a:r>
            <a:r>
              <a:rPr lang="en-US" dirty="0" smtClean="0"/>
              <a:t>, but with </a:t>
            </a:r>
            <a:r>
              <a:rPr lang="en-US" b="1" dirty="0" smtClean="0">
                <a:latin typeface="Courier New" pitchFamily="49" charset="0"/>
              </a:rPr>
              <a:t>list1</a:t>
            </a:r>
            <a:r>
              <a:rPr lang="en-US" dirty="0" smtClean="0"/>
              <a:t> referencing an </a:t>
            </a:r>
            <a:r>
              <a:rPr lang="en-US" b="1" dirty="0" err="1" smtClean="0">
                <a:latin typeface="Courier New" pitchFamily="49" charset="0"/>
              </a:rPr>
              <a:t>ArrayList</a:t>
            </a:r>
            <a:r>
              <a:rPr lang="en-US" dirty="0" smtClean="0"/>
              <a:t> and </a:t>
            </a:r>
            <a:r>
              <a:rPr lang="en-US" b="1" dirty="0" smtClean="0">
                <a:latin typeface="Courier New" pitchFamily="49" charset="0"/>
              </a:rPr>
              <a:t>list2</a:t>
            </a:r>
            <a:r>
              <a:rPr lang="en-US" dirty="0" smtClean="0"/>
              <a:t> referencing a </a:t>
            </a:r>
            <a:r>
              <a:rPr lang="en-US" b="1" dirty="0" smtClean="0">
                <a:latin typeface="Courier New" pitchFamily="49" charset="0"/>
              </a:rPr>
              <a:t>Vector</a:t>
            </a:r>
            <a:r>
              <a:rPr lang="en-US" dirty="0" smtClean="0"/>
              <a:t>)</a:t>
            </a:r>
          </a:p>
          <a:p>
            <a:pPr eaLnBrk="1" hangingPunct="1"/>
            <a:endParaRPr lang="en-US" dirty="0" smtClean="0"/>
          </a:p>
          <a:p>
            <a:pPr indent="3175" eaLnBrk="1" hangingPunct="1">
              <a:buNone/>
            </a:pPr>
            <a:r>
              <a:rPr lang="en-US" sz="2800" b="1" dirty="0" smtClean="0">
                <a:latin typeface="Courier New" pitchFamily="49" charset="0"/>
                <a:cs typeface="Courier New" pitchFamily="49" charset="0"/>
              </a:rPr>
              <a:t>list1.add(5);</a:t>
            </a:r>
          </a:p>
          <a:p>
            <a:pPr indent="3175" eaLnBrk="1" hangingPunct="1">
              <a:buNone/>
            </a:pPr>
            <a:r>
              <a:rPr lang="en-US" sz="2800" b="1" dirty="0" smtClean="0">
                <a:latin typeface="Courier New" pitchFamily="49" charset="0"/>
                <a:cs typeface="Courier New" pitchFamily="49" charset="0"/>
              </a:rPr>
              <a:t>list2.add(10);</a:t>
            </a:r>
          </a:p>
        </p:txBody>
      </p:sp>
      <p:sp>
        <p:nvSpPr>
          <p:cNvPr id="4" name="Footer Placeholder 3"/>
          <p:cNvSpPr>
            <a:spLocks noGrp="1"/>
          </p:cNvSpPr>
          <p:nvPr>
            <p:ph type="ftr" sz="quarter" idx="11"/>
          </p:nvPr>
        </p:nvSpPr>
        <p:spPr/>
        <p:txBody>
          <a:bodyPr/>
          <a:lstStyle/>
          <a:p>
            <a:pPr>
              <a:defRPr/>
            </a:pPr>
            <a:r>
              <a:rPr lang="en-US"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5"/>
          <p:cNvSpPr>
            <a:spLocks noGrp="1"/>
          </p:cNvSpPr>
          <p:nvPr>
            <p:ph type="sldNum" sz="quarter" idx="12"/>
          </p:nvPr>
        </p:nvSpPr>
        <p:spPr/>
        <p:txBody>
          <a:bodyPr/>
          <a:lstStyle/>
          <a:p>
            <a:pPr>
              <a:defRPr/>
            </a:pPr>
            <a:fld id="{3B813B58-CF5B-4D03-81BC-D406406EB857}" type="slidenum">
              <a:rPr lang="en-US"/>
              <a:pPr>
                <a:defRPr/>
              </a:pPr>
              <a:t>33</a:t>
            </a:fld>
            <a:endParaRPr lang="en-US" dirty="0"/>
          </a:p>
        </p:txBody>
      </p:sp>
      <p:sp>
        <p:nvSpPr>
          <p:cNvPr id="17412" name="Rectangle 2"/>
          <p:cNvSpPr>
            <a:spLocks noGrp="1" noChangeArrowheads="1"/>
          </p:cNvSpPr>
          <p:nvPr>
            <p:ph type="title"/>
            <p:custDataLst>
              <p:tags r:id="rId1"/>
            </p:custDataLst>
          </p:nvPr>
        </p:nvSpPr>
        <p:spPr>
          <a:xfrm>
            <a:off x="381000" y="0"/>
            <a:ext cx="8555038" cy="1143000"/>
          </a:xfrm>
        </p:spPr>
        <p:txBody>
          <a:bodyPr/>
          <a:lstStyle/>
          <a:p>
            <a:pPr eaLnBrk="1" hangingPunct="1"/>
            <a:r>
              <a:rPr lang="en-US" dirty="0" smtClean="0"/>
              <a:t>Interfaces and Polymorphism</a:t>
            </a:r>
          </a:p>
        </p:txBody>
      </p:sp>
      <p:sp>
        <p:nvSpPr>
          <p:cNvPr id="17413" name="Rectangle 3"/>
          <p:cNvSpPr>
            <a:spLocks noGrp="1" noChangeArrowheads="1"/>
          </p:cNvSpPr>
          <p:nvPr>
            <p:ph type="body" idx="1"/>
            <p:custDataLst>
              <p:tags r:id="rId2"/>
            </p:custDataLst>
          </p:nvPr>
        </p:nvSpPr>
        <p:spPr/>
        <p:txBody>
          <a:bodyPr/>
          <a:lstStyle/>
          <a:p>
            <a:pPr eaLnBrk="1" hangingPunct="1"/>
            <a:r>
              <a:rPr lang="en-US" dirty="0" smtClean="0"/>
              <a:t>Java determines the correct version of </a:t>
            </a:r>
            <a:r>
              <a:rPr lang="en-US" b="1" dirty="0" smtClean="0">
                <a:latin typeface="Courier New" pitchFamily="49" charset="0"/>
              </a:rPr>
              <a:t>add </a:t>
            </a:r>
            <a:r>
              <a:rPr lang="en-US" dirty="0" smtClean="0"/>
              <a:t>to call by looking at the actual type of the objects referenced by </a:t>
            </a:r>
            <a:r>
              <a:rPr lang="en-US" b="1" dirty="0" smtClean="0">
                <a:latin typeface="Courier New" pitchFamily="49" charset="0"/>
              </a:rPr>
              <a:t>list1 </a:t>
            </a:r>
            <a:r>
              <a:rPr lang="en-US" dirty="0" smtClean="0"/>
              <a:t>and</a:t>
            </a:r>
            <a:r>
              <a:rPr lang="en-US" b="1" dirty="0" smtClean="0">
                <a:latin typeface="Courier New" pitchFamily="49" charset="0"/>
              </a:rPr>
              <a:t> list2.</a:t>
            </a:r>
          </a:p>
          <a:p>
            <a:pPr eaLnBrk="1" hangingPunct="1"/>
            <a:r>
              <a:rPr lang="en-US" dirty="0"/>
              <a:t>T</a:t>
            </a:r>
            <a:r>
              <a:rPr lang="en-US" dirty="0" smtClean="0"/>
              <a:t>his is another example of polymorphism.</a:t>
            </a:r>
          </a:p>
          <a:p>
            <a:pPr eaLnBrk="1" hangingPunct="1"/>
            <a:r>
              <a:rPr lang="en-US" dirty="0"/>
              <a:t>N</a:t>
            </a:r>
            <a:r>
              <a:rPr lang="en-US" dirty="0" smtClean="0"/>
              <a:t>ote that the type determination occurs dynamically at runtime.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5"/>
          <p:cNvSpPr>
            <a:spLocks noGrp="1"/>
          </p:cNvSpPr>
          <p:nvPr>
            <p:ph type="sldNum" sz="quarter" idx="12"/>
          </p:nvPr>
        </p:nvSpPr>
        <p:spPr/>
        <p:txBody>
          <a:bodyPr/>
          <a:lstStyle/>
          <a:p>
            <a:pPr>
              <a:defRPr/>
            </a:pPr>
            <a:fld id="{28ED140B-D230-4242-B4D7-146AFA7E87BC}" type="slidenum">
              <a:rPr lang="en-US"/>
              <a:pPr>
                <a:defRPr/>
              </a:pPr>
              <a:t>34</a:t>
            </a:fld>
            <a:endParaRPr lang="en-US" dirty="0"/>
          </a:p>
        </p:txBody>
      </p:sp>
      <p:sp>
        <p:nvSpPr>
          <p:cNvPr id="18436" name="Rectangle 2"/>
          <p:cNvSpPr>
            <a:spLocks noGrp="1" noChangeArrowheads="1"/>
          </p:cNvSpPr>
          <p:nvPr>
            <p:ph type="title"/>
            <p:custDataLst>
              <p:tags r:id="rId1"/>
            </p:custDataLst>
          </p:nvPr>
        </p:nvSpPr>
        <p:spPr/>
        <p:txBody>
          <a:bodyPr/>
          <a:lstStyle/>
          <a:p>
            <a:pPr eaLnBrk="1" hangingPunct="1"/>
            <a:r>
              <a:rPr lang="en-US" dirty="0" smtClean="0"/>
              <a:t>The </a:t>
            </a:r>
            <a:r>
              <a:rPr lang="en-US" b="1" dirty="0" smtClean="0">
                <a:latin typeface="Courier New" pitchFamily="49" charset="0"/>
              </a:rPr>
              <a:t>instanceof</a:t>
            </a:r>
            <a:r>
              <a:rPr lang="en-US" dirty="0" smtClean="0"/>
              <a:t> Operator</a:t>
            </a:r>
          </a:p>
        </p:txBody>
      </p:sp>
      <p:sp>
        <p:nvSpPr>
          <p:cNvPr id="18437" name="Rectangle 3"/>
          <p:cNvSpPr>
            <a:spLocks noGrp="1" noChangeArrowheads="1"/>
          </p:cNvSpPr>
          <p:nvPr>
            <p:ph type="body" idx="1"/>
            <p:custDataLst>
              <p:tags r:id="rId2"/>
            </p:custDataLst>
          </p:nvPr>
        </p:nvSpPr>
        <p:spPr/>
        <p:txBody>
          <a:bodyPr/>
          <a:lstStyle/>
          <a:p>
            <a:pPr eaLnBrk="1" hangingPunct="1"/>
            <a:r>
              <a:rPr lang="en-US" dirty="0"/>
              <a:t>T</a:t>
            </a:r>
            <a:r>
              <a:rPr lang="en-US" dirty="0" smtClean="0"/>
              <a:t>o determine the exact type of an object, Java provides the </a:t>
            </a:r>
            <a:r>
              <a:rPr lang="en-US" b="1" dirty="0" err="1" smtClean="0">
                <a:latin typeface="Courier New" pitchFamily="49" charset="0"/>
              </a:rPr>
              <a:t>instanceof</a:t>
            </a:r>
            <a:r>
              <a:rPr lang="en-US" dirty="0" smtClean="0"/>
              <a:t> operator. </a:t>
            </a:r>
          </a:p>
          <a:p>
            <a:pPr eaLnBrk="1" hangingPunct="1"/>
            <a:r>
              <a:rPr lang="en-US" dirty="0"/>
              <a:t>T</a:t>
            </a:r>
            <a:r>
              <a:rPr lang="en-US" dirty="0" smtClean="0"/>
              <a:t>he following </a:t>
            </a:r>
            <a:r>
              <a:rPr lang="en-US" dirty="0" smtClean="0"/>
              <a:t>Boolean condition is </a:t>
            </a:r>
            <a:r>
              <a:rPr lang="en-US" b="1" dirty="0" smtClean="0">
                <a:latin typeface="Courier New" pitchFamily="49" charset="0"/>
              </a:rPr>
              <a:t>true</a:t>
            </a:r>
            <a:r>
              <a:rPr lang="en-US" dirty="0" smtClean="0"/>
              <a:t> </a:t>
            </a:r>
            <a:r>
              <a:rPr lang="en-US" dirty="0" smtClean="0"/>
              <a:t>if </a:t>
            </a:r>
            <a:r>
              <a:rPr lang="en-US" b="1" dirty="0" smtClean="0">
                <a:latin typeface="Courier New" pitchFamily="49" charset="0"/>
              </a:rPr>
              <a:t>list1 </a:t>
            </a:r>
            <a:r>
              <a:rPr lang="en-US" dirty="0" smtClean="0"/>
              <a:t>is an instance of </a:t>
            </a:r>
            <a:r>
              <a:rPr lang="en-US" b="1" dirty="0" err="1" smtClean="0">
                <a:latin typeface="Courier New" pitchFamily="49" charset="0"/>
              </a:rPr>
              <a:t>ArrayList</a:t>
            </a:r>
            <a:r>
              <a:rPr lang="en-US" b="1" dirty="0" smtClean="0">
                <a:latin typeface="Courier New" pitchFamily="49" charset="0"/>
              </a:rPr>
              <a:t> </a:t>
            </a:r>
            <a:r>
              <a:rPr lang="en-US" dirty="0" smtClean="0"/>
              <a:t>and </a:t>
            </a:r>
            <a:r>
              <a:rPr lang="en-US" b="1" dirty="0" smtClean="0">
                <a:latin typeface="Courier New" pitchFamily="49" charset="0"/>
              </a:rPr>
              <a:t>false</a:t>
            </a:r>
            <a:r>
              <a:rPr lang="en-US" dirty="0" smtClean="0"/>
              <a:t> otherwise.</a:t>
            </a:r>
          </a:p>
          <a:p>
            <a:pPr eaLnBrk="1" hangingPunct="1">
              <a:buNone/>
            </a:pPr>
            <a:r>
              <a:rPr lang="en-US" dirty="0" smtClean="0"/>
              <a:t>	</a:t>
            </a:r>
            <a:r>
              <a:rPr lang="en-US" sz="2800" b="1" dirty="0" smtClean="0">
                <a:latin typeface="Courier New" pitchFamily="49" charset="0"/>
              </a:rPr>
              <a:t> list1 </a:t>
            </a:r>
            <a:r>
              <a:rPr lang="en-US" sz="2800" b="1" dirty="0" err="1" smtClean="0">
                <a:latin typeface="Courier New" pitchFamily="49" charset="0"/>
              </a:rPr>
              <a:t>instanceof</a:t>
            </a:r>
            <a:r>
              <a:rPr lang="en-US" sz="2800" b="1" dirty="0" smtClean="0">
                <a:latin typeface="Courier New" pitchFamily="49" charset="0"/>
              </a:rPr>
              <a:t> </a:t>
            </a:r>
            <a:r>
              <a:rPr lang="en-US" sz="2800" b="1" dirty="0" err="1" smtClean="0">
                <a:latin typeface="Courier New" pitchFamily="49" charset="0"/>
              </a:rPr>
              <a:t>ArrayList</a:t>
            </a:r>
            <a:r>
              <a:rPr lang="en-US" sz="2800" b="1" dirty="0" smtClean="0">
                <a:latin typeface="Courier New" pitchFamily="49"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Iterable</a:t>
            </a:r>
            <a:r>
              <a:rPr lang="en-US" dirty="0" smtClean="0"/>
              <a:t> Interface</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b="1" dirty="0" err="1" smtClean="0">
                <a:latin typeface="Courier New"/>
                <a:cs typeface="Courier New"/>
              </a:rPr>
              <a:t>Iterable</a:t>
            </a:r>
            <a:r>
              <a:rPr lang="en-US" dirty="0" smtClean="0"/>
              <a:t> interface</a:t>
            </a:r>
            <a:r>
              <a:rPr lang="en-US" baseline="0" dirty="0" smtClean="0"/>
              <a:t> can be used to extend the usage of the enhanced </a:t>
            </a:r>
            <a:r>
              <a:rPr lang="en-US" b="1" dirty="0">
                <a:latin typeface="Courier New"/>
                <a:cs typeface="Courier New"/>
              </a:rPr>
              <a:t>for</a:t>
            </a:r>
            <a:r>
              <a:rPr lang="en-US" baseline="0" dirty="0" smtClean="0"/>
              <a:t> loop.</a:t>
            </a:r>
          </a:p>
          <a:p>
            <a:r>
              <a:rPr lang="en-US" dirty="0" smtClean="0"/>
              <a:t>Example:  suppose we have a class </a:t>
            </a:r>
            <a:r>
              <a:rPr lang="en-US" b="1" dirty="0" smtClean="0">
                <a:latin typeface="Courier New"/>
                <a:cs typeface="Courier New"/>
              </a:rPr>
              <a:t>Employee</a:t>
            </a:r>
            <a:r>
              <a:rPr lang="en-US" dirty="0" smtClean="0"/>
              <a:t> and a second class </a:t>
            </a:r>
            <a:r>
              <a:rPr lang="en-US" b="1" dirty="0" err="1">
                <a:latin typeface="Courier New"/>
                <a:cs typeface="Courier New"/>
              </a:rPr>
              <a:t>EmployeeList</a:t>
            </a:r>
            <a:endParaRPr lang="en-US" b="1" dirty="0">
              <a:latin typeface="Courier New"/>
              <a:cs typeface="Courier New"/>
            </a:endParaRPr>
          </a:p>
          <a:p>
            <a:pPr lvl="1"/>
            <a:r>
              <a:rPr lang="en-US" b="1" dirty="0" err="1">
                <a:latin typeface="Courier New"/>
                <a:ea typeface="+mn-ea"/>
                <a:cs typeface="Courier New"/>
              </a:rPr>
              <a:t>EmployeeList</a:t>
            </a:r>
            <a:r>
              <a:rPr lang="en-US" dirty="0" smtClean="0"/>
              <a:t> has a private instance variable.</a:t>
            </a:r>
          </a:p>
          <a:p>
            <a:pPr lvl="2"/>
            <a:r>
              <a:rPr lang="en-US" sz="1800" b="1" baseline="0" dirty="0" smtClean="0">
                <a:latin typeface="Courier New"/>
                <a:cs typeface="Courier New"/>
              </a:rPr>
              <a:t>private</a:t>
            </a:r>
            <a:r>
              <a:rPr lang="en-US" sz="1800" b="1" dirty="0" smtClean="0">
                <a:latin typeface="Courier New"/>
                <a:cs typeface="Courier New"/>
              </a:rPr>
              <a:t> </a:t>
            </a:r>
            <a:r>
              <a:rPr lang="en-US" sz="1800" b="1" dirty="0" err="1" smtClean="0">
                <a:latin typeface="Courier New"/>
                <a:cs typeface="Courier New"/>
              </a:rPr>
              <a:t>ArrayList</a:t>
            </a:r>
            <a:r>
              <a:rPr lang="en-US" sz="1800" b="1" dirty="0" smtClean="0">
                <a:latin typeface="Courier New"/>
                <a:cs typeface="Courier New"/>
              </a:rPr>
              <a:t>&lt;Employee&gt; employees;</a:t>
            </a:r>
          </a:p>
        </p:txBody>
      </p:sp>
      <p:sp>
        <p:nvSpPr>
          <p:cNvPr id="4" name="Footer Placeholder 3"/>
          <p:cNvSpPr>
            <a:spLocks noGrp="1"/>
          </p:cNvSpPr>
          <p:nvPr>
            <p:ph type="ftr" sz="quarter" idx="11"/>
          </p:nvPr>
        </p:nvSpPr>
        <p:spPr/>
        <p:txBody>
          <a:bodyPr/>
          <a:lstStyle/>
          <a:p>
            <a:pPr>
              <a:defRPr/>
            </a:pPr>
            <a:r>
              <a:rPr lang="en-US"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35</a:t>
            </a:fld>
            <a:endParaRPr lang="en-US" dirty="0"/>
          </a:p>
        </p:txBody>
      </p:sp>
    </p:spTree>
    <p:extLst>
      <p:ext uri="{BB962C8B-B14F-4D97-AF65-F5344CB8AC3E}">
        <p14:creationId xmlns:p14="http://schemas.microsoft.com/office/powerpoint/2010/main" val="23448962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Iterable</a:t>
            </a:r>
            <a:r>
              <a:rPr lang="en-US" dirty="0" smtClean="0"/>
              <a:t> Interface</a:t>
            </a:r>
            <a:endParaRPr lang="en-US" dirty="0"/>
          </a:p>
        </p:txBody>
      </p:sp>
      <p:sp>
        <p:nvSpPr>
          <p:cNvPr id="3" name="Content Placeholder 2"/>
          <p:cNvSpPr>
            <a:spLocks noGrp="1"/>
          </p:cNvSpPr>
          <p:nvPr>
            <p:ph idx="1"/>
          </p:nvPr>
        </p:nvSpPr>
        <p:spPr/>
        <p:txBody>
          <a:bodyPr/>
          <a:lstStyle/>
          <a:p>
            <a:r>
              <a:rPr lang="en-US" dirty="0"/>
              <a:t>I</a:t>
            </a:r>
            <a:r>
              <a:rPr lang="en-US" dirty="0" smtClean="0"/>
              <a:t>nside the </a:t>
            </a:r>
            <a:r>
              <a:rPr lang="en-US" b="1" dirty="0" err="1" smtClean="0">
                <a:latin typeface="Courier New"/>
                <a:cs typeface="Courier New"/>
              </a:rPr>
              <a:t>Employee</a:t>
            </a:r>
            <a:r>
              <a:rPr lang="en-US" b="1" baseline="0" dirty="0" err="1" smtClean="0">
                <a:latin typeface="Courier New"/>
                <a:cs typeface="Courier New"/>
              </a:rPr>
              <a:t>List</a:t>
            </a:r>
            <a:r>
              <a:rPr lang="en-US" baseline="0" dirty="0" smtClean="0"/>
              <a:t> class we can use an enhanced </a:t>
            </a:r>
            <a:r>
              <a:rPr lang="en-US" b="1" dirty="0">
                <a:latin typeface="Courier New"/>
                <a:cs typeface="Courier New"/>
              </a:rPr>
              <a:t>for</a:t>
            </a:r>
            <a:r>
              <a:rPr lang="en-US" baseline="0" dirty="0" smtClean="0"/>
              <a:t> loop to traverse the objects in </a:t>
            </a:r>
            <a:r>
              <a:rPr lang="en-US" b="1" dirty="0" smtClean="0">
                <a:latin typeface="Courier New"/>
                <a:cs typeface="Courier New"/>
              </a:rPr>
              <a:t>employees</a:t>
            </a:r>
            <a:r>
              <a:rPr lang="en-US" dirty="0"/>
              <a:t> </a:t>
            </a:r>
            <a:r>
              <a:rPr lang="en-US" dirty="0" smtClean="0"/>
              <a:t>(because </a:t>
            </a:r>
            <a:r>
              <a:rPr lang="en-US" b="1" dirty="0">
                <a:latin typeface="Courier New"/>
                <a:cs typeface="Courier New"/>
              </a:rPr>
              <a:t>employees</a:t>
            </a:r>
            <a:r>
              <a:rPr lang="en-US" dirty="0" smtClean="0"/>
              <a:t> is an </a:t>
            </a:r>
            <a:r>
              <a:rPr lang="en-US" b="1" dirty="0" err="1">
                <a:latin typeface="Courier New"/>
                <a:cs typeface="Courier New"/>
              </a:rPr>
              <a:t>ArrayList</a:t>
            </a:r>
            <a:r>
              <a:rPr lang="en-US" dirty="0" smtClean="0"/>
              <a:t>).</a:t>
            </a:r>
            <a:endParaRPr lang="en-US" dirty="0"/>
          </a:p>
          <a:p>
            <a:pPr marL="395288" indent="0">
              <a:lnSpc>
                <a:spcPct val="70000"/>
              </a:lnSpc>
              <a:buNone/>
              <a:tabLst>
                <a:tab pos="915988" algn="l"/>
                <a:tab pos="1374775" algn="l"/>
              </a:tabLst>
            </a:pPr>
            <a:endParaRPr lang="en-US" sz="1800" b="1" dirty="0" smtClean="0">
              <a:latin typeface="Courier New"/>
              <a:cs typeface="Courier New"/>
            </a:endParaRPr>
          </a:p>
          <a:p>
            <a:pPr marL="395288" indent="0">
              <a:lnSpc>
                <a:spcPct val="70000"/>
              </a:lnSpc>
              <a:buNone/>
              <a:tabLst>
                <a:tab pos="915988" algn="l"/>
                <a:tab pos="1374775" algn="l"/>
              </a:tabLst>
            </a:pPr>
            <a:r>
              <a:rPr lang="en-US" sz="1800" b="1" dirty="0" smtClean="0">
                <a:latin typeface="Courier New"/>
                <a:cs typeface="Courier New"/>
              </a:rPr>
              <a:t>@Override</a:t>
            </a:r>
          </a:p>
          <a:p>
            <a:pPr marL="395288" indent="0">
              <a:lnSpc>
                <a:spcPct val="70000"/>
              </a:lnSpc>
              <a:buNone/>
              <a:tabLst>
                <a:tab pos="915988" algn="l"/>
                <a:tab pos="1374775" algn="l"/>
              </a:tabLst>
            </a:pPr>
            <a:r>
              <a:rPr lang="en-US" sz="1800" b="1" dirty="0" smtClean="0">
                <a:latin typeface="Courier New"/>
                <a:cs typeface="Courier New"/>
              </a:rPr>
              <a:t>public String </a:t>
            </a:r>
            <a:r>
              <a:rPr lang="en-US" sz="1800" b="1" dirty="0" err="1" smtClean="0">
                <a:latin typeface="Courier New"/>
                <a:cs typeface="Courier New"/>
              </a:rPr>
              <a:t>toString</a:t>
            </a:r>
            <a:r>
              <a:rPr lang="en-US" sz="1800" b="1" dirty="0" smtClean="0">
                <a:latin typeface="Courier New"/>
                <a:cs typeface="Courier New"/>
              </a:rPr>
              <a:t>()</a:t>
            </a:r>
          </a:p>
          <a:p>
            <a:pPr marL="395288" indent="0">
              <a:lnSpc>
                <a:spcPct val="70000"/>
              </a:lnSpc>
              <a:buNone/>
              <a:tabLst>
                <a:tab pos="915988" algn="l"/>
                <a:tab pos="1374775" algn="l"/>
              </a:tabLst>
            </a:pPr>
            <a:r>
              <a:rPr lang="en-US" sz="1800" b="1" dirty="0" smtClean="0">
                <a:latin typeface="Courier New"/>
                <a:cs typeface="Courier New"/>
              </a:rPr>
              <a:t>{</a:t>
            </a:r>
          </a:p>
          <a:p>
            <a:pPr marL="395288" indent="0">
              <a:lnSpc>
                <a:spcPct val="70000"/>
              </a:lnSpc>
              <a:buNone/>
              <a:tabLst>
                <a:tab pos="915988" algn="l"/>
                <a:tab pos="1374775" algn="l"/>
              </a:tabLst>
            </a:pPr>
            <a:r>
              <a:rPr lang="en-US" sz="1800" b="1" dirty="0" smtClean="0">
                <a:latin typeface="Courier New"/>
                <a:cs typeface="Courier New"/>
              </a:rPr>
              <a:t>	</a:t>
            </a:r>
            <a:r>
              <a:rPr lang="en-US" sz="1800" b="1" dirty="0">
                <a:latin typeface="Courier New"/>
                <a:cs typeface="Courier New"/>
              </a:rPr>
              <a:t>String </a:t>
            </a:r>
            <a:r>
              <a:rPr lang="en-US" sz="1800" b="1" dirty="0" err="1">
                <a:latin typeface="Courier New"/>
                <a:cs typeface="Courier New"/>
              </a:rPr>
              <a:t>str</a:t>
            </a:r>
            <a:r>
              <a:rPr lang="en-US" sz="1800" b="1" dirty="0">
                <a:latin typeface="Courier New"/>
                <a:cs typeface="Courier New"/>
              </a:rPr>
              <a:t> = "";</a:t>
            </a:r>
          </a:p>
          <a:p>
            <a:pPr marL="395288" lvl="1" indent="0">
              <a:lnSpc>
                <a:spcPct val="70000"/>
              </a:lnSpc>
              <a:buClr>
                <a:schemeClr val="folHlink"/>
              </a:buClr>
              <a:buSzPct val="60000"/>
              <a:buNone/>
              <a:tabLst>
                <a:tab pos="915988" algn="l"/>
                <a:tab pos="1374775" algn="l"/>
              </a:tabLst>
            </a:pPr>
            <a:r>
              <a:rPr lang="en-US" sz="1800" b="1" dirty="0" smtClean="0">
                <a:latin typeface="Courier New"/>
                <a:ea typeface="+mn-ea"/>
                <a:cs typeface="Courier New"/>
              </a:rPr>
              <a:t>	for</a:t>
            </a:r>
            <a:r>
              <a:rPr lang="en-US" sz="1800" b="1" dirty="0">
                <a:latin typeface="Courier New"/>
                <a:ea typeface="+mn-ea"/>
                <a:cs typeface="Courier New"/>
              </a:rPr>
              <a:t>(Employee </a:t>
            </a:r>
            <a:r>
              <a:rPr lang="en-US" sz="1800" b="1" dirty="0" err="1">
                <a:latin typeface="Courier New"/>
                <a:ea typeface="+mn-ea"/>
                <a:cs typeface="Courier New"/>
              </a:rPr>
              <a:t>emp</a:t>
            </a:r>
            <a:r>
              <a:rPr lang="en-US" sz="1800" b="1" dirty="0">
                <a:latin typeface="Courier New"/>
                <a:ea typeface="+mn-ea"/>
                <a:cs typeface="Courier New"/>
              </a:rPr>
              <a:t> : employees)</a:t>
            </a:r>
          </a:p>
          <a:p>
            <a:pPr marL="395288" indent="0">
              <a:lnSpc>
                <a:spcPct val="70000"/>
              </a:lnSpc>
              <a:buNone/>
              <a:tabLst>
                <a:tab pos="915988" algn="l"/>
                <a:tab pos="1374775" algn="l"/>
              </a:tabLst>
            </a:pPr>
            <a:r>
              <a:rPr lang="en-US" sz="1800" b="1" dirty="0" smtClean="0">
                <a:latin typeface="Courier New"/>
                <a:cs typeface="Courier New"/>
              </a:rPr>
              <a:t>	{</a:t>
            </a:r>
            <a:endParaRPr lang="en-US" sz="1800" b="1" dirty="0">
              <a:latin typeface="Courier New"/>
              <a:cs typeface="Courier New"/>
            </a:endParaRPr>
          </a:p>
          <a:p>
            <a:pPr marL="395288" indent="0">
              <a:lnSpc>
                <a:spcPct val="70000"/>
              </a:lnSpc>
              <a:buNone/>
              <a:tabLst>
                <a:tab pos="915988" algn="l"/>
                <a:tab pos="1374775" algn="l"/>
              </a:tabLst>
            </a:pPr>
            <a:r>
              <a:rPr lang="en-US" sz="1800" b="1" dirty="0" smtClean="0">
                <a:latin typeface="Courier New"/>
                <a:cs typeface="Courier New"/>
              </a:rPr>
              <a:t>		</a:t>
            </a:r>
            <a:r>
              <a:rPr lang="en-US" sz="1800" b="1" dirty="0" err="1" smtClean="0">
                <a:latin typeface="Courier New"/>
                <a:cs typeface="Courier New"/>
              </a:rPr>
              <a:t>str</a:t>
            </a:r>
            <a:r>
              <a:rPr lang="en-US" sz="1800" b="1" dirty="0" smtClean="0">
                <a:latin typeface="Courier New"/>
                <a:cs typeface="Courier New"/>
              </a:rPr>
              <a:t> </a:t>
            </a:r>
            <a:r>
              <a:rPr lang="en-US" sz="1800" b="1" dirty="0">
                <a:latin typeface="Courier New"/>
                <a:cs typeface="Courier New"/>
              </a:rPr>
              <a:t>+= </a:t>
            </a:r>
            <a:r>
              <a:rPr lang="en-US" sz="1800" b="1" dirty="0" err="1">
                <a:latin typeface="Courier New"/>
                <a:cs typeface="Courier New"/>
              </a:rPr>
              <a:t>emp</a:t>
            </a:r>
            <a:r>
              <a:rPr lang="en-US" sz="1800" b="1" dirty="0">
                <a:latin typeface="Courier New"/>
                <a:cs typeface="Courier New"/>
              </a:rPr>
              <a:t> + "\n";</a:t>
            </a:r>
          </a:p>
          <a:p>
            <a:pPr marL="395288" indent="0">
              <a:lnSpc>
                <a:spcPct val="70000"/>
              </a:lnSpc>
              <a:buNone/>
              <a:tabLst>
                <a:tab pos="915988" algn="l"/>
                <a:tab pos="1374775" algn="l"/>
              </a:tabLst>
            </a:pPr>
            <a:r>
              <a:rPr lang="en-US" sz="1800" b="1" dirty="0" smtClean="0">
                <a:latin typeface="Courier New"/>
                <a:cs typeface="Courier New"/>
              </a:rPr>
              <a:t>	}</a:t>
            </a:r>
            <a:endParaRPr lang="en-US" sz="1800" b="1" dirty="0">
              <a:latin typeface="Courier New"/>
              <a:cs typeface="Courier New"/>
            </a:endParaRPr>
          </a:p>
          <a:p>
            <a:pPr marL="395288" indent="0">
              <a:lnSpc>
                <a:spcPct val="70000"/>
              </a:lnSpc>
              <a:buNone/>
              <a:tabLst>
                <a:tab pos="915988" algn="l"/>
                <a:tab pos="1374775" algn="l"/>
              </a:tabLst>
            </a:pPr>
            <a:r>
              <a:rPr lang="en-US" sz="1800" b="1" dirty="0" smtClean="0">
                <a:latin typeface="Courier New"/>
                <a:cs typeface="Courier New"/>
              </a:rPr>
              <a:t>	return </a:t>
            </a:r>
            <a:r>
              <a:rPr lang="en-US" sz="1800" b="1" dirty="0" err="1">
                <a:latin typeface="Courier New"/>
                <a:cs typeface="Courier New"/>
              </a:rPr>
              <a:t>str</a:t>
            </a:r>
            <a:r>
              <a:rPr lang="en-US" sz="1800" b="1" dirty="0">
                <a:latin typeface="Courier New"/>
                <a:cs typeface="Courier New"/>
              </a:rPr>
              <a:t>;</a:t>
            </a:r>
          </a:p>
          <a:p>
            <a:pPr marL="395288" indent="0">
              <a:lnSpc>
                <a:spcPct val="70000"/>
              </a:lnSpc>
              <a:buNone/>
              <a:tabLst>
                <a:tab pos="915988" algn="l"/>
                <a:tab pos="1374775" algn="l"/>
              </a:tabLst>
            </a:pPr>
            <a:r>
              <a:rPr lang="en-US" sz="1800" b="1" dirty="0" smtClean="0">
                <a:latin typeface="Courier New"/>
                <a:cs typeface="Courier New"/>
              </a:rPr>
              <a:t>}</a:t>
            </a:r>
          </a:p>
        </p:txBody>
      </p:sp>
      <p:sp>
        <p:nvSpPr>
          <p:cNvPr id="4" name="Footer Placeholder 3"/>
          <p:cNvSpPr>
            <a:spLocks noGrp="1"/>
          </p:cNvSpPr>
          <p:nvPr>
            <p:ph type="ftr" sz="quarter" idx="11"/>
          </p:nvPr>
        </p:nvSpPr>
        <p:spPr/>
        <p:txBody>
          <a:bodyPr/>
          <a:lstStyle/>
          <a:p>
            <a:pPr>
              <a:defRPr/>
            </a:pPr>
            <a:r>
              <a:rPr lang="en-US"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36</a:t>
            </a:fld>
            <a:endParaRPr lang="en-US" dirty="0"/>
          </a:p>
        </p:txBody>
      </p:sp>
    </p:spTree>
    <p:extLst>
      <p:ext uri="{BB962C8B-B14F-4D97-AF65-F5344CB8AC3E}">
        <p14:creationId xmlns:p14="http://schemas.microsoft.com/office/powerpoint/2010/main" val="36266543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Iterable</a:t>
            </a:r>
            <a:r>
              <a:rPr lang="en-US" dirty="0" smtClean="0"/>
              <a:t> Interface</a:t>
            </a:r>
            <a:endParaRPr lang="en-US" dirty="0"/>
          </a:p>
        </p:txBody>
      </p:sp>
      <p:sp>
        <p:nvSpPr>
          <p:cNvPr id="3" name="Content Placeholder 2"/>
          <p:cNvSpPr>
            <a:spLocks noGrp="1"/>
          </p:cNvSpPr>
          <p:nvPr>
            <p:ph idx="1"/>
          </p:nvPr>
        </p:nvSpPr>
        <p:spPr/>
        <p:txBody>
          <a:bodyPr/>
          <a:lstStyle/>
          <a:p>
            <a:r>
              <a:rPr lang="en-US" dirty="0"/>
              <a:t>B</a:t>
            </a:r>
            <a:r>
              <a:rPr lang="en-US" dirty="0" smtClean="0"/>
              <a:t>ut</a:t>
            </a:r>
            <a:r>
              <a:rPr lang="en-US" baseline="0" dirty="0" smtClean="0"/>
              <a:t> suppose we have a driver class with this code in method </a:t>
            </a:r>
            <a:r>
              <a:rPr lang="en-US" b="1" baseline="0" dirty="0" smtClean="0">
                <a:latin typeface="Courier New"/>
                <a:cs typeface="Courier New"/>
              </a:rPr>
              <a:t>main</a:t>
            </a:r>
          </a:p>
          <a:p>
            <a:pPr marL="0" indent="0">
              <a:buNone/>
            </a:pPr>
            <a:r>
              <a:rPr lang="en-US" sz="1800" b="1" dirty="0" err="1">
                <a:latin typeface="Courier New"/>
                <a:cs typeface="Courier New"/>
              </a:rPr>
              <a:t>EmployeeList</a:t>
            </a:r>
            <a:r>
              <a:rPr lang="en-US" sz="1800" b="1" dirty="0">
                <a:latin typeface="Courier New"/>
                <a:cs typeface="Courier New"/>
              </a:rPr>
              <a:t> </a:t>
            </a:r>
            <a:r>
              <a:rPr lang="en-US" sz="1800" b="1" dirty="0" err="1">
                <a:latin typeface="Courier New"/>
                <a:cs typeface="Courier New"/>
              </a:rPr>
              <a:t>myEmployees</a:t>
            </a:r>
            <a:r>
              <a:rPr lang="en-US" sz="1800" b="1" dirty="0">
                <a:latin typeface="Courier New"/>
                <a:cs typeface="Courier New"/>
              </a:rPr>
              <a:t> = new </a:t>
            </a:r>
            <a:r>
              <a:rPr lang="en-US" sz="1800" b="1" dirty="0" err="1">
                <a:latin typeface="Courier New"/>
                <a:cs typeface="Courier New"/>
              </a:rPr>
              <a:t>EmployeeList</a:t>
            </a:r>
            <a:r>
              <a:rPr lang="en-US" sz="1800" b="1" dirty="0">
                <a:latin typeface="Courier New"/>
                <a:cs typeface="Courier New"/>
              </a:rPr>
              <a:t>();</a:t>
            </a:r>
          </a:p>
          <a:p>
            <a:pPr marL="0" indent="0">
              <a:buNone/>
            </a:pPr>
            <a:r>
              <a:rPr lang="en-US" sz="1800" b="1" dirty="0" err="1" smtClean="0">
                <a:latin typeface="Courier New"/>
                <a:cs typeface="Courier New"/>
              </a:rPr>
              <a:t>myEmployees.addEmployee</a:t>
            </a:r>
            <a:r>
              <a:rPr lang="en-US" sz="1800" b="1" dirty="0">
                <a:latin typeface="Courier New"/>
                <a:cs typeface="Courier New"/>
              </a:rPr>
              <a:t>(new Employee("111", "Sue"));</a:t>
            </a:r>
          </a:p>
          <a:p>
            <a:pPr marL="0" indent="0">
              <a:buNone/>
            </a:pPr>
            <a:r>
              <a:rPr lang="en-US" sz="1800" b="1" dirty="0" err="1" smtClean="0">
                <a:latin typeface="Courier New"/>
                <a:cs typeface="Courier New"/>
              </a:rPr>
              <a:t>myEmployees.addEmployee</a:t>
            </a:r>
            <a:r>
              <a:rPr lang="en-US" sz="1800" b="1" dirty="0">
                <a:latin typeface="Courier New"/>
                <a:cs typeface="Courier New"/>
              </a:rPr>
              <a:t>(new Employee("222", "Joe"));</a:t>
            </a:r>
          </a:p>
          <a:p>
            <a:pPr marL="0" indent="0">
              <a:buNone/>
            </a:pPr>
            <a:r>
              <a:rPr lang="en-US" sz="1800" b="1" dirty="0" err="1" smtClean="0">
                <a:latin typeface="Courier New"/>
                <a:cs typeface="Courier New"/>
              </a:rPr>
              <a:t>myEmployees.addEmployee</a:t>
            </a:r>
            <a:r>
              <a:rPr lang="en-US" sz="1800" b="1" dirty="0">
                <a:latin typeface="Courier New"/>
                <a:cs typeface="Courier New"/>
              </a:rPr>
              <a:t>(new Employee("333", "Alex"));</a:t>
            </a:r>
          </a:p>
          <a:p>
            <a:pPr marL="0" indent="0">
              <a:buNone/>
            </a:pPr>
            <a:r>
              <a:rPr lang="en-US" sz="1800" b="1" dirty="0" smtClean="0">
                <a:latin typeface="Courier New"/>
                <a:cs typeface="Courier New"/>
              </a:rPr>
              <a:t>for</a:t>
            </a:r>
            <a:r>
              <a:rPr lang="en-US" sz="1800" b="1" dirty="0">
                <a:latin typeface="Courier New"/>
                <a:cs typeface="Courier New"/>
              </a:rPr>
              <a:t>(Employee </a:t>
            </a:r>
            <a:r>
              <a:rPr lang="en-US" sz="1800" b="1" dirty="0" err="1">
                <a:latin typeface="Courier New"/>
                <a:cs typeface="Courier New"/>
              </a:rPr>
              <a:t>emp</a:t>
            </a:r>
            <a:r>
              <a:rPr lang="en-US" sz="1800" b="1" dirty="0">
                <a:latin typeface="Courier New"/>
                <a:cs typeface="Courier New"/>
              </a:rPr>
              <a:t> : </a:t>
            </a:r>
            <a:r>
              <a:rPr lang="en-US" sz="1800" b="1" dirty="0" err="1">
                <a:latin typeface="Courier New"/>
                <a:cs typeface="Courier New"/>
              </a:rPr>
              <a:t>myEmployees</a:t>
            </a:r>
            <a:r>
              <a:rPr lang="en-US" sz="1800" b="1" dirty="0">
                <a:latin typeface="Courier New"/>
                <a:cs typeface="Courier New"/>
              </a:rPr>
              <a:t>)</a:t>
            </a:r>
          </a:p>
          <a:p>
            <a:pPr marL="0" indent="0">
              <a:buNone/>
              <a:tabLst>
                <a:tab pos="458788" algn="l"/>
              </a:tabLst>
            </a:pPr>
            <a:r>
              <a:rPr lang="en-US" sz="1800" b="1" dirty="0" smtClean="0">
                <a:latin typeface="Courier New"/>
                <a:cs typeface="Courier New"/>
              </a:rPr>
              <a:t>{</a:t>
            </a:r>
          </a:p>
          <a:p>
            <a:pPr marL="0" indent="0">
              <a:buNone/>
              <a:tabLst>
                <a:tab pos="458788" algn="l"/>
              </a:tabLst>
            </a:pPr>
            <a:r>
              <a:rPr lang="en-US" sz="1800" b="1" dirty="0">
                <a:latin typeface="Courier New"/>
                <a:cs typeface="Courier New"/>
              </a:rPr>
              <a:t>	</a:t>
            </a:r>
            <a:r>
              <a:rPr lang="en-US" sz="1800" b="1" dirty="0" err="1" smtClean="0">
                <a:latin typeface="Courier New"/>
                <a:cs typeface="Courier New"/>
              </a:rPr>
              <a:t>System.out.println</a:t>
            </a:r>
            <a:r>
              <a:rPr lang="en-US" sz="1800" b="1" dirty="0">
                <a:latin typeface="Courier New"/>
                <a:cs typeface="Courier New"/>
              </a:rPr>
              <a:t>(</a:t>
            </a:r>
            <a:r>
              <a:rPr lang="en-US" sz="1800" b="1" dirty="0" err="1">
                <a:latin typeface="Courier New"/>
                <a:cs typeface="Courier New"/>
              </a:rPr>
              <a:t>emp.getEmpName</a:t>
            </a:r>
            <a:r>
              <a:rPr lang="en-US" sz="1800" b="1" dirty="0">
                <a:latin typeface="Courier New"/>
                <a:cs typeface="Courier New"/>
              </a:rPr>
              <a:t>());</a:t>
            </a:r>
          </a:p>
          <a:p>
            <a:pPr marL="0" indent="0">
              <a:buNone/>
            </a:pPr>
            <a:r>
              <a:rPr lang="en-US" sz="1800" b="1" dirty="0" smtClean="0">
                <a:latin typeface="Courier New"/>
                <a:cs typeface="Courier New"/>
              </a:rPr>
              <a:t>}</a:t>
            </a:r>
          </a:p>
        </p:txBody>
      </p:sp>
      <p:sp>
        <p:nvSpPr>
          <p:cNvPr id="4" name="Footer Placeholder 3"/>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37</a:t>
            </a:fld>
            <a:endParaRPr lang="en-US" dirty="0"/>
          </a:p>
        </p:txBody>
      </p:sp>
      <p:sp>
        <p:nvSpPr>
          <p:cNvPr id="6" name="TextBox 5"/>
          <p:cNvSpPr txBox="1"/>
          <p:nvPr/>
        </p:nvSpPr>
        <p:spPr>
          <a:xfrm>
            <a:off x="533400" y="5334000"/>
            <a:ext cx="7924800" cy="1015663"/>
          </a:xfrm>
          <a:prstGeom prst="rect">
            <a:avLst/>
          </a:prstGeom>
          <a:solidFill>
            <a:schemeClr val="tx2">
              <a:lumMod val="40000"/>
              <a:lumOff val="60000"/>
            </a:schemeClr>
          </a:solidFill>
          <a:ln w="6350" cmpd="sng">
            <a:solidFill>
              <a:schemeClr val="tx1"/>
            </a:solidFill>
          </a:ln>
        </p:spPr>
        <p:txBody>
          <a:bodyPr wrap="square" rtlCol="0">
            <a:spAutoFit/>
          </a:bodyPr>
          <a:lstStyle/>
          <a:p>
            <a:r>
              <a:rPr lang="en-US" sz="2000" dirty="0"/>
              <a:t>T</a:t>
            </a:r>
            <a:r>
              <a:rPr lang="en-US" sz="2000" dirty="0" smtClean="0"/>
              <a:t>he enhanced </a:t>
            </a:r>
            <a:r>
              <a:rPr lang="en-US" sz="2000" b="1" dirty="0">
                <a:latin typeface="Courier New"/>
                <a:cs typeface="Courier New"/>
              </a:rPr>
              <a:t>for</a:t>
            </a:r>
            <a:r>
              <a:rPr lang="en-US" sz="2000" dirty="0" smtClean="0"/>
              <a:t> loop will not work!</a:t>
            </a:r>
          </a:p>
          <a:p>
            <a:r>
              <a:rPr lang="en-US" sz="2000" b="1" dirty="0" err="1" smtClean="0">
                <a:latin typeface="Courier New"/>
                <a:cs typeface="Courier New"/>
              </a:rPr>
              <a:t>myEmployees</a:t>
            </a:r>
            <a:r>
              <a:rPr lang="en-US" sz="2000" dirty="0" smtClean="0"/>
              <a:t> is </a:t>
            </a:r>
            <a:r>
              <a:rPr lang="en-US" sz="2000" b="1" i="1" dirty="0" smtClean="0"/>
              <a:t>not </a:t>
            </a:r>
            <a:r>
              <a:rPr lang="en-US" sz="2000" dirty="0" smtClean="0"/>
              <a:t>an </a:t>
            </a:r>
            <a:r>
              <a:rPr lang="en-US" sz="2000" b="1" dirty="0" err="1">
                <a:latin typeface="Courier New"/>
                <a:cs typeface="Courier New"/>
              </a:rPr>
              <a:t>ArrayList</a:t>
            </a:r>
            <a:r>
              <a:rPr lang="en-US" sz="2000" dirty="0" smtClean="0"/>
              <a:t>; it is an </a:t>
            </a:r>
            <a:r>
              <a:rPr lang="en-US" sz="2000" b="1" dirty="0" err="1">
                <a:latin typeface="Courier New"/>
                <a:cs typeface="Courier New"/>
              </a:rPr>
              <a:t>EmployeeList</a:t>
            </a:r>
            <a:r>
              <a:rPr lang="en-US" sz="2000" dirty="0" smtClean="0"/>
              <a:t> object.</a:t>
            </a:r>
          </a:p>
          <a:p>
            <a:r>
              <a:rPr lang="en-US" sz="2000" dirty="0" smtClean="0"/>
              <a:t>Error message:  </a:t>
            </a:r>
            <a:r>
              <a:rPr lang="en-US" sz="2000" b="1" dirty="0" err="1">
                <a:latin typeface="Courier New"/>
                <a:cs typeface="Courier New"/>
              </a:rPr>
              <a:t>foreach</a:t>
            </a:r>
            <a:r>
              <a:rPr lang="en-US" sz="2000" b="1" dirty="0">
                <a:latin typeface="Courier New"/>
                <a:cs typeface="Courier New"/>
              </a:rPr>
              <a:t> not </a:t>
            </a:r>
            <a:r>
              <a:rPr lang="en-US" sz="2000" b="1" dirty="0" smtClean="0">
                <a:latin typeface="Courier New"/>
                <a:cs typeface="Courier New"/>
              </a:rPr>
              <a:t>applicable...</a:t>
            </a:r>
            <a:endParaRPr lang="en-US" sz="2000" b="1" dirty="0">
              <a:latin typeface="Courier New"/>
              <a:cs typeface="Courier New"/>
            </a:endParaRPr>
          </a:p>
        </p:txBody>
      </p:sp>
    </p:spTree>
    <p:extLst>
      <p:ext uri="{BB962C8B-B14F-4D97-AF65-F5344CB8AC3E}">
        <p14:creationId xmlns:p14="http://schemas.microsoft.com/office/powerpoint/2010/main" val="3523805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Iterable</a:t>
            </a:r>
            <a:r>
              <a:rPr lang="en-US" dirty="0" smtClean="0"/>
              <a:t> Interface</a:t>
            </a:r>
            <a:endParaRPr lang="en-US" dirty="0"/>
          </a:p>
        </p:txBody>
      </p:sp>
      <p:sp>
        <p:nvSpPr>
          <p:cNvPr id="3" name="Content Placeholder 2"/>
          <p:cNvSpPr>
            <a:spLocks noGrp="1"/>
          </p:cNvSpPr>
          <p:nvPr>
            <p:ph idx="1"/>
          </p:nvPr>
        </p:nvSpPr>
        <p:spPr/>
        <p:txBody>
          <a:bodyPr/>
          <a:lstStyle/>
          <a:p>
            <a:r>
              <a:rPr lang="en-US" dirty="0"/>
              <a:t>W</a:t>
            </a:r>
            <a:r>
              <a:rPr lang="en-US" dirty="0" smtClean="0"/>
              <a:t>e can fix this by making the </a:t>
            </a:r>
            <a:r>
              <a:rPr lang="en-US" b="1" dirty="0" err="1" smtClean="0">
                <a:latin typeface="Courier New"/>
                <a:cs typeface="Courier New"/>
              </a:rPr>
              <a:t>EmployeeList</a:t>
            </a:r>
            <a:r>
              <a:rPr lang="en-US" dirty="0" smtClean="0"/>
              <a:t> class </a:t>
            </a:r>
            <a:r>
              <a:rPr lang="en-US" b="1" dirty="0" err="1">
                <a:latin typeface="Courier New"/>
                <a:cs typeface="Courier New"/>
              </a:rPr>
              <a:t>Iterable</a:t>
            </a:r>
            <a:r>
              <a:rPr lang="en-US" dirty="0" smtClean="0"/>
              <a:t> and adding the </a:t>
            </a:r>
            <a:r>
              <a:rPr lang="en-US" b="1" dirty="0" smtClean="0">
                <a:latin typeface="Courier New"/>
                <a:cs typeface="Courier New"/>
              </a:rPr>
              <a:t>iterator</a:t>
            </a:r>
            <a:r>
              <a:rPr lang="en-US" dirty="0" smtClean="0"/>
              <a:t> method. </a:t>
            </a:r>
          </a:p>
          <a:p>
            <a:pPr marL="0" indent="0" defTabSz="915988">
              <a:lnSpc>
                <a:spcPct val="70000"/>
              </a:lnSpc>
              <a:buNone/>
              <a:tabLst>
                <a:tab pos="395288" algn="l"/>
                <a:tab pos="915988" algn="l"/>
              </a:tabLst>
            </a:pPr>
            <a:endParaRPr lang="en-US" sz="1800" b="1" dirty="0" smtClean="0">
              <a:latin typeface="Courier New"/>
              <a:cs typeface="Courier New"/>
            </a:endParaRPr>
          </a:p>
          <a:p>
            <a:pPr marL="0" indent="0" defTabSz="915988">
              <a:lnSpc>
                <a:spcPct val="70000"/>
              </a:lnSpc>
              <a:buNone/>
              <a:tabLst>
                <a:tab pos="395288" algn="l"/>
                <a:tab pos="915988" algn="l"/>
              </a:tabLst>
            </a:pPr>
            <a:r>
              <a:rPr lang="en-US" sz="1800" b="1" dirty="0" smtClean="0">
                <a:latin typeface="Courier New"/>
                <a:cs typeface="Courier New"/>
              </a:rPr>
              <a:t>public </a:t>
            </a:r>
            <a:r>
              <a:rPr lang="en-US" sz="1800" b="1" dirty="0">
                <a:latin typeface="Courier New"/>
                <a:cs typeface="Courier New"/>
              </a:rPr>
              <a:t>class </a:t>
            </a:r>
            <a:r>
              <a:rPr lang="en-US" sz="1800" b="1" dirty="0" err="1">
                <a:latin typeface="Courier New"/>
                <a:cs typeface="Courier New"/>
              </a:rPr>
              <a:t>EmployeeList</a:t>
            </a:r>
            <a:r>
              <a:rPr lang="en-US" sz="1800" b="1" dirty="0">
                <a:latin typeface="Courier New"/>
                <a:cs typeface="Courier New"/>
              </a:rPr>
              <a:t> </a:t>
            </a:r>
            <a:r>
              <a:rPr lang="en-US" sz="1800" b="1" dirty="0">
                <a:solidFill>
                  <a:srgbClr val="FF0000"/>
                </a:solidFill>
                <a:latin typeface="Courier New"/>
                <a:cs typeface="Courier New"/>
              </a:rPr>
              <a:t>implements </a:t>
            </a:r>
            <a:r>
              <a:rPr lang="en-US" sz="1800" b="1" dirty="0" err="1">
                <a:solidFill>
                  <a:srgbClr val="FF0000"/>
                </a:solidFill>
                <a:latin typeface="Courier New"/>
                <a:cs typeface="Courier New"/>
              </a:rPr>
              <a:t>Iterable</a:t>
            </a:r>
            <a:r>
              <a:rPr lang="en-US" sz="1800" b="1" dirty="0">
                <a:solidFill>
                  <a:srgbClr val="FF0000"/>
                </a:solidFill>
                <a:latin typeface="Courier New"/>
                <a:cs typeface="Courier New"/>
              </a:rPr>
              <a:t>&lt;Employee&gt;</a:t>
            </a:r>
          </a:p>
          <a:p>
            <a:pPr marL="0" indent="0" defTabSz="915988">
              <a:lnSpc>
                <a:spcPct val="70000"/>
              </a:lnSpc>
              <a:buNone/>
              <a:tabLst>
                <a:tab pos="395288" algn="l"/>
                <a:tab pos="915988" algn="l"/>
              </a:tabLst>
            </a:pPr>
            <a:r>
              <a:rPr lang="en-US" sz="1800" b="1" dirty="0">
                <a:latin typeface="Courier New"/>
                <a:cs typeface="Courier New"/>
              </a:rPr>
              <a:t>{</a:t>
            </a:r>
          </a:p>
          <a:p>
            <a:pPr marL="0" indent="0" defTabSz="915988">
              <a:lnSpc>
                <a:spcPct val="70000"/>
              </a:lnSpc>
              <a:buNone/>
              <a:tabLst>
                <a:tab pos="395288" algn="l"/>
                <a:tab pos="915988" algn="l"/>
              </a:tabLst>
            </a:pPr>
            <a:r>
              <a:rPr lang="en-US" sz="1800" b="1" dirty="0">
                <a:latin typeface="Courier New"/>
                <a:cs typeface="Courier New"/>
              </a:rPr>
              <a:t>	private </a:t>
            </a:r>
            <a:r>
              <a:rPr lang="en-US" sz="1800" b="1" dirty="0" err="1">
                <a:latin typeface="Courier New"/>
                <a:cs typeface="Courier New"/>
              </a:rPr>
              <a:t>ArrayList</a:t>
            </a:r>
            <a:r>
              <a:rPr lang="en-US" sz="1800" b="1" dirty="0">
                <a:latin typeface="Courier New"/>
                <a:cs typeface="Courier New"/>
              </a:rPr>
              <a:t>&lt;Employee&gt; employees</a:t>
            </a:r>
            <a:r>
              <a:rPr lang="en-US" sz="1800" b="1" dirty="0" smtClean="0">
                <a:latin typeface="Courier New"/>
                <a:cs typeface="Courier New"/>
              </a:rPr>
              <a:t>;</a:t>
            </a:r>
          </a:p>
          <a:p>
            <a:pPr marL="0" indent="0" defTabSz="915988">
              <a:lnSpc>
                <a:spcPct val="70000"/>
              </a:lnSpc>
              <a:buNone/>
              <a:tabLst>
                <a:tab pos="395288" algn="l"/>
                <a:tab pos="915988" algn="l"/>
              </a:tabLst>
            </a:pPr>
            <a:r>
              <a:rPr lang="en-US" sz="1800" b="1" dirty="0">
                <a:latin typeface="Courier New"/>
                <a:cs typeface="Courier New"/>
              </a:rPr>
              <a:t>	</a:t>
            </a:r>
            <a:r>
              <a:rPr lang="en-US" sz="1800" b="1" dirty="0" smtClean="0">
                <a:latin typeface="Courier New"/>
                <a:cs typeface="Courier New"/>
              </a:rPr>
              <a:t>...</a:t>
            </a:r>
            <a:endParaRPr lang="en-US" sz="1800" b="1" dirty="0">
              <a:latin typeface="Courier New"/>
              <a:cs typeface="Courier New"/>
            </a:endParaRPr>
          </a:p>
          <a:p>
            <a:pPr marL="0" indent="0" defTabSz="915988">
              <a:lnSpc>
                <a:spcPct val="70000"/>
              </a:lnSpc>
              <a:buNone/>
              <a:tabLst>
                <a:tab pos="395288" algn="l"/>
                <a:tab pos="915988" algn="l"/>
              </a:tabLst>
            </a:pPr>
            <a:r>
              <a:rPr lang="en-US" sz="1800" b="1" dirty="0">
                <a:latin typeface="Courier New"/>
                <a:cs typeface="Courier New"/>
              </a:rPr>
              <a:t>	</a:t>
            </a:r>
            <a:r>
              <a:rPr lang="en-US" sz="1800" b="1" dirty="0">
                <a:solidFill>
                  <a:srgbClr val="FF0000"/>
                </a:solidFill>
                <a:latin typeface="Courier New"/>
                <a:cs typeface="Courier New"/>
              </a:rPr>
              <a:t>@Override</a:t>
            </a:r>
          </a:p>
          <a:p>
            <a:pPr marL="0" indent="0" defTabSz="915988">
              <a:lnSpc>
                <a:spcPct val="70000"/>
              </a:lnSpc>
              <a:buNone/>
              <a:tabLst>
                <a:tab pos="395288" algn="l"/>
                <a:tab pos="915988" algn="l"/>
              </a:tabLst>
            </a:pPr>
            <a:r>
              <a:rPr lang="en-US" sz="1800" b="1" dirty="0">
                <a:solidFill>
                  <a:srgbClr val="FF0000"/>
                </a:solidFill>
                <a:latin typeface="Courier New"/>
                <a:cs typeface="Courier New"/>
              </a:rPr>
              <a:t>	public Iterator&lt;Employee&gt; iterator()</a:t>
            </a:r>
          </a:p>
          <a:p>
            <a:pPr marL="0" indent="0" defTabSz="915988">
              <a:lnSpc>
                <a:spcPct val="70000"/>
              </a:lnSpc>
              <a:buNone/>
              <a:tabLst>
                <a:tab pos="395288" algn="l"/>
                <a:tab pos="915988" algn="l"/>
              </a:tabLst>
            </a:pPr>
            <a:r>
              <a:rPr lang="en-US" sz="1800" b="1" dirty="0">
                <a:solidFill>
                  <a:srgbClr val="FF0000"/>
                </a:solidFill>
                <a:latin typeface="Courier New"/>
                <a:cs typeface="Courier New"/>
              </a:rPr>
              <a:t>	{</a:t>
            </a:r>
          </a:p>
          <a:p>
            <a:pPr marL="0" indent="0" defTabSz="915988">
              <a:lnSpc>
                <a:spcPct val="70000"/>
              </a:lnSpc>
              <a:buNone/>
              <a:tabLst>
                <a:tab pos="395288" algn="l"/>
                <a:tab pos="915988" algn="l"/>
              </a:tabLst>
            </a:pPr>
            <a:r>
              <a:rPr lang="en-US" sz="1800" b="1" dirty="0">
                <a:solidFill>
                  <a:srgbClr val="FF0000"/>
                </a:solidFill>
                <a:latin typeface="Courier New"/>
                <a:cs typeface="Courier New"/>
              </a:rPr>
              <a:t>		return </a:t>
            </a:r>
            <a:r>
              <a:rPr lang="en-US" sz="1800" b="1" dirty="0" err="1">
                <a:solidFill>
                  <a:srgbClr val="FF0000"/>
                </a:solidFill>
                <a:latin typeface="Courier New"/>
                <a:cs typeface="Courier New"/>
              </a:rPr>
              <a:t>employees.iterator</a:t>
            </a:r>
            <a:r>
              <a:rPr lang="en-US" sz="1800" b="1" dirty="0">
                <a:solidFill>
                  <a:srgbClr val="FF0000"/>
                </a:solidFill>
                <a:latin typeface="Courier New"/>
                <a:cs typeface="Courier New"/>
              </a:rPr>
              <a:t>();</a:t>
            </a:r>
          </a:p>
          <a:p>
            <a:pPr marL="0" indent="0" defTabSz="915988">
              <a:lnSpc>
                <a:spcPct val="70000"/>
              </a:lnSpc>
              <a:buNone/>
              <a:tabLst>
                <a:tab pos="395288" algn="l"/>
                <a:tab pos="915988" algn="l"/>
              </a:tabLst>
            </a:pPr>
            <a:r>
              <a:rPr lang="en-US" sz="1800" b="1" dirty="0">
                <a:solidFill>
                  <a:srgbClr val="FF0000"/>
                </a:solidFill>
                <a:latin typeface="Courier New"/>
                <a:cs typeface="Courier New"/>
              </a:rPr>
              <a:t>	}</a:t>
            </a:r>
          </a:p>
          <a:p>
            <a:pPr marL="0" indent="0" defTabSz="915988">
              <a:lnSpc>
                <a:spcPct val="70000"/>
              </a:lnSpc>
              <a:buNone/>
              <a:tabLst>
                <a:tab pos="395288" algn="l"/>
                <a:tab pos="915988" algn="l"/>
              </a:tabLst>
            </a:pPr>
            <a:r>
              <a:rPr lang="en-US" sz="1800" b="1" dirty="0" smtClean="0">
                <a:latin typeface="Courier New"/>
                <a:cs typeface="Courier New"/>
              </a:rPr>
              <a:t>}</a:t>
            </a:r>
          </a:p>
        </p:txBody>
      </p:sp>
      <p:sp>
        <p:nvSpPr>
          <p:cNvPr id="4" name="Footer Placeholder 3"/>
          <p:cNvSpPr>
            <a:spLocks noGrp="1"/>
          </p:cNvSpPr>
          <p:nvPr>
            <p:ph type="ftr" sz="quarter" idx="11"/>
          </p:nvPr>
        </p:nvSpPr>
        <p:spPr/>
        <p:txBody>
          <a:bodyPr/>
          <a:lstStyle/>
          <a:p>
            <a:pPr>
              <a:defRPr/>
            </a:pPr>
            <a:r>
              <a:rPr lang="en-US"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38</a:t>
            </a:fld>
            <a:endParaRPr lang="en-US" dirty="0"/>
          </a:p>
        </p:txBody>
      </p:sp>
    </p:spTree>
    <p:extLst>
      <p:ext uri="{BB962C8B-B14F-4D97-AF65-F5344CB8AC3E}">
        <p14:creationId xmlns:p14="http://schemas.microsoft.com/office/powerpoint/2010/main" val="39058014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Iterable</a:t>
            </a:r>
            <a:r>
              <a:rPr lang="en-US" dirty="0" smtClean="0"/>
              <a:t> Interface</a:t>
            </a:r>
            <a:endParaRPr lang="en-US" dirty="0"/>
          </a:p>
        </p:txBody>
      </p:sp>
      <p:sp>
        <p:nvSpPr>
          <p:cNvPr id="3" name="Content Placeholder 2"/>
          <p:cNvSpPr>
            <a:spLocks noGrp="1"/>
          </p:cNvSpPr>
          <p:nvPr>
            <p:ph idx="1"/>
          </p:nvPr>
        </p:nvSpPr>
        <p:spPr/>
        <p:txBody>
          <a:bodyPr/>
          <a:lstStyle/>
          <a:p>
            <a:r>
              <a:rPr lang="en-US" dirty="0"/>
              <a:t>W</a:t>
            </a:r>
            <a:r>
              <a:rPr lang="en-US" dirty="0" smtClean="0"/>
              <a:t>ith these changes the enhanced </a:t>
            </a:r>
            <a:r>
              <a:rPr lang="en-US" b="1" dirty="0" smtClean="0">
                <a:latin typeface="Courier New"/>
                <a:cs typeface="Courier New"/>
              </a:rPr>
              <a:t>for</a:t>
            </a:r>
            <a:r>
              <a:rPr lang="en-US" dirty="0" smtClean="0"/>
              <a:t> loop</a:t>
            </a:r>
            <a:r>
              <a:rPr lang="en-US" baseline="0" dirty="0" smtClean="0"/>
              <a:t> in the driver class, shown on an earlier slide, will work correctly.</a:t>
            </a:r>
          </a:p>
          <a:p>
            <a:endParaRPr lang="en-US" dirty="0"/>
          </a:p>
        </p:txBody>
      </p:sp>
      <p:sp>
        <p:nvSpPr>
          <p:cNvPr id="4" name="Footer Placeholder 3"/>
          <p:cNvSpPr>
            <a:spLocks noGrp="1"/>
          </p:cNvSpPr>
          <p:nvPr>
            <p:ph type="ftr" sz="quarter" idx="11"/>
          </p:nvPr>
        </p:nvSpPr>
        <p:spPr/>
        <p:txBody>
          <a:bodyPr/>
          <a:lstStyle/>
          <a:p>
            <a:pPr>
              <a:defRPr/>
            </a:pPr>
            <a:r>
              <a:rPr lang="en-US"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39</a:t>
            </a:fld>
            <a:endParaRPr lang="en-US" dirty="0"/>
          </a:p>
        </p:txBody>
      </p:sp>
    </p:spTree>
    <p:extLst>
      <p:ext uri="{BB962C8B-B14F-4D97-AF65-F5344CB8AC3E}">
        <p14:creationId xmlns:p14="http://schemas.microsoft.com/office/powerpoint/2010/main" val="1475023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5"/>
          <p:cNvSpPr>
            <a:spLocks noGrp="1"/>
          </p:cNvSpPr>
          <p:nvPr>
            <p:ph type="sldNum" sz="quarter" idx="12"/>
          </p:nvPr>
        </p:nvSpPr>
        <p:spPr/>
        <p:txBody>
          <a:bodyPr/>
          <a:lstStyle/>
          <a:p>
            <a:pPr>
              <a:defRPr/>
            </a:pPr>
            <a:fld id="{FC8F0A7E-87BD-4695-8FC7-97ACDB1780E2}" type="slidenum">
              <a:rPr lang="en-US"/>
              <a:pPr>
                <a:defRPr/>
              </a:pPr>
              <a:t>4</a:t>
            </a:fld>
            <a:endParaRPr lang="en-US" dirty="0"/>
          </a:p>
        </p:txBody>
      </p:sp>
      <p:sp>
        <p:nvSpPr>
          <p:cNvPr id="6148" name="Rectangle 2"/>
          <p:cNvSpPr>
            <a:spLocks noGrp="1" noChangeArrowheads="1"/>
          </p:cNvSpPr>
          <p:nvPr>
            <p:ph type="title"/>
            <p:custDataLst>
              <p:tags r:id="rId1"/>
            </p:custDataLst>
          </p:nvPr>
        </p:nvSpPr>
        <p:spPr/>
        <p:txBody>
          <a:bodyPr/>
          <a:lstStyle/>
          <a:p>
            <a:pPr eaLnBrk="1" hangingPunct="1"/>
            <a:r>
              <a:rPr lang="en-US" dirty="0" smtClean="0"/>
              <a:t>Abstract Methods</a:t>
            </a:r>
          </a:p>
        </p:txBody>
      </p:sp>
      <p:sp>
        <p:nvSpPr>
          <p:cNvPr id="6149" name="Rectangle 3"/>
          <p:cNvSpPr>
            <a:spLocks noGrp="1" noChangeArrowheads="1"/>
          </p:cNvSpPr>
          <p:nvPr>
            <p:ph type="body" idx="1"/>
            <p:custDataLst>
              <p:tags r:id="rId2"/>
            </p:custDataLst>
          </p:nvPr>
        </p:nvSpPr>
        <p:spPr/>
        <p:txBody>
          <a:bodyPr/>
          <a:lstStyle/>
          <a:p>
            <a:pPr eaLnBrk="1" hangingPunct="1"/>
            <a:r>
              <a:rPr lang="en-US" dirty="0"/>
              <a:t>A</a:t>
            </a:r>
            <a:r>
              <a:rPr lang="en-US" dirty="0" smtClean="0"/>
              <a:t>n abstract method</a:t>
            </a:r>
          </a:p>
          <a:p>
            <a:pPr lvl="1" eaLnBrk="1" hangingPunct="1"/>
            <a:r>
              <a:rPr lang="en-US" dirty="0"/>
              <a:t>I</a:t>
            </a:r>
            <a:r>
              <a:rPr lang="en-US" dirty="0" smtClean="0"/>
              <a:t>s declared with the keyword </a:t>
            </a:r>
            <a:r>
              <a:rPr lang="en-US" b="1" dirty="0" smtClean="0">
                <a:latin typeface="Courier New" pitchFamily="49" charset="0"/>
              </a:rPr>
              <a:t>abstract</a:t>
            </a:r>
            <a:r>
              <a:rPr lang="en-US" dirty="0" smtClean="0"/>
              <a:t>.</a:t>
            </a:r>
            <a:endParaRPr lang="en-US" b="1" dirty="0" smtClean="0">
              <a:latin typeface="Courier New" pitchFamily="49" charset="0"/>
            </a:endParaRPr>
          </a:p>
          <a:p>
            <a:pPr lvl="1" eaLnBrk="1" hangingPunct="1"/>
            <a:r>
              <a:rPr lang="en-US" dirty="0"/>
              <a:t>H</a:t>
            </a:r>
            <a:r>
              <a:rPr lang="en-US" dirty="0" smtClean="0"/>
              <a:t>as no method body – that is, it is not implemented in the superclass.</a:t>
            </a:r>
          </a:p>
          <a:p>
            <a:pPr lvl="1" eaLnBrk="1" hangingPunct="1"/>
            <a:r>
              <a:rPr lang="en-US" dirty="0"/>
              <a:t>M</a:t>
            </a:r>
            <a:r>
              <a:rPr lang="en-US" dirty="0" smtClean="0"/>
              <a:t>ust be overridden by all subclasses, except for subclasses also declared as </a:t>
            </a:r>
            <a:r>
              <a:rPr lang="en-US" b="1" dirty="0" smtClean="0">
                <a:latin typeface="Courier New" pitchFamily="49" charset="0"/>
              </a:rPr>
              <a:t>abstract</a:t>
            </a:r>
            <a:r>
              <a:rPr lang="en-US" dirty="0" smtClean="0"/>
              <a:t>.</a:t>
            </a:r>
            <a:endParaRPr lang="en-US" b="1" dirty="0" smtClean="0">
              <a:latin typeface="Courier New"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7" name="Slide Number Placeholder 5"/>
          <p:cNvSpPr>
            <a:spLocks noGrp="1"/>
          </p:cNvSpPr>
          <p:nvPr>
            <p:ph type="sldNum" sz="quarter" idx="12"/>
          </p:nvPr>
        </p:nvSpPr>
        <p:spPr/>
        <p:txBody>
          <a:bodyPr/>
          <a:lstStyle/>
          <a:p>
            <a:pPr>
              <a:defRPr/>
            </a:pPr>
            <a:fld id="{A330F299-2F88-4A3E-B382-0481E92CB54E}" type="slidenum">
              <a:rPr lang="en-US"/>
              <a:pPr>
                <a:defRPr/>
              </a:pPr>
              <a:t>40</a:t>
            </a:fld>
            <a:endParaRPr lang="en-US" dirty="0"/>
          </a:p>
        </p:txBody>
      </p:sp>
      <p:sp>
        <p:nvSpPr>
          <p:cNvPr id="3077" name="Rectangle 2"/>
          <p:cNvSpPr>
            <a:spLocks noGrp="1" noChangeArrowheads="1"/>
          </p:cNvSpPr>
          <p:nvPr>
            <p:ph type="title"/>
            <p:custDataLst>
              <p:tags r:id="rId1"/>
            </p:custDataLst>
          </p:nvPr>
        </p:nvSpPr>
        <p:spPr/>
        <p:txBody>
          <a:bodyPr/>
          <a:lstStyle/>
          <a:p>
            <a:pPr eaLnBrk="1" hangingPunct="1"/>
            <a:r>
              <a:rPr lang="en-US" dirty="0" smtClean="0"/>
              <a:t>Interfaces and UML</a:t>
            </a:r>
          </a:p>
        </p:txBody>
      </p:sp>
      <p:sp>
        <p:nvSpPr>
          <p:cNvPr id="3078" name="Rectangle 3"/>
          <p:cNvSpPr>
            <a:spLocks noGrp="1" noChangeArrowheads="1"/>
          </p:cNvSpPr>
          <p:nvPr>
            <p:ph type="body" idx="1"/>
            <p:custDataLst>
              <p:tags r:id="rId2"/>
            </p:custDataLst>
          </p:nvPr>
        </p:nvSpPr>
        <p:spPr/>
        <p:txBody>
          <a:bodyPr/>
          <a:lstStyle/>
          <a:p>
            <a:pPr eaLnBrk="1" hangingPunct="1">
              <a:buFont typeface="Wingdings" pitchFamily="2" charset="2"/>
              <a:buNone/>
            </a:pPr>
            <a:r>
              <a:rPr lang="en-US" dirty="0" smtClean="0"/>
              <a:t> </a:t>
            </a:r>
          </a:p>
        </p:txBody>
      </p:sp>
      <p:sp>
        <p:nvSpPr>
          <p:cNvPr id="3079" name="Text Box 5"/>
          <p:cNvSpPr txBox="1">
            <a:spLocks noChangeArrowheads="1"/>
          </p:cNvSpPr>
          <p:nvPr>
            <p:custDataLst>
              <p:tags r:id="rId3"/>
            </p:custDataLst>
          </p:nvPr>
        </p:nvSpPr>
        <p:spPr bwMode="auto">
          <a:xfrm>
            <a:off x="1371600" y="4495800"/>
            <a:ext cx="2362200" cy="646331"/>
          </a:xfrm>
          <a:prstGeom prst="rect">
            <a:avLst/>
          </a:prstGeom>
          <a:solidFill>
            <a:srgbClr val="CCFFFF"/>
          </a:solidFill>
          <a:ln w="9525">
            <a:solidFill>
              <a:schemeClr val="tx1"/>
            </a:solidFill>
            <a:miter lim="800000"/>
            <a:headEnd/>
            <a:tailEnd/>
          </a:ln>
        </p:spPr>
        <p:txBody>
          <a:bodyPr wrap="square">
            <a:spAutoFit/>
          </a:bodyPr>
          <a:lstStyle/>
          <a:p>
            <a:r>
              <a:rPr lang="en-US" sz="1800" dirty="0"/>
              <a:t>D</a:t>
            </a:r>
            <a:r>
              <a:rPr lang="en-US" sz="1800" dirty="0" smtClean="0"/>
              <a:t>otted </a:t>
            </a:r>
            <a:r>
              <a:rPr lang="en-US" sz="1800" dirty="0"/>
              <a:t>line signifies </a:t>
            </a:r>
            <a:endParaRPr lang="en-US" sz="1800" dirty="0" smtClean="0"/>
          </a:p>
          <a:p>
            <a:r>
              <a:rPr lang="en-US" sz="1800" dirty="0" smtClean="0"/>
              <a:t>“</a:t>
            </a:r>
            <a:r>
              <a:rPr lang="en-US" sz="1800" dirty="0"/>
              <a:t>implements</a:t>
            </a:r>
            <a:r>
              <a:rPr lang="en-US" sz="1800" dirty="0" smtClean="0"/>
              <a:t>”.</a:t>
            </a:r>
            <a:endParaRPr lang="en-US" sz="1800" dirty="0"/>
          </a:p>
        </p:txBody>
      </p:sp>
      <p:sp>
        <p:nvSpPr>
          <p:cNvPr id="3080" name="Text Box 5"/>
          <p:cNvSpPr txBox="1">
            <a:spLocks noChangeArrowheads="1"/>
          </p:cNvSpPr>
          <p:nvPr>
            <p:custDataLst>
              <p:tags r:id="rId4"/>
            </p:custDataLst>
          </p:nvPr>
        </p:nvSpPr>
        <p:spPr bwMode="auto">
          <a:xfrm>
            <a:off x="1295400" y="2743200"/>
            <a:ext cx="2209800" cy="646331"/>
          </a:xfrm>
          <a:prstGeom prst="rect">
            <a:avLst/>
          </a:prstGeom>
          <a:solidFill>
            <a:srgbClr val="CCFFFF"/>
          </a:solidFill>
          <a:ln w="9525">
            <a:solidFill>
              <a:schemeClr val="tx1"/>
            </a:solidFill>
            <a:miter lim="800000"/>
            <a:headEnd/>
            <a:tailEnd/>
          </a:ln>
        </p:spPr>
        <p:txBody>
          <a:bodyPr wrap="square">
            <a:spAutoFit/>
          </a:bodyPr>
          <a:lstStyle/>
          <a:p>
            <a:r>
              <a:rPr lang="en-US" sz="1800" dirty="0"/>
              <a:t>S</a:t>
            </a:r>
            <a:r>
              <a:rPr lang="en-US" sz="1800" dirty="0" smtClean="0"/>
              <a:t>olid </a:t>
            </a:r>
            <a:r>
              <a:rPr lang="en-US" sz="1800" dirty="0"/>
              <a:t>line signifies “extends</a:t>
            </a:r>
            <a:r>
              <a:rPr lang="en-US" sz="1800" dirty="0" smtClean="0"/>
              <a:t>”.</a:t>
            </a:r>
            <a:endParaRPr lang="en-US" sz="1800" dirty="0"/>
          </a:p>
        </p:txBody>
      </p:sp>
      <p:pic>
        <p:nvPicPr>
          <p:cNvPr id="3076" name="Picture 4"/>
          <p:cNvPicPr>
            <a:picLocks noChangeAspect="1" noChangeArrowheads="1"/>
          </p:cNvPicPr>
          <p:nvPr/>
        </p:nvPicPr>
        <p:blipFill>
          <a:blip r:embed="rId7" cstate="print"/>
          <a:srcRect/>
          <a:stretch>
            <a:fillRect/>
          </a:stretch>
        </p:blipFill>
        <p:spPr bwMode="auto">
          <a:xfrm>
            <a:off x="4038600" y="1447800"/>
            <a:ext cx="44958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custDataLst>
              <p:tags r:id="rId1"/>
            </p:custDataLst>
          </p:nvPr>
        </p:nvSpPr>
        <p:spPr>
          <a:xfrm>
            <a:off x="533400" y="762000"/>
            <a:ext cx="8001000" cy="1143000"/>
          </a:xfrm>
          <a:noFill/>
        </p:spPr>
        <p:txBody>
          <a:bodyPr lIns="92075" tIns="46038" rIns="92075" bIns="46038" anchor="ctr"/>
          <a:lstStyle/>
          <a:p>
            <a:pPr algn="ctr" eaLnBrk="1" hangingPunct="1"/>
            <a:r>
              <a:rPr lang="en-US" dirty="0" smtClean="0"/>
              <a:t>Abstract Classes and Interfaces</a:t>
            </a:r>
          </a:p>
        </p:txBody>
      </p:sp>
      <p:sp>
        <p:nvSpPr>
          <p:cNvPr id="22531" name="Rectangle 3"/>
          <p:cNvSpPr>
            <a:spLocks noGrp="1" noChangeArrowheads="1"/>
          </p:cNvSpPr>
          <p:nvPr>
            <p:ph type="subTitle" idx="1"/>
            <p:custDataLst>
              <p:tags r:id="rId2"/>
            </p:custDataLst>
          </p:nvPr>
        </p:nvSpPr>
        <p:spPr/>
        <p:txBody>
          <a:bodyPr lIns="92075" tIns="46038" rIns="92075" bIns="46038"/>
          <a:lstStyle/>
          <a:p>
            <a:pPr eaLnBrk="1" hangingPunct="1"/>
            <a:r>
              <a:rPr lang="en-US" dirty="0" smtClean="0"/>
              <a:t>The End</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5"/>
          <p:cNvSpPr>
            <a:spLocks noGrp="1"/>
          </p:cNvSpPr>
          <p:nvPr>
            <p:ph type="sldNum" sz="quarter" idx="12"/>
          </p:nvPr>
        </p:nvSpPr>
        <p:spPr/>
        <p:txBody>
          <a:bodyPr/>
          <a:lstStyle/>
          <a:p>
            <a:pPr>
              <a:defRPr/>
            </a:pPr>
            <a:fld id="{DB8F471C-F1D0-46FA-AE53-B34C19260CDB}" type="slidenum">
              <a:rPr lang="en-US"/>
              <a:pPr>
                <a:defRPr/>
              </a:pPr>
              <a:t>5</a:t>
            </a:fld>
            <a:endParaRPr lang="en-US" dirty="0"/>
          </a:p>
        </p:txBody>
      </p:sp>
      <p:sp>
        <p:nvSpPr>
          <p:cNvPr id="7172" name="Rectangle 2"/>
          <p:cNvSpPr>
            <a:spLocks noGrp="1" noChangeArrowheads="1"/>
          </p:cNvSpPr>
          <p:nvPr>
            <p:ph type="title"/>
            <p:custDataLst>
              <p:tags r:id="rId1"/>
            </p:custDataLst>
          </p:nvPr>
        </p:nvSpPr>
        <p:spPr/>
        <p:txBody>
          <a:bodyPr/>
          <a:lstStyle/>
          <a:p>
            <a:pPr eaLnBrk="1" hangingPunct="1"/>
            <a:r>
              <a:rPr lang="en-US" dirty="0" smtClean="0"/>
              <a:t>Abstract Classes</a:t>
            </a:r>
          </a:p>
        </p:txBody>
      </p:sp>
      <p:sp>
        <p:nvSpPr>
          <p:cNvPr id="7173" name="Rectangle 3"/>
          <p:cNvSpPr>
            <a:spLocks noGrp="1" noChangeArrowheads="1"/>
          </p:cNvSpPr>
          <p:nvPr>
            <p:ph type="body" idx="1"/>
            <p:custDataLst>
              <p:tags r:id="rId2"/>
            </p:custDataLst>
          </p:nvPr>
        </p:nvSpPr>
        <p:spPr/>
        <p:txBody>
          <a:bodyPr/>
          <a:lstStyle/>
          <a:p>
            <a:pPr eaLnBrk="1" hangingPunct="1"/>
            <a:r>
              <a:rPr lang="en-US" dirty="0"/>
              <a:t>A</a:t>
            </a:r>
            <a:r>
              <a:rPr lang="en-US" dirty="0" smtClean="0"/>
              <a:t>n </a:t>
            </a:r>
            <a:r>
              <a:rPr lang="en-US" i="1" dirty="0" smtClean="0"/>
              <a:t>abstract class</a:t>
            </a:r>
            <a:r>
              <a:rPr lang="en-US" dirty="0" smtClean="0"/>
              <a:t> is a class that is declared to be abstract.</a:t>
            </a:r>
          </a:p>
          <a:p>
            <a:pPr lvl="1" eaLnBrk="1" hangingPunct="1"/>
            <a:r>
              <a:rPr lang="en-US" dirty="0"/>
              <a:t>A</a:t>
            </a:r>
            <a:r>
              <a:rPr lang="en-US" dirty="0" smtClean="0"/>
              <a:t>n abstract class cannot be instantiated – it serves only as a parent class.</a:t>
            </a:r>
          </a:p>
          <a:p>
            <a:pPr lvl="1" eaLnBrk="1" hangingPunct="1"/>
            <a:r>
              <a:rPr lang="en-US" dirty="0"/>
              <a:t>A</a:t>
            </a:r>
            <a:r>
              <a:rPr lang="en-US" dirty="0" smtClean="0"/>
              <a:t>n abstract class can have subclasses.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r>
              <a:rPr lang="en-US" baseline="0" dirty="0" smtClean="0"/>
              <a:t> Classes</a:t>
            </a:r>
            <a:r>
              <a:rPr lang="en-US" dirty="0" smtClean="0"/>
              <a:t> and </a:t>
            </a:r>
            <a:r>
              <a:rPr lang="en-US" baseline="0" dirty="0" smtClean="0"/>
              <a:t>Methods</a:t>
            </a:r>
            <a:endParaRPr lang="en-US" dirty="0"/>
          </a:p>
        </p:txBody>
      </p:sp>
      <p:sp>
        <p:nvSpPr>
          <p:cNvPr id="3" name="Content Placeholder 2"/>
          <p:cNvSpPr>
            <a:spLocks noGrp="1"/>
          </p:cNvSpPr>
          <p:nvPr>
            <p:ph idx="1"/>
          </p:nvPr>
        </p:nvSpPr>
        <p:spPr/>
        <p:txBody>
          <a:bodyPr/>
          <a:lstStyle/>
          <a:p>
            <a:pPr lvl="1" eaLnBrk="1" hangingPunct="1"/>
            <a:r>
              <a:rPr lang="en-US" dirty="0"/>
              <a:t>U</a:t>
            </a:r>
            <a:r>
              <a:rPr lang="en-US" dirty="0" smtClean="0"/>
              <a:t>sually an abstract class has at least one abstract method, </a:t>
            </a:r>
            <a:r>
              <a:rPr lang="en-US" dirty="0" smtClean="0">
                <a:solidFill>
                  <a:srgbClr val="FF0000"/>
                </a:solidFill>
              </a:rPr>
              <a:t>but this is not a requirement.</a:t>
            </a:r>
          </a:p>
          <a:p>
            <a:pPr lvl="2" eaLnBrk="1" hangingPunct="1"/>
            <a:r>
              <a:rPr lang="en-US" dirty="0"/>
              <a:t>E</a:t>
            </a:r>
            <a:r>
              <a:rPr lang="en-US" dirty="0" smtClean="0"/>
              <a:t>xample: </a:t>
            </a:r>
            <a:r>
              <a:rPr lang="en-US" b="1" dirty="0" err="1" smtClean="0">
                <a:latin typeface="Courier New" pitchFamily="49" charset="0"/>
                <a:cs typeface="Courier New" pitchFamily="49" charset="0"/>
              </a:rPr>
              <a:t>java.awt.event.KeyAdapter</a:t>
            </a:r>
            <a:r>
              <a:rPr lang="en-US" dirty="0" smtClean="0"/>
              <a:t> is an abstract class, but has no abstract methods.</a:t>
            </a:r>
          </a:p>
          <a:p>
            <a:pPr lvl="1" eaLnBrk="1" hangingPunct="1">
              <a:lnSpc>
                <a:spcPct val="90000"/>
              </a:lnSpc>
            </a:pPr>
            <a:r>
              <a:rPr lang="en-US" dirty="0"/>
              <a:t>A</a:t>
            </a:r>
            <a:r>
              <a:rPr lang="en-US" dirty="0" smtClean="0"/>
              <a:t> class that contains an abstract method </a:t>
            </a:r>
            <a:r>
              <a:rPr lang="en-US" i="1" dirty="0" smtClean="0"/>
              <a:t>must</a:t>
            </a:r>
            <a:r>
              <a:rPr lang="en-US" dirty="0" smtClean="0"/>
              <a:t> be declared as </a:t>
            </a:r>
            <a:r>
              <a:rPr lang="en-US" b="1" dirty="0" smtClean="0">
                <a:latin typeface="Courier New" pitchFamily="49" charset="0"/>
              </a:rPr>
              <a:t>abstract.</a:t>
            </a:r>
          </a:p>
        </p:txBody>
      </p:sp>
      <p:sp>
        <p:nvSpPr>
          <p:cNvPr id="4" name="Footer Placeholder 3"/>
          <p:cNvSpPr>
            <a:spLocks noGrp="1"/>
          </p:cNvSpPr>
          <p:nvPr>
            <p:ph type="ftr" sz="quarter" idx="11"/>
          </p:nvPr>
        </p:nvSpPr>
        <p:spPr/>
        <p:txBody>
          <a:bodyPr/>
          <a:lstStyle/>
          <a:p>
            <a:pPr>
              <a:defRPr/>
            </a:pPr>
            <a:r>
              <a:rPr lang="en-US"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6</a:t>
            </a:fld>
            <a:endParaRPr lang="en-US" dirty="0"/>
          </a:p>
        </p:txBody>
      </p:sp>
    </p:spTree>
    <p:extLst>
      <p:ext uri="{BB962C8B-B14F-4D97-AF65-F5344CB8AC3E}">
        <p14:creationId xmlns:p14="http://schemas.microsoft.com/office/powerpoint/2010/main" val="209490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dirty="0" smtClean="0"/>
              <a:t>Abstract Classes and Interfaces</a:t>
            </a:r>
            <a:endParaRPr lang="en-US" dirty="0"/>
          </a:p>
        </p:txBody>
      </p:sp>
      <p:sp>
        <p:nvSpPr>
          <p:cNvPr id="7" name="Slide Number Placeholder 5"/>
          <p:cNvSpPr>
            <a:spLocks noGrp="1"/>
          </p:cNvSpPr>
          <p:nvPr>
            <p:ph type="sldNum" sz="quarter" idx="12"/>
          </p:nvPr>
        </p:nvSpPr>
        <p:spPr/>
        <p:txBody>
          <a:bodyPr/>
          <a:lstStyle/>
          <a:p>
            <a:pPr>
              <a:defRPr/>
            </a:pPr>
            <a:fld id="{A43E2952-4CD8-4FA7-BE6A-B8D2E2C313D9}" type="slidenum">
              <a:rPr lang="en-US"/>
              <a:pPr>
                <a:defRPr/>
              </a:pPr>
              <a:t>7</a:t>
            </a:fld>
            <a:endParaRPr lang="en-US" dirty="0"/>
          </a:p>
        </p:txBody>
      </p:sp>
      <p:sp>
        <p:nvSpPr>
          <p:cNvPr id="8196" name="Rectangle 1026"/>
          <p:cNvSpPr>
            <a:spLocks noGrp="1" noChangeArrowheads="1"/>
          </p:cNvSpPr>
          <p:nvPr>
            <p:ph type="title"/>
            <p:custDataLst>
              <p:tags r:id="rId1"/>
            </p:custDataLst>
          </p:nvPr>
        </p:nvSpPr>
        <p:spPr/>
        <p:txBody>
          <a:bodyPr/>
          <a:lstStyle/>
          <a:p>
            <a:pPr eaLnBrk="1" hangingPunct="1"/>
            <a:r>
              <a:rPr lang="en-US" dirty="0" smtClean="0"/>
              <a:t>Abstract Classes</a:t>
            </a:r>
          </a:p>
        </p:txBody>
      </p:sp>
      <p:sp>
        <p:nvSpPr>
          <p:cNvPr id="8197" name="Rectangle 1027"/>
          <p:cNvSpPr>
            <a:spLocks noGrp="1" noChangeArrowheads="1"/>
          </p:cNvSpPr>
          <p:nvPr>
            <p:ph type="body" idx="1"/>
            <p:custDataLst>
              <p:tags r:id="rId2"/>
            </p:custDataLst>
          </p:nvPr>
        </p:nvSpPr>
        <p:spPr>
          <a:xfrm>
            <a:off x="1143000" y="1295400"/>
            <a:ext cx="7772400" cy="4953000"/>
          </a:xfrm>
        </p:spPr>
        <p:txBody>
          <a:bodyPr/>
          <a:lstStyle/>
          <a:p>
            <a:pPr eaLnBrk="1" hangingPunct="1">
              <a:lnSpc>
                <a:spcPct val="90000"/>
              </a:lnSpc>
            </a:pPr>
            <a:r>
              <a:rPr lang="en-US" dirty="0"/>
              <a:t>D</a:t>
            </a:r>
            <a:r>
              <a:rPr lang="en-US" dirty="0" smtClean="0"/>
              <a:t>eclaring a class to be abstract:</a:t>
            </a:r>
          </a:p>
          <a:p>
            <a:pPr eaLnBrk="1" hangingPunct="1">
              <a:lnSpc>
                <a:spcPct val="90000"/>
              </a:lnSpc>
            </a:pPr>
            <a:endParaRPr lang="en-US" dirty="0" smtClean="0"/>
          </a:p>
          <a:p>
            <a:pPr eaLnBrk="1" hangingPunct="1">
              <a:lnSpc>
                <a:spcPct val="90000"/>
              </a:lnSpc>
              <a:buFont typeface="Wingdings" pitchFamily="2" charset="2"/>
              <a:buNone/>
            </a:pPr>
            <a:r>
              <a:rPr lang="en-US" b="1" dirty="0" smtClean="0">
                <a:solidFill>
                  <a:srgbClr val="7F0055"/>
                </a:solidFill>
                <a:latin typeface="Courier New" pitchFamily="49" charset="0"/>
              </a:rPr>
              <a:t>public</a:t>
            </a:r>
            <a:r>
              <a:rPr lang="en-US" b="1" dirty="0" smtClean="0">
                <a:latin typeface="Courier New" pitchFamily="49" charset="0"/>
              </a:rPr>
              <a:t> </a:t>
            </a:r>
            <a:r>
              <a:rPr lang="en-US" b="1" dirty="0" smtClean="0">
                <a:solidFill>
                  <a:srgbClr val="7F0055"/>
                </a:solidFill>
                <a:latin typeface="Courier New" pitchFamily="49" charset="0"/>
              </a:rPr>
              <a:t>abstract</a:t>
            </a:r>
            <a:r>
              <a:rPr lang="en-US" b="1" dirty="0" smtClean="0">
                <a:latin typeface="Courier New" pitchFamily="49" charset="0"/>
              </a:rPr>
              <a:t> </a:t>
            </a:r>
            <a:r>
              <a:rPr lang="en-US" b="1" dirty="0" smtClean="0">
                <a:solidFill>
                  <a:srgbClr val="7F0055"/>
                </a:solidFill>
                <a:latin typeface="Courier New" pitchFamily="49" charset="0"/>
              </a:rPr>
              <a:t>class</a:t>
            </a:r>
            <a:r>
              <a:rPr lang="en-US" b="1" dirty="0" smtClean="0">
                <a:latin typeface="Courier New" pitchFamily="49" charset="0"/>
              </a:rPr>
              <a:t> </a:t>
            </a:r>
            <a:r>
              <a:rPr lang="en-US" b="1" dirty="0" smtClean="0">
                <a:solidFill>
                  <a:srgbClr val="000000"/>
                </a:solidFill>
                <a:latin typeface="Courier New" pitchFamily="49" charset="0"/>
              </a:rPr>
              <a:t>Employee</a:t>
            </a:r>
          </a:p>
          <a:p>
            <a:pPr eaLnBrk="1" hangingPunct="1">
              <a:lnSpc>
                <a:spcPct val="90000"/>
              </a:lnSpc>
            </a:pPr>
            <a:endParaRPr lang="en-US" dirty="0" smtClean="0"/>
          </a:p>
          <a:p>
            <a:pPr eaLnBrk="1" hangingPunct="1">
              <a:lnSpc>
                <a:spcPct val="90000"/>
              </a:lnSpc>
            </a:pPr>
            <a:r>
              <a:rPr lang="en-US" dirty="0"/>
              <a:t>C</a:t>
            </a:r>
            <a:r>
              <a:rPr lang="en-US" dirty="0" smtClean="0"/>
              <a:t>lasses that have all methods fully implemented and are not declared as abstract are sometimes referred to as </a:t>
            </a:r>
            <a:r>
              <a:rPr lang="en-US" i="1" dirty="0" smtClean="0"/>
              <a:t>concrete</a:t>
            </a:r>
            <a:r>
              <a:rPr lang="en-US" dirty="0" smtClean="0"/>
              <a:t> classes.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a:t>A</a:t>
            </a:r>
            <a:r>
              <a:rPr lang="en-US" dirty="0" smtClean="0"/>
              <a:t>n interface is a boundary or interconnection between two entities.</a:t>
            </a:r>
          </a:p>
          <a:p>
            <a:r>
              <a:rPr lang="en-US" dirty="0"/>
              <a:t>F</a:t>
            </a:r>
            <a:r>
              <a:rPr lang="en-US" dirty="0" smtClean="0"/>
              <a:t>or example, </a:t>
            </a:r>
          </a:p>
          <a:p>
            <a:pPr lvl="1"/>
            <a:r>
              <a:rPr lang="en-US" dirty="0"/>
              <a:t>T</a:t>
            </a:r>
            <a:r>
              <a:rPr lang="en-US" dirty="0" smtClean="0"/>
              <a:t>he remote control for your television is an interface between you and your television.</a:t>
            </a:r>
          </a:p>
          <a:p>
            <a:pPr lvl="1"/>
            <a:r>
              <a:rPr lang="en-US" dirty="0"/>
              <a:t>A</a:t>
            </a:r>
            <a:r>
              <a:rPr lang="en-US" dirty="0" smtClean="0"/>
              <a:t>n order form on the web is an interface between you and the ordering system (usually referred to as the “user interface”).</a:t>
            </a:r>
          </a:p>
        </p:txBody>
      </p:sp>
      <p:sp>
        <p:nvSpPr>
          <p:cNvPr id="4" name="Footer Placeholder 3"/>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in Java</a:t>
            </a:r>
            <a:endParaRPr lang="en-US" dirty="0"/>
          </a:p>
        </p:txBody>
      </p:sp>
      <p:sp>
        <p:nvSpPr>
          <p:cNvPr id="3" name="Content Placeholder 2"/>
          <p:cNvSpPr>
            <a:spLocks noGrp="1"/>
          </p:cNvSpPr>
          <p:nvPr>
            <p:ph idx="1"/>
          </p:nvPr>
        </p:nvSpPr>
        <p:spPr/>
        <p:txBody>
          <a:bodyPr/>
          <a:lstStyle/>
          <a:p>
            <a:r>
              <a:rPr lang="en-US" dirty="0"/>
              <a:t>O</a:t>
            </a:r>
            <a:r>
              <a:rPr lang="en-US" dirty="0" smtClean="0"/>
              <a:t>bjects define their interaction with the outside world through the methods that they expose.</a:t>
            </a:r>
          </a:p>
          <a:p>
            <a:r>
              <a:rPr lang="en-US" dirty="0"/>
              <a:t>M</a:t>
            </a:r>
            <a:r>
              <a:rPr lang="en-US" dirty="0" smtClean="0"/>
              <a:t>ethods form the object's </a:t>
            </a:r>
            <a:r>
              <a:rPr lang="en-US" i="1" dirty="0" smtClean="0"/>
              <a:t>interface</a:t>
            </a:r>
            <a:r>
              <a:rPr lang="en-US" dirty="0" smtClean="0"/>
              <a:t> with the outside world.</a:t>
            </a:r>
          </a:p>
          <a:p>
            <a:endParaRPr lang="en-US" dirty="0" smtClean="0"/>
          </a:p>
          <a:p>
            <a:endParaRPr lang="en-US" dirty="0" smtClean="0"/>
          </a:p>
          <a:p>
            <a:endParaRPr lang="en-US" dirty="0" smtClean="0"/>
          </a:p>
          <a:p>
            <a:pPr>
              <a:buNone/>
            </a:pPr>
            <a:r>
              <a:rPr lang="en-US" sz="1600" dirty="0" smtClean="0"/>
              <a:t>from </a:t>
            </a:r>
            <a:r>
              <a:rPr lang="en-US" sz="1600" dirty="0" smtClean="0">
                <a:hlinkClick r:id="rId3"/>
              </a:rPr>
              <a:t>http://download.oracle.com/javase/tutorial/java/concepts/interface.html</a:t>
            </a:r>
            <a:r>
              <a:rPr lang="en-US" sz="1600" dirty="0" smtClean="0"/>
              <a:t> </a:t>
            </a:r>
          </a:p>
        </p:txBody>
      </p:sp>
      <p:sp>
        <p:nvSpPr>
          <p:cNvPr id="4" name="Footer Placeholder 3"/>
          <p:cNvSpPr>
            <a:spLocks noGrp="1"/>
          </p:cNvSpPr>
          <p:nvPr>
            <p:ph type="ftr" sz="quarter" idx="11"/>
          </p:nvPr>
        </p:nvSpPr>
        <p:spPr/>
        <p:txBody>
          <a:bodyPr/>
          <a:lstStyle/>
          <a:p>
            <a:pPr>
              <a:defRPr/>
            </a:pPr>
            <a:r>
              <a:rPr lang="en-US" dirty="0" smtClean="0"/>
              <a:t>Abstract Classes and Interfaces</a:t>
            </a:r>
            <a:endParaRPr lang="en-US" dirty="0"/>
          </a:p>
        </p:txBody>
      </p:sp>
      <p:sp>
        <p:nvSpPr>
          <p:cNvPr id="5" name="Slide Number Placeholder 4"/>
          <p:cNvSpPr>
            <a:spLocks noGrp="1"/>
          </p:cNvSpPr>
          <p:nvPr>
            <p:ph type="sldNum" sz="quarter" idx="12"/>
          </p:nvPr>
        </p:nvSpPr>
        <p:spPr/>
        <p:txBody>
          <a:bodyPr/>
          <a:lstStyle/>
          <a:p>
            <a:pPr>
              <a:defRPr/>
            </a:pPr>
            <a:fld id="{8A0EEF4B-9D27-4B78-9F0D-38B096D072FA}" type="slidenum">
              <a:rPr lang="en-US" smtClean="0"/>
              <a:pPr>
                <a:defRPr/>
              </a:pPr>
              <a:t>9</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ourseSlidesMM">
  <a:themeElements>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ourseSlidesMM">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urseSlidesMM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urseSlidesMM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ourseSlidesMM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urseSlidesMM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urseSlidesMM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urseSlidesMM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9797</TotalTime>
  <Words>1819</Words>
  <Application>Microsoft Office PowerPoint</Application>
  <PresentationFormat>On-screen Show (4:3)</PresentationFormat>
  <Paragraphs>290</Paragraphs>
  <Slides>41</Slides>
  <Notes>32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8" baseType="lpstr">
      <vt:lpstr>Arial</vt:lpstr>
      <vt:lpstr>Courier New</vt:lpstr>
      <vt:lpstr>Tahoma</vt:lpstr>
      <vt:lpstr>Times New Roman</vt:lpstr>
      <vt:lpstr>Wingdings</vt:lpstr>
      <vt:lpstr>courseSlidesMM</vt:lpstr>
      <vt:lpstr>RFFlow</vt:lpstr>
      <vt:lpstr>Abstract Classes and Interfaces</vt:lpstr>
      <vt:lpstr>The Employee Class Revisited</vt:lpstr>
      <vt:lpstr>Abstract Methods</vt:lpstr>
      <vt:lpstr>Abstract Methods</vt:lpstr>
      <vt:lpstr>Abstract Classes</vt:lpstr>
      <vt:lpstr>Abstract Classes and Methods</vt:lpstr>
      <vt:lpstr>Abstract Classes</vt:lpstr>
      <vt:lpstr>Interfaces</vt:lpstr>
      <vt:lpstr>Interfaces in Java</vt:lpstr>
      <vt:lpstr>Interfaces in Java</vt:lpstr>
      <vt:lpstr>Interfaces in Java</vt:lpstr>
      <vt:lpstr>Sample Declarations</vt:lpstr>
      <vt:lpstr>Example of an Interface</vt:lpstr>
      <vt:lpstr>Example of an Interface</vt:lpstr>
      <vt:lpstr>Example of an Interface</vt:lpstr>
      <vt:lpstr>Classes and Interfaces</vt:lpstr>
      <vt:lpstr>Classes and Interfaces</vt:lpstr>
      <vt:lpstr>Classes and Interfaces</vt:lpstr>
      <vt:lpstr>Implementation of an Interface</vt:lpstr>
      <vt:lpstr>Why Use Interfaces?</vt:lpstr>
      <vt:lpstr>Establishing Frameworks</vt:lpstr>
      <vt:lpstr>Multiple Inheritance</vt:lpstr>
      <vt:lpstr>Multiple Inheritance and Java</vt:lpstr>
      <vt:lpstr>Multiple Inheritance Problems</vt:lpstr>
      <vt:lpstr>A Solution to Multiple Inheritance</vt:lpstr>
      <vt:lpstr>Implementing Multiple Interfaces</vt:lpstr>
      <vt:lpstr>Implementing Multiple Interfaces</vt:lpstr>
      <vt:lpstr>Implementing an Interface</vt:lpstr>
      <vt:lpstr>Interfaces and Polymorphism</vt:lpstr>
      <vt:lpstr>Interfaces and Polymorphism</vt:lpstr>
      <vt:lpstr>Interfaces and Polymorphism</vt:lpstr>
      <vt:lpstr>Interfaces and Polymorphism</vt:lpstr>
      <vt:lpstr>Interfaces and Polymorphism</vt:lpstr>
      <vt:lpstr>The instanceof Operator</vt:lpstr>
      <vt:lpstr>The Iterable Interface</vt:lpstr>
      <vt:lpstr>The Iterable Interface</vt:lpstr>
      <vt:lpstr>The Iterable Interface</vt:lpstr>
      <vt:lpstr>The Iterable Interface</vt:lpstr>
      <vt:lpstr>The Iterable Interface</vt:lpstr>
      <vt:lpstr>Interfaces and UML</vt:lpstr>
      <vt:lpstr>Abstract Classes and Interfaces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Merry &amp; Gary McDonald</dc:creator>
  <cp:lastModifiedBy>Hoot,Charles</cp:lastModifiedBy>
  <cp:revision>379</cp:revision>
  <cp:lastPrinted>1997-08-18T23:55:32Z</cp:lastPrinted>
  <dcterms:created xsi:type="dcterms:W3CDTF">1995-06-02T22:19:30Z</dcterms:created>
  <dcterms:modified xsi:type="dcterms:W3CDTF">2016-02-16T07:29:56Z</dcterms:modified>
</cp:coreProperties>
</file>