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9.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1.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24"/>
  </p:notesMasterIdLst>
  <p:handoutMasterIdLst>
    <p:handoutMasterId r:id="rId25"/>
  </p:handoutMasterIdLst>
  <p:sldIdLst>
    <p:sldId id="256" r:id="rId2"/>
    <p:sldId id="257" r:id="rId3"/>
    <p:sldId id="284" r:id="rId4"/>
    <p:sldId id="274" r:id="rId5"/>
    <p:sldId id="288" r:id="rId6"/>
    <p:sldId id="262" r:id="rId7"/>
    <p:sldId id="263" r:id="rId8"/>
    <p:sldId id="266" r:id="rId9"/>
    <p:sldId id="269" r:id="rId10"/>
    <p:sldId id="268" r:id="rId11"/>
    <p:sldId id="261" r:id="rId12"/>
    <p:sldId id="272" r:id="rId13"/>
    <p:sldId id="273" r:id="rId14"/>
    <p:sldId id="286" r:id="rId15"/>
    <p:sldId id="287" r:id="rId16"/>
    <p:sldId id="277" r:id="rId17"/>
    <p:sldId id="278" r:id="rId18"/>
    <p:sldId id="281" r:id="rId19"/>
    <p:sldId id="280" r:id="rId20"/>
    <p:sldId id="282" r:id="rId21"/>
    <p:sldId id="283" r:id="rId22"/>
    <p:sldId id="276" r:id="rId23"/>
  </p:sldIdLst>
  <p:sldSz cx="9144000" cy="6858000" type="screen4x3"/>
  <p:notesSz cx="6858000" cy="9144000"/>
  <p:custDataLst>
    <p:tags r:id="rId2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03" autoAdjust="0"/>
  </p:normalViewPr>
  <p:slideViewPr>
    <p:cSldViewPr>
      <p:cViewPr varScale="1">
        <p:scale>
          <a:sx n="64" d="100"/>
          <a:sy n="64" d="100"/>
        </p:scale>
        <p:origin x="102" y="72"/>
      </p:cViewPr>
      <p:guideLst>
        <p:guide orient="horz" pos="2160"/>
        <p:guide pos="2880"/>
      </p:guideLst>
    </p:cSldViewPr>
  </p:slideViewPr>
  <p:outlineViewPr>
    <p:cViewPr>
      <p:scale>
        <a:sx n="33" d="100"/>
        <a:sy n="33" d="100"/>
      </p:scale>
      <p:origin x="0" y="2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8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65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E810BD0-EC35-4C16-90DE-BBB27C4BDB24}" type="slidenum">
              <a:rPr lang="en-US"/>
              <a:pPr>
                <a:defRPr/>
              </a:pPr>
              <a:t>‹#›</a:t>
            </a:fld>
            <a:endParaRPr lang="en-US"/>
          </a:p>
        </p:txBody>
      </p:sp>
    </p:spTree>
    <p:extLst>
      <p:ext uri="{BB962C8B-B14F-4D97-AF65-F5344CB8AC3E}">
        <p14:creationId xmlns:p14="http://schemas.microsoft.com/office/powerpoint/2010/main" val="1890298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79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560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444766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481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883247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584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643830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760148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752177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257299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99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51455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096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An array is an object, so you just</a:t>
            </a:r>
            <a:r>
              <a:rPr lang="en-US" baseline="0" dirty="0" smtClean="0"/>
              <a:t> get a copy of a reference to the array.</a:t>
            </a:r>
            <a:endParaRPr lang="en-US" dirty="0" smtClean="0"/>
          </a:p>
        </p:txBody>
      </p:sp>
    </p:spTree>
    <p:extLst>
      <p:ext uri="{BB962C8B-B14F-4D97-AF65-F5344CB8AC3E}">
        <p14:creationId xmlns:p14="http://schemas.microsoft.com/office/powerpoint/2010/main" val="2266980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198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734505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30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229300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403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03075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662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All of</a:t>
            </a:r>
            <a:r>
              <a:rPr lang="en-US" baseline="0" dirty="0" smtClean="0"/>
              <a:t> the values </a:t>
            </a:r>
            <a:r>
              <a:rPr lang="en-US" dirty="0" smtClean="0"/>
              <a:t>must </a:t>
            </a:r>
            <a:r>
              <a:rPr lang="en-US" dirty="0" smtClean="0"/>
              <a:t>be of the same type.</a:t>
            </a:r>
          </a:p>
        </p:txBody>
      </p:sp>
    </p:spTree>
    <p:extLst>
      <p:ext uri="{BB962C8B-B14F-4D97-AF65-F5344CB8AC3E}">
        <p14:creationId xmlns:p14="http://schemas.microsoft.com/office/powerpoint/2010/main" val="4128028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505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4275543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608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65765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710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58450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765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675464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867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23544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969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544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54000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174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70578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277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15807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379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Each element is initialized by new.  If the array holds</a:t>
            </a:r>
            <a:r>
              <a:rPr lang="en-US" baseline="0" dirty="0" smtClean="0"/>
              <a:t> objects (like Double), the elements will be initialized to null.</a:t>
            </a:r>
            <a:endParaRPr lang="en-US" dirty="0" smtClean="0"/>
          </a:p>
        </p:txBody>
      </p:sp>
    </p:spTree>
    <p:extLst>
      <p:ext uri="{BB962C8B-B14F-4D97-AF65-F5344CB8AC3E}">
        <p14:creationId xmlns:p14="http://schemas.microsoft.com/office/powerpoint/2010/main" val="22765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456716"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456717"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38862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533400" y="6248400"/>
            <a:ext cx="2895600" cy="457200"/>
          </a:xfrm>
        </p:spPr>
        <p:txBody>
          <a:bodyPr/>
          <a:lstStyle>
            <a:lvl1pPr>
              <a:defRPr>
                <a:solidFill>
                  <a:schemeClr val="bg2"/>
                </a:solidFill>
              </a:defRPr>
            </a:lvl1pPr>
          </a:lstStyle>
          <a:p>
            <a:pPr>
              <a:defRPr/>
            </a:pPr>
            <a:r>
              <a:rPr lang="en-US"/>
              <a:t>Arrays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3B20790-73A7-4EDE-98AB-7140CBBB0F0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6" name="Rectangle 13"/>
          <p:cNvSpPr>
            <a:spLocks noGrp="1" noChangeArrowheads="1"/>
          </p:cNvSpPr>
          <p:nvPr>
            <p:ph type="sldNum" sz="quarter" idx="12"/>
          </p:nvPr>
        </p:nvSpPr>
        <p:spPr>
          <a:ln/>
        </p:spPr>
        <p:txBody>
          <a:bodyPr/>
          <a:lstStyle>
            <a:lvl1pPr>
              <a:defRPr/>
            </a:lvl1pPr>
          </a:lstStyle>
          <a:p>
            <a:pPr>
              <a:defRPr/>
            </a:pPr>
            <a:fld id="{1C53D79B-CB9B-41BE-A015-E3A6C44A48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6" name="Rectangle 13"/>
          <p:cNvSpPr>
            <a:spLocks noGrp="1" noChangeArrowheads="1"/>
          </p:cNvSpPr>
          <p:nvPr>
            <p:ph type="sldNum" sz="quarter" idx="12"/>
          </p:nvPr>
        </p:nvSpPr>
        <p:spPr>
          <a:ln/>
        </p:spPr>
        <p:txBody>
          <a:bodyPr/>
          <a:lstStyle>
            <a:lvl1pPr>
              <a:defRPr/>
            </a:lvl1pPr>
          </a:lstStyle>
          <a:p>
            <a:pPr>
              <a:defRPr/>
            </a:pPr>
            <a:fld id="{A8A19596-2336-4F49-81BC-792D617AAE2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793038"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524000"/>
            <a:ext cx="381000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1524000"/>
            <a:ext cx="3810000" cy="2227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903663"/>
            <a:ext cx="3810000" cy="222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8" name="Rectangle 13"/>
          <p:cNvSpPr>
            <a:spLocks noGrp="1" noChangeArrowheads="1"/>
          </p:cNvSpPr>
          <p:nvPr>
            <p:ph type="sldNum" sz="quarter" idx="12"/>
          </p:nvPr>
        </p:nvSpPr>
        <p:spPr>
          <a:ln/>
        </p:spPr>
        <p:txBody>
          <a:bodyPr/>
          <a:lstStyle>
            <a:lvl1pPr>
              <a:defRPr/>
            </a:lvl1pPr>
          </a:lstStyle>
          <a:p>
            <a:pPr>
              <a:defRPr/>
            </a:pPr>
            <a:fld id="{4E085112-0385-427D-9B02-7B72D55809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6" name="Rectangle 13"/>
          <p:cNvSpPr>
            <a:spLocks noGrp="1" noChangeArrowheads="1"/>
          </p:cNvSpPr>
          <p:nvPr>
            <p:ph type="sldNum" sz="quarter" idx="12"/>
          </p:nvPr>
        </p:nvSpPr>
        <p:spPr>
          <a:ln/>
        </p:spPr>
        <p:txBody>
          <a:bodyPr/>
          <a:lstStyle>
            <a:lvl1pPr>
              <a:defRPr/>
            </a:lvl1pPr>
          </a:lstStyle>
          <a:p>
            <a:pPr>
              <a:defRPr/>
            </a:pPr>
            <a:fld id="{365DA873-1735-4DEF-B8A5-45AFC7513B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6" name="Rectangle 13"/>
          <p:cNvSpPr>
            <a:spLocks noGrp="1" noChangeArrowheads="1"/>
          </p:cNvSpPr>
          <p:nvPr>
            <p:ph type="sldNum" sz="quarter" idx="12"/>
          </p:nvPr>
        </p:nvSpPr>
        <p:spPr>
          <a:ln/>
        </p:spPr>
        <p:txBody>
          <a:bodyPr/>
          <a:lstStyle>
            <a:lvl1pPr>
              <a:defRPr/>
            </a:lvl1pPr>
          </a:lstStyle>
          <a:p>
            <a:pPr>
              <a:defRPr/>
            </a:pPr>
            <a:fld id="{C102F7C5-5FFC-44E4-876E-670D5BCA8F4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7" name="Rectangle 13"/>
          <p:cNvSpPr>
            <a:spLocks noGrp="1" noChangeArrowheads="1"/>
          </p:cNvSpPr>
          <p:nvPr>
            <p:ph type="sldNum" sz="quarter" idx="12"/>
          </p:nvPr>
        </p:nvSpPr>
        <p:spPr>
          <a:ln/>
        </p:spPr>
        <p:txBody>
          <a:bodyPr/>
          <a:lstStyle>
            <a:lvl1pPr>
              <a:defRPr/>
            </a:lvl1pPr>
          </a:lstStyle>
          <a:p>
            <a:pPr>
              <a:defRPr/>
            </a:pPr>
            <a:fld id="{F2F3D61E-0DEA-471B-BD25-627F306CDF9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9" name="Rectangle 13"/>
          <p:cNvSpPr>
            <a:spLocks noGrp="1" noChangeArrowheads="1"/>
          </p:cNvSpPr>
          <p:nvPr>
            <p:ph type="sldNum" sz="quarter" idx="12"/>
          </p:nvPr>
        </p:nvSpPr>
        <p:spPr>
          <a:ln/>
        </p:spPr>
        <p:txBody>
          <a:bodyPr/>
          <a:lstStyle>
            <a:lvl1pPr>
              <a:defRPr/>
            </a:lvl1pPr>
          </a:lstStyle>
          <a:p>
            <a:pPr>
              <a:defRPr/>
            </a:pPr>
            <a:fld id="{4D5E2ED6-0A89-4478-BC1B-63ED13D18C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5" name="Rectangle 13"/>
          <p:cNvSpPr>
            <a:spLocks noGrp="1" noChangeArrowheads="1"/>
          </p:cNvSpPr>
          <p:nvPr>
            <p:ph type="sldNum" sz="quarter" idx="12"/>
          </p:nvPr>
        </p:nvSpPr>
        <p:spPr>
          <a:ln/>
        </p:spPr>
        <p:txBody>
          <a:bodyPr/>
          <a:lstStyle>
            <a:lvl1pPr>
              <a:defRPr/>
            </a:lvl1pPr>
          </a:lstStyle>
          <a:p>
            <a:pPr>
              <a:defRPr/>
            </a:pPr>
            <a:fld id="{3B38A787-5B8A-48CC-8860-9EC4112C14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4" name="Rectangle 13"/>
          <p:cNvSpPr>
            <a:spLocks noGrp="1" noChangeArrowheads="1"/>
          </p:cNvSpPr>
          <p:nvPr>
            <p:ph type="sldNum" sz="quarter" idx="12"/>
          </p:nvPr>
        </p:nvSpPr>
        <p:spPr>
          <a:ln/>
        </p:spPr>
        <p:txBody>
          <a:bodyPr/>
          <a:lstStyle>
            <a:lvl1pPr>
              <a:defRPr/>
            </a:lvl1pPr>
          </a:lstStyle>
          <a:p>
            <a:pPr>
              <a:defRPr/>
            </a:pPr>
            <a:fld id="{B98D073F-2FD3-4415-B493-8419250B5D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7" name="Rectangle 13"/>
          <p:cNvSpPr>
            <a:spLocks noGrp="1" noChangeArrowheads="1"/>
          </p:cNvSpPr>
          <p:nvPr>
            <p:ph type="sldNum" sz="quarter" idx="12"/>
          </p:nvPr>
        </p:nvSpPr>
        <p:spPr>
          <a:ln/>
        </p:spPr>
        <p:txBody>
          <a:bodyPr/>
          <a:lstStyle>
            <a:lvl1pPr>
              <a:defRPr/>
            </a:lvl1pPr>
          </a:lstStyle>
          <a:p>
            <a:pPr>
              <a:defRPr/>
            </a:pPr>
            <a:fld id="{43250DB6-7242-4C4E-9D31-8D2E2799A1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Arrays</a:t>
            </a:r>
          </a:p>
        </p:txBody>
      </p:sp>
      <p:sp>
        <p:nvSpPr>
          <p:cNvPr id="7" name="Rectangle 13"/>
          <p:cNvSpPr>
            <a:spLocks noGrp="1" noChangeArrowheads="1"/>
          </p:cNvSpPr>
          <p:nvPr>
            <p:ph type="sldNum" sz="quarter" idx="12"/>
          </p:nvPr>
        </p:nvSpPr>
        <p:spPr>
          <a:ln/>
        </p:spPr>
        <p:txBody>
          <a:bodyPr/>
          <a:lstStyle>
            <a:lvl1pPr>
              <a:defRPr/>
            </a:lvl1pPr>
          </a:lstStyle>
          <a:p>
            <a:pPr>
              <a:defRPr/>
            </a:pPr>
            <a:fld id="{20FCEA17-DA77-4D3A-8D43-BE1480259C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5682" name="Rectangle 2"/>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55683" name="Rectangle 3"/>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5568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5568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5568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5568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55688" name="Rectangle 8"/>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3081"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2" name="Rectangle 10"/>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55691" name="Rectangle 11"/>
          <p:cNvSpPr>
            <a:spLocks noGrp="1" noChangeArrowheads="1"/>
          </p:cNvSpPr>
          <p:nvPr>
            <p:ph type="dt" sz="half" idx="2"/>
          </p:nvPr>
        </p:nvSpPr>
        <p:spPr bwMode="auto">
          <a:xfrm>
            <a:off x="3733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455692" name="Rectangle 12"/>
          <p:cNvSpPr>
            <a:spLocks noGrp="1" noChangeArrowheads="1"/>
          </p:cNvSpPr>
          <p:nvPr>
            <p:ph type="ftr" sz="quarter" idx="3"/>
          </p:nvPr>
        </p:nvSpPr>
        <p:spPr bwMode="auto">
          <a:xfrm>
            <a:off x="7620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a:t>Arrays</a:t>
            </a:r>
          </a:p>
        </p:txBody>
      </p:sp>
      <p:sp>
        <p:nvSpPr>
          <p:cNvPr id="4556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0165D283-72B5-491C-8347-A42A2B8E80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4"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52.xml"/></Relationships>
</file>

<file path=ppt/slides/_rels/slide1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5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59.xml"/><Relationship Id="rId7"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64.xml"/><Relationship Id="rId7" Type="http://schemas.openxmlformats.org/officeDocument/2006/relationships/notesSlide" Target="../notesSlides/notesSlide13.xml"/><Relationship Id="rId2" Type="http://schemas.openxmlformats.org/officeDocument/2006/relationships/tags" Target="../tags/tag63.xml"/><Relationship Id="rId1"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image" Target="../media/image2.wmf"/></Relationships>
</file>

<file path=ppt/slides/_rels/slide1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15.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10" Type="http://schemas.openxmlformats.org/officeDocument/2006/relationships/notesSlide" Target="../notesSlides/notesSlide15.xml"/><Relationship Id="rId4" Type="http://schemas.openxmlformats.org/officeDocument/2006/relationships/tags" Target="../tags/tag74.xml"/><Relationship Id="rId9"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17.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slideLayout" Target="../slideLayouts/slideLayout12.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notesSlide" Target="../notesSlides/notesSlide18.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slideLayout" Target="../slideLayouts/slideLayout2.xml"/><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tags" Target="../tags/tag123.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0" Type="http://schemas.openxmlformats.org/officeDocument/2006/relationships/tags" Target="../tags/tag121.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12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6.xml"/></Relationships>
</file>

<file path=ppt/slides/_rels/slide8.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notesSlide" Target="../notesSlides/notesSlide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2.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9.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image" Target="../media/image1.wmf"/><Relationship Id="rId2" Type="http://schemas.openxmlformats.org/officeDocument/2006/relationships/tags" Target="../tags/tag37.xml"/><Relationship Id="rId16"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notesSlide" Target="../notesSlides/notesSlide9.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custDataLst>
              <p:tags r:id="rId1"/>
            </p:custDataLst>
          </p:nvPr>
        </p:nvSpPr>
        <p:spPr>
          <a:xfrm>
            <a:off x="1295400" y="1219200"/>
            <a:ext cx="6553200" cy="1143000"/>
          </a:xfrm>
          <a:noFill/>
        </p:spPr>
        <p:txBody>
          <a:bodyPr lIns="92075" tIns="46038" rIns="92075" bIns="46038" anchor="ctr"/>
          <a:lstStyle/>
          <a:p>
            <a:pPr algn="ctr" eaLnBrk="1" hangingPunct="1"/>
            <a:r>
              <a:rPr lang="en-US" smtClean="0"/>
              <a:t>Arrays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0BC564E0-CD1A-4552-A9F0-06900E845132}" type="slidenum">
              <a:rPr lang="en-US"/>
              <a:pPr>
                <a:defRPr/>
              </a:pPr>
              <a:t>10</a:t>
            </a:fld>
            <a:endParaRPr lang="en-US"/>
          </a:p>
        </p:txBody>
      </p:sp>
      <p:sp>
        <p:nvSpPr>
          <p:cNvPr id="13316" name="Rectangle 1026"/>
          <p:cNvSpPr>
            <a:spLocks noGrp="1" noChangeArrowheads="1"/>
          </p:cNvSpPr>
          <p:nvPr>
            <p:ph type="title"/>
            <p:custDataLst>
              <p:tags r:id="rId3"/>
            </p:custDataLst>
          </p:nvPr>
        </p:nvSpPr>
        <p:spPr/>
        <p:txBody>
          <a:bodyPr/>
          <a:lstStyle/>
          <a:p>
            <a:pPr eaLnBrk="1" hangingPunct="1"/>
            <a:r>
              <a:rPr lang="en-US" smtClean="0"/>
              <a:t>Accessing Array Elements</a:t>
            </a:r>
          </a:p>
        </p:txBody>
      </p:sp>
      <p:sp>
        <p:nvSpPr>
          <p:cNvPr id="13317" name="Rectangle 1027"/>
          <p:cNvSpPr>
            <a:spLocks noGrp="1" noChangeArrowheads="1"/>
          </p:cNvSpPr>
          <p:nvPr>
            <p:ph type="body" idx="1"/>
            <p:custDataLst>
              <p:tags r:id="rId4"/>
            </p:custDataLst>
          </p:nvPr>
        </p:nvSpPr>
        <p:spPr/>
        <p:txBody>
          <a:bodyPr/>
          <a:lstStyle/>
          <a:p>
            <a:pPr eaLnBrk="1" hangingPunct="1"/>
            <a:r>
              <a:rPr lang="en-US" dirty="0"/>
              <a:t>T</a:t>
            </a:r>
            <a:r>
              <a:rPr lang="en-US" dirty="0" smtClean="0"/>
              <a:t>o access an individual element of an array, use the name of the variable that references the array followed by a pair of square brackets enclosing the index of the individual element.</a:t>
            </a:r>
          </a:p>
          <a:p>
            <a:pPr eaLnBrk="1" hangingPunct="1">
              <a:buFont typeface="Wingdings" pitchFamily="2" charset="2"/>
              <a:buNone/>
            </a:pPr>
            <a:endParaRPr lang="en-US" dirty="0" smtClean="0"/>
          </a:p>
          <a:p>
            <a:pPr eaLnBrk="1" hangingPunct="1">
              <a:buFont typeface="Wingdings" pitchFamily="2" charset="2"/>
              <a:buNone/>
            </a:pPr>
            <a:r>
              <a:rPr lang="en-US" dirty="0" smtClean="0">
                <a:latin typeface="Courier New" pitchFamily="49" charset="0"/>
              </a:rPr>
              <a:t>		</a:t>
            </a:r>
            <a:r>
              <a:rPr lang="en-US" b="1" dirty="0" smtClean="0">
                <a:latin typeface="Courier New" pitchFamily="49" charset="0"/>
              </a:rPr>
              <a:t>numbers[index]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11AD0E73-162B-46B4-A53E-EC67F8205107}" type="slidenum">
              <a:rPr lang="en-US"/>
              <a:pPr>
                <a:defRPr/>
              </a:pPr>
              <a:t>11</a:t>
            </a:fld>
            <a:endParaRPr lang="en-US"/>
          </a:p>
        </p:txBody>
      </p:sp>
      <p:sp>
        <p:nvSpPr>
          <p:cNvPr id="14340" name="Rectangle 2050"/>
          <p:cNvSpPr>
            <a:spLocks noGrp="1" noChangeArrowheads="1"/>
          </p:cNvSpPr>
          <p:nvPr>
            <p:ph type="title"/>
            <p:custDataLst>
              <p:tags r:id="rId3"/>
            </p:custDataLst>
          </p:nvPr>
        </p:nvSpPr>
        <p:spPr>
          <a:xfrm>
            <a:off x="990600" y="0"/>
            <a:ext cx="7945438" cy="1143000"/>
          </a:xfrm>
        </p:spPr>
        <p:txBody>
          <a:bodyPr/>
          <a:lstStyle/>
          <a:p>
            <a:pPr eaLnBrk="1" hangingPunct="1"/>
            <a:r>
              <a:rPr lang="en-US" smtClean="0"/>
              <a:t>Example</a:t>
            </a:r>
          </a:p>
        </p:txBody>
      </p:sp>
      <p:sp>
        <p:nvSpPr>
          <p:cNvPr id="14341" name="Rectangle 2051"/>
          <p:cNvSpPr>
            <a:spLocks noGrp="1" noChangeArrowheads="1"/>
          </p:cNvSpPr>
          <p:nvPr>
            <p:ph type="body" idx="1"/>
            <p:custDataLst>
              <p:tags r:id="rId4"/>
            </p:custDataLst>
          </p:nvPr>
        </p:nvSpPr>
        <p:spPr>
          <a:xfrm>
            <a:off x="914400" y="1447800"/>
            <a:ext cx="8001000" cy="4191000"/>
          </a:xfrm>
        </p:spPr>
        <p:txBody>
          <a:bodyPr/>
          <a:lstStyle/>
          <a:p>
            <a:pPr eaLnBrk="1" hangingPunct="1"/>
            <a:r>
              <a:rPr lang="en-US" dirty="0"/>
              <a:t>T</a:t>
            </a:r>
            <a:r>
              <a:rPr lang="en-US" dirty="0" smtClean="0"/>
              <a:t>he statement below sets the position indexed by 2 in the array </a:t>
            </a:r>
            <a:r>
              <a:rPr lang="en-US" b="1" dirty="0" smtClean="0">
                <a:latin typeface="Courier New" pitchFamily="49" charset="0"/>
              </a:rPr>
              <a:t>numbers</a:t>
            </a:r>
            <a:r>
              <a:rPr lang="en-US" dirty="0" smtClean="0"/>
              <a:t> to 75</a:t>
            </a:r>
          </a:p>
          <a:p>
            <a:pPr eaLnBrk="1" hangingPunct="1">
              <a:buFont typeface="Wingdings" pitchFamily="2" charset="2"/>
              <a:buNone/>
            </a:pPr>
            <a:r>
              <a:rPr lang="en-US" b="1" dirty="0" smtClean="0">
                <a:latin typeface="Courier New" pitchFamily="49" charset="0"/>
              </a:rPr>
              <a:t>	</a:t>
            </a:r>
            <a:r>
              <a:rPr lang="en-US" sz="2800" b="1" dirty="0" smtClean="0">
                <a:latin typeface="Courier New" pitchFamily="49" charset="0"/>
              </a:rPr>
              <a:t>numbers[2] = 75;</a:t>
            </a:r>
          </a:p>
          <a:p>
            <a:pPr eaLnBrk="1" hangingPunct="1"/>
            <a:r>
              <a:rPr lang="en-US" dirty="0"/>
              <a:t>T</a:t>
            </a:r>
            <a:r>
              <a:rPr lang="en-US" dirty="0" smtClean="0"/>
              <a:t>his statement prints the value stored in the position indexed by 2.</a:t>
            </a:r>
          </a:p>
          <a:p>
            <a:pPr eaLnBrk="1" hangingPunct="1">
              <a:buFont typeface="Wingdings" pitchFamily="2" charset="2"/>
              <a:buNone/>
            </a:pPr>
            <a:r>
              <a:rPr lang="en-US" sz="2800" b="1" dirty="0" smtClean="0">
                <a:latin typeface="Courier New" pitchFamily="49" charset="0"/>
              </a:rPr>
              <a:t>	</a:t>
            </a:r>
            <a:r>
              <a:rPr lang="en-US" sz="2800" b="1" dirty="0" err="1" smtClean="0">
                <a:latin typeface="Courier New" pitchFamily="49" charset="0"/>
              </a:rPr>
              <a:t>System.out.println</a:t>
            </a:r>
            <a:r>
              <a:rPr lang="en-US" sz="2800" b="1" dirty="0" smtClean="0">
                <a:latin typeface="Courier New" pitchFamily="49" charset="0"/>
              </a:rPr>
              <a:t>(numbers[2]);</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custDataLst>
              <p:tags r:id="rId1"/>
            </p:custDataLst>
          </p:nvPr>
        </p:nvSpPr>
        <p:spPr/>
        <p:txBody>
          <a:bodyPr/>
          <a:lstStyle/>
          <a:p>
            <a:pPr>
              <a:defRPr/>
            </a:pPr>
            <a:r>
              <a:rPr lang="en-US"/>
              <a:t>Arrays</a:t>
            </a:r>
          </a:p>
        </p:txBody>
      </p:sp>
      <p:sp>
        <p:nvSpPr>
          <p:cNvPr id="7" name="Slide Number Placeholder 5"/>
          <p:cNvSpPr>
            <a:spLocks noGrp="1"/>
          </p:cNvSpPr>
          <p:nvPr>
            <p:ph type="sldNum" sz="quarter" idx="12"/>
            <p:custDataLst>
              <p:tags r:id="rId2"/>
            </p:custDataLst>
          </p:nvPr>
        </p:nvSpPr>
        <p:spPr/>
        <p:txBody>
          <a:bodyPr/>
          <a:lstStyle/>
          <a:p>
            <a:pPr>
              <a:defRPr/>
            </a:pPr>
            <a:fld id="{3D5C5A40-449C-4621-A7C6-EE520977AD32}" type="slidenum">
              <a:rPr lang="en-US"/>
              <a:pPr>
                <a:defRPr/>
              </a:pPr>
              <a:t>12</a:t>
            </a:fld>
            <a:endParaRPr lang="en-US"/>
          </a:p>
        </p:txBody>
      </p:sp>
      <p:sp>
        <p:nvSpPr>
          <p:cNvPr id="15364" name="Rectangle 2"/>
          <p:cNvSpPr>
            <a:spLocks noGrp="1" noChangeArrowheads="1"/>
          </p:cNvSpPr>
          <p:nvPr>
            <p:ph type="title"/>
            <p:custDataLst>
              <p:tags r:id="rId3"/>
            </p:custDataLst>
          </p:nvPr>
        </p:nvSpPr>
        <p:spPr/>
        <p:txBody>
          <a:bodyPr/>
          <a:lstStyle/>
          <a:p>
            <a:pPr eaLnBrk="1" hangingPunct="1"/>
            <a:r>
              <a:rPr lang="en-US" smtClean="0"/>
              <a:t>Processing Arrays (1)</a:t>
            </a:r>
          </a:p>
        </p:txBody>
      </p:sp>
      <p:sp>
        <p:nvSpPr>
          <p:cNvPr id="15365" name="Rectangle 3"/>
          <p:cNvSpPr>
            <a:spLocks noGrp="1" noChangeArrowheads="1"/>
          </p:cNvSpPr>
          <p:nvPr>
            <p:ph type="body" idx="1"/>
            <p:custDataLst>
              <p:tags r:id="rId4"/>
            </p:custDataLst>
          </p:nvPr>
        </p:nvSpPr>
        <p:spPr>
          <a:xfrm>
            <a:off x="932656" y="1219200"/>
            <a:ext cx="8040688" cy="4343400"/>
          </a:xfrm>
        </p:spPr>
        <p:txBody>
          <a:bodyPr/>
          <a:lstStyle/>
          <a:p>
            <a:pPr eaLnBrk="1" hangingPunct="1">
              <a:lnSpc>
                <a:spcPct val="90000"/>
              </a:lnSpc>
            </a:pPr>
            <a:r>
              <a:rPr lang="en-US" dirty="0"/>
              <a:t>W</a:t>
            </a:r>
            <a:r>
              <a:rPr lang="en-US" dirty="0" smtClean="0"/>
              <a:t>e can use </a:t>
            </a:r>
            <a:r>
              <a:rPr lang="en-US" b="1" dirty="0" smtClean="0">
                <a:latin typeface="Courier New" pitchFamily="49" charset="0"/>
              </a:rPr>
              <a:t>for</a:t>
            </a:r>
            <a:r>
              <a:rPr lang="en-US" dirty="0" smtClean="0"/>
              <a:t> loops to process arrays.</a:t>
            </a:r>
          </a:p>
          <a:p>
            <a:pPr eaLnBrk="1" hangingPunct="1">
              <a:lnSpc>
                <a:spcPct val="90000"/>
              </a:lnSpc>
            </a:pPr>
            <a:r>
              <a:rPr lang="en-US" dirty="0"/>
              <a:t>T</a:t>
            </a:r>
            <a:r>
              <a:rPr lang="en-US" dirty="0" smtClean="0"/>
              <a:t>he following loop initializes the elements in array </a:t>
            </a:r>
            <a:r>
              <a:rPr lang="en-US" b="1" dirty="0" smtClean="0">
                <a:latin typeface="Courier New" pitchFamily="49" charset="0"/>
              </a:rPr>
              <a:t>numbers</a:t>
            </a:r>
            <a:r>
              <a:rPr lang="en-US" dirty="0" smtClean="0"/>
              <a:t>; note that it uses the array attribute </a:t>
            </a:r>
            <a:r>
              <a:rPr lang="en-US" b="1" dirty="0" smtClean="0">
                <a:latin typeface="Courier New" pitchFamily="49" charset="0"/>
              </a:rPr>
              <a:t>length.</a:t>
            </a:r>
          </a:p>
          <a:p>
            <a:pPr eaLnBrk="1" hangingPunct="1">
              <a:lnSpc>
                <a:spcPct val="90000"/>
              </a:lnSpc>
            </a:pPr>
            <a:endParaRPr lang="en-US" b="1" dirty="0" smtClean="0">
              <a:latin typeface="Courier New" pitchFamily="49" charset="0"/>
            </a:endParaRPr>
          </a:p>
          <a:p>
            <a:pPr eaLnBrk="1" hangingPunct="1">
              <a:lnSpc>
                <a:spcPct val="90000"/>
              </a:lnSpc>
              <a:buFont typeface="Wingdings" pitchFamily="2" charset="2"/>
              <a:buNone/>
            </a:pPr>
            <a:r>
              <a:rPr lang="en-US" sz="2800" b="1" dirty="0" smtClean="0">
                <a:latin typeface="Courier New" pitchFamily="49" charset="0"/>
              </a:rPr>
              <a:t>	for(</a:t>
            </a:r>
            <a:r>
              <a:rPr lang="en-US" sz="2800" b="1" dirty="0" err="1" smtClean="0">
                <a:latin typeface="Courier New" pitchFamily="49" charset="0"/>
              </a:rPr>
              <a:t>i</a:t>
            </a:r>
            <a:r>
              <a:rPr lang="en-US" sz="2800" b="1" dirty="0" smtClean="0">
                <a:latin typeface="Courier New" pitchFamily="49" charset="0"/>
              </a:rPr>
              <a:t> = 0; </a:t>
            </a:r>
            <a:r>
              <a:rPr lang="en-US" sz="2800" b="1" dirty="0" err="1" smtClean="0">
                <a:latin typeface="Courier New" pitchFamily="49" charset="0"/>
              </a:rPr>
              <a:t>i</a:t>
            </a:r>
            <a:r>
              <a:rPr lang="en-US" sz="2800" b="1" dirty="0" smtClean="0">
                <a:latin typeface="Courier New" pitchFamily="49" charset="0"/>
              </a:rPr>
              <a:t> &lt; </a:t>
            </a:r>
            <a:r>
              <a:rPr lang="en-US" sz="2800" b="1" dirty="0" err="1" smtClean="0">
                <a:latin typeface="Courier New" pitchFamily="49" charset="0"/>
              </a:rPr>
              <a:t>numbers.</a:t>
            </a:r>
            <a:r>
              <a:rPr lang="en-US" sz="2800" b="1" dirty="0" err="1" smtClean="0">
                <a:solidFill>
                  <a:schemeClr val="hlink"/>
                </a:solidFill>
                <a:latin typeface="Courier New" pitchFamily="49" charset="0"/>
              </a:rPr>
              <a:t>length</a:t>
            </a:r>
            <a:r>
              <a:rPr lang="en-US" sz="2800" b="1" dirty="0" smtClean="0">
                <a:latin typeface="Courier New" pitchFamily="49" charset="0"/>
              </a:rPr>
              <a:t>; </a:t>
            </a:r>
            <a:r>
              <a:rPr lang="en-US" sz="2800" b="1" dirty="0" err="1" smtClean="0">
                <a:latin typeface="Courier New" pitchFamily="49" charset="0"/>
              </a:rPr>
              <a:t>i</a:t>
            </a:r>
            <a:r>
              <a:rPr lang="en-US" sz="2800" b="1" dirty="0" smtClean="0">
                <a:latin typeface="Courier New" pitchFamily="49" charset="0"/>
              </a:rPr>
              <a:t>++) {</a:t>
            </a:r>
          </a:p>
          <a:p>
            <a:pPr marL="1198563" lvl="1" eaLnBrk="1" hangingPunct="1">
              <a:lnSpc>
                <a:spcPct val="90000"/>
              </a:lnSpc>
              <a:buFont typeface="Wingdings" pitchFamily="2" charset="2"/>
              <a:buNone/>
            </a:pPr>
            <a:r>
              <a:rPr lang="en-US" b="1" dirty="0" smtClean="0">
                <a:latin typeface="Courier New" pitchFamily="49" charset="0"/>
              </a:rPr>
              <a:t>numbers[</a:t>
            </a:r>
            <a:r>
              <a:rPr lang="en-US" b="1" dirty="0" err="1" smtClean="0">
                <a:latin typeface="Courier New" pitchFamily="49" charset="0"/>
              </a:rPr>
              <a:t>i</a:t>
            </a:r>
            <a:r>
              <a:rPr lang="en-US" b="1" dirty="0" smtClean="0">
                <a:latin typeface="Courier New" pitchFamily="49" charset="0"/>
              </a:rPr>
              <a:t>] = 2 * </a:t>
            </a:r>
            <a:r>
              <a:rPr lang="en-US" b="1" dirty="0" err="1" smtClean="0">
                <a:latin typeface="Courier New" pitchFamily="49" charset="0"/>
              </a:rPr>
              <a:t>i</a:t>
            </a:r>
            <a:r>
              <a:rPr lang="en-US" b="1" dirty="0" smtClean="0">
                <a:latin typeface="Courier New" pitchFamily="49" charset="0"/>
              </a:rPr>
              <a:t>;</a:t>
            </a:r>
          </a:p>
          <a:p>
            <a:pPr eaLnBrk="1" hangingPunct="1">
              <a:lnSpc>
                <a:spcPct val="90000"/>
              </a:lnSpc>
              <a:buFont typeface="Wingdings" pitchFamily="2" charset="2"/>
              <a:buNone/>
            </a:pPr>
            <a:r>
              <a:rPr lang="en-US" sz="2800" b="1" dirty="0" smtClean="0">
                <a:latin typeface="Courier New" pitchFamily="49" charset="0"/>
              </a:rPr>
              <a:t>	}</a:t>
            </a:r>
          </a:p>
        </p:txBody>
      </p:sp>
      <p:sp>
        <p:nvSpPr>
          <p:cNvPr id="15366" name="Text Box 4"/>
          <p:cNvSpPr txBox="1">
            <a:spLocks noChangeArrowheads="1"/>
          </p:cNvSpPr>
          <p:nvPr>
            <p:custDataLst>
              <p:tags r:id="rId5"/>
            </p:custDataLst>
          </p:nvPr>
        </p:nvSpPr>
        <p:spPr bwMode="auto">
          <a:xfrm>
            <a:off x="1752600" y="5155501"/>
            <a:ext cx="6400800" cy="1200329"/>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b="1" dirty="0">
                <a:latin typeface="Courier New" pitchFamily="49" charset="0"/>
              </a:rPr>
              <a:t>length</a:t>
            </a:r>
            <a:r>
              <a:rPr lang="en-US" dirty="0"/>
              <a:t> is an attribute, not a method, so it is not followed by </a:t>
            </a:r>
            <a:r>
              <a:rPr lang="en-US" dirty="0" smtClean="0"/>
              <a:t>parentheses. It is final, so it can not be </a:t>
            </a:r>
            <a:r>
              <a:rPr lang="en-US" dirty="0" smtClean="0"/>
              <a:t>changed.</a:t>
            </a:r>
            <a:endParaRPr lang="en-US" dirty="0"/>
          </a:p>
        </p:txBody>
      </p:sp>
      <p:sp>
        <p:nvSpPr>
          <p:cNvPr id="15367" name="Line 5"/>
          <p:cNvSpPr>
            <a:spLocks noChangeShapeType="1"/>
          </p:cNvSpPr>
          <p:nvPr>
            <p:custDataLst>
              <p:tags r:id="rId6"/>
            </p:custDataLst>
          </p:nvPr>
        </p:nvSpPr>
        <p:spPr bwMode="auto">
          <a:xfrm flipV="1">
            <a:off x="6858000" y="4191000"/>
            <a:ext cx="0" cy="13716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2"/>
            </p:custDataLst>
          </p:nvPr>
        </p:nvSpPr>
        <p:spPr/>
        <p:txBody>
          <a:bodyPr/>
          <a:lstStyle/>
          <a:p>
            <a:pPr>
              <a:defRPr/>
            </a:pPr>
            <a:r>
              <a:rPr lang="en-US"/>
              <a:t>Arrays</a:t>
            </a:r>
          </a:p>
        </p:txBody>
      </p:sp>
      <p:sp>
        <p:nvSpPr>
          <p:cNvPr id="5" name="Slide Number Placeholder 5"/>
          <p:cNvSpPr>
            <a:spLocks noGrp="1"/>
          </p:cNvSpPr>
          <p:nvPr>
            <p:ph type="sldNum" sz="quarter" idx="12"/>
            <p:custDataLst>
              <p:tags r:id="rId3"/>
            </p:custDataLst>
          </p:nvPr>
        </p:nvSpPr>
        <p:spPr/>
        <p:txBody>
          <a:bodyPr/>
          <a:lstStyle/>
          <a:p>
            <a:pPr>
              <a:defRPr/>
            </a:pPr>
            <a:fld id="{B03F4949-565C-4887-9E88-06BB73DB5491}" type="slidenum">
              <a:rPr lang="en-US"/>
              <a:pPr>
                <a:defRPr/>
              </a:pPr>
              <a:t>13</a:t>
            </a:fld>
            <a:endParaRPr lang="en-US"/>
          </a:p>
        </p:txBody>
      </p:sp>
      <p:sp>
        <p:nvSpPr>
          <p:cNvPr id="2053" name="Rectangle 2"/>
          <p:cNvSpPr>
            <a:spLocks noGrp="1" noChangeArrowheads="1"/>
          </p:cNvSpPr>
          <p:nvPr>
            <p:ph type="title"/>
            <p:custDataLst>
              <p:tags r:id="rId4"/>
            </p:custDataLst>
          </p:nvPr>
        </p:nvSpPr>
        <p:spPr/>
        <p:txBody>
          <a:bodyPr/>
          <a:lstStyle/>
          <a:p>
            <a:pPr eaLnBrk="1" hangingPunct="1"/>
            <a:r>
              <a:rPr lang="en-US" smtClean="0"/>
              <a:t>Processing Arrays (2)</a:t>
            </a:r>
          </a:p>
        </p:txBody>
      </p:sp>
      <p:graphicFrame>
        <p:nvGraphicFramePr>
          <p:cNvPr id="2050" name="Object 3"/>
          <p:cNvGraphicFramePr>
            <a:graphicFrameLocks noGrp="1" noChangeAspect="1"/>
          </p:cNvGraphicFramePr>
          <p:nvPr>
            <p:ph type="body" idx="1"/>
            <p:custDataLst>
              <p:tags r:id="rId5"/>
            </p:custDataLst>
          </p:nvPr>
        </p:nvGraphicFramePr>
        <p:xfrm>
          <a:off x="1404938" y="1524000"/>
          <a:ext cx="4832350" cy="4608513"/>
        </p:xfrm>
        <a:graphic>
          <a:graphicData uri="http://schemas.openxmlformats.org/presentationml/2006/ole">
            <mc:AlternateContent xmlns:mc="http://schemas.openxmlformats.org/markup-compatibility/2006">
              <mc:Choice xmlns:v="urn:schemas-microsoft-com:vml" Requires="v">
                <p:oleObj spid="_x0000_s2053" name="RFFlow" r:id="rId8" imgW="2304000" imgH="1728000" progId="RFFlow4">
                  <p:embed/>
                </p:oleObj>
              </mc:Choice>
              <mc:Fallback>
                <p:oleObj name="RFFlow" r:id="rId8" imgW="2304000" imgH="1728000" progId="RFFlow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4938" y="1524000"/>
                        <a:ext cx="4832350" cy="460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7236182B-C874-4A4E-AF35-96D0DBBCD4F8}" type="slidenum">
              <a:rPr lang="en-US"/>
              <a:pPr>
                <a:defRPr/>
              </a:pPr>
              <a:t>14</a:t>
            </a:fld>
            <a:endParaRPr lang="en-US"/>
          </a:p>
        </p:txBody>
      </p:sp>
      <p:sp>
        <p:nvSpPr>
          <p:cNvPr id="16388" name="Rectangle 2"/>
          <p:cNvSpPr>
            <a:spLocks noGrp="1" noChangeArrowheads="1"/>
          </p:cNvSpPr>
          <p:nvPr>
            <p:ph type="title"/>
            <p:custDataLst>
              <p:tags r:id="rId3"/>
            </p:custDataLst>
          </p:nvPr>
        </p:nvSpPr>
        <p:spPr/>
        <p:txBody>
          <a:bodyPr/>
          <a:lstStyle/>
          <a:p>
            <a:pPr eaLnBrk="1" hangingPunct="1"/>
            <a:r>
              <a:rPr lang="en-US" smtClean="0"/>
              <a:t>The Enhanced </a:t>
            </a:r>
            <a:r>
              <a:rPr lang="en-US" b="1" smtClean="0">
                <a:latin typeface="Courier New" pitchFamily="49" charset="0"/>
              </a:rPr>
              <a:t>for</a:t>
            </a:r>
            <a:r>
              <a:rPr lang="en-US" smtClean="0"/>
              <a:t> Loop</a:t>
            </a:r>
          </a:p>
        </p:txBody>
      </p:sp>
      <p:sp>
        <p:nvSpPr>
          <p:cNvPr id="16389" name="Rectangle 3"/>
          <p:cNvSpPr>
            <a:spLocks noGrp="1" noChangeArrowheads="1"/>
          </p:cNvSpPr>
          <p:nvPr>
            <p:ph type="body" idx="1"/>
            <p:custDataLst>
              <p:tags r:id="rId4"/>
            </p:custDataLst>
          </p:nvPr>
        </p:nvSpPr>
        <p:spPr/>
        <p:txBody>
          <a:bodyPr/>
          <a:lstStyle/>
          <a:p>
            <a:pPr eaLnBrk="1" hangingPunct="1">
              <a:lnSpc>
                <a:spcPct val="90000"/>
              </a:lnSpc>
            </a:pPr>
            <a:r>
              <a:rPr lang="en-US" dirty="0" smtClean="0"/>
              <a:t>Java 5.0 introduced a new version of the </a:t>
            </a:r>
            <a:r>
              <a:rPr lang="en-US" b="1" dirty="0" smtClean="0">
                <a:latin typeface="Courier New" pitchFamily="49" charset="0"/>
              </a:rPr>
              <a:t>for</a:t>
            </a:r>
            <a:r>
              <a:rPr lang="en-US" dirty="0" smtClean="0"/>
              <a:t> loop called the </a:t>
            </a:r>
            <a:r>
              <a:rPr lang="en-US" i="1" dirty="0" smtClean="0"/>
              <a:t>enhanced </a:t>
            </a:r>
            <a:r>
              <a:rPr lang="en-US" b="1" i="1" dirty="0" smtClean="0">
                <a:latin typeface="Courier New" pitchFamily="49" charset="0"/>
              </a:rPr>
              <a:t>for</a:t>
            </a:r>
            <a:r>
              <a:rPr lang="en-US" i="1" dirty="0" smtClean="0"/>
              <a:t> loop.</a:t>
            </a:r>
          </a:p>
          <a:p>
            <a:pPr eaLnBrk="1" hangingPunct="1">
              <a:lnSpc>
                <a:spcPct val="90000"/>
              </a:lnSpc>
            </a:pPr>
            <a:r>
              <a:rPr lang="en-US" dirty="0"/>
              <a:t>T</a:t>
            </a:r>
            <a:r>
              <a:rPr lang="en-US" dirty="0" smtClean="0"/>
              <a:t>his loop allows you to iterate through any collection of elements, such as an array.</a:t>
            </a:r>
          </a:p>
          <a:p>
            <a:pPr eaLnBrk="1" hangingPunct="1">
              <a:lnSpc>
                <a:spcPct val="90000"/>
              </a:lnSpc>
            </a:pPr>
            <a:r>
              <a:rPr lang="en-US" dirty="0"/>
              <a:t>T</a:t>
            </a:r>
            <a:r>
              <a:rPr lang="en-US" dirty="0" smtClean="0"/>
              <a:t>he next slide shows how to sum the entries in the </a:t>
            </a:r>
            <a:r>
              <a:rPr lang="en-US" b="1" dirty="0" smtClean="0">
                <a:latin typeface="Courier New" pitchFamily="49" charset="0"/>
              </a:rPr>
              <a:t>numbers</a:t>
            </a:r>
            <a:r>
              <a:rPr lang="en-US" dirty="0" smtClean="0"/>
              <a:t> array using an enhanced </a:t>
            </a:r>
            <a:r>
              <a:rPr lang="en-US" b="1" dirty="0" smtClean="0">
                <a:latin typeface="Courier New" pitchFamily="49" charset="0"/>
              </a:rPr>
              <a:t>for</a:t>
            </a:r>
            <a:r>
              <a:rPr lang="en-US" dirty="0" smtClean="0"/>
              <a:t> loop.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custDataLst>
              <p:tags r:id="rId1"/>
            </p:custDataLst>
          </p:nvPr>
        </p:nvSpPr>
        <p:spPr/>
        <p:txBody>
          <a:bodyPr/>
          <a:lstStyle/>
          <a:p>
            <a:pPr>
              <a:defRPr/>
            </a:pPr>
            <a:r>
              <a:rPr lang="en-US"/>
              <a:t>Arrays</a:t>
            </a:r>
          </a:p>
        </p:txBody>
      </p:sp>
      <p:sp>
        <p:nvSpPr>
          <p:cNvPr id="9" name="Slide Number Placeholder 5"/>
          <p:cNvSpPr>
            <a:spLocks noGrp="1"/>
          </p:cNvSpPr>
          <p:nvPr>
            <p:ph type="sldNum" sz="quarter" idx="12"/>
            <p:custDataLst>
              <p:tags r:id="rId2"/>
            </p:custDataLst>
          </p:nvPr>
        </p:nvSpPr>
        <p:spPr/>
        <p:txBody>
          <a:bodyPr/>
          <a:lstStyle/>
          <a:p>
            <a:pPr>
              <a:defRPr/>
            </a:pPr>
            <a:fld id="{EA0F1313-B05A-4B82-A42E-F32B742CD824}" type="slidenum">
              <a:rPr lang="en-US"/>
              <a:pPr>
                <a:defRPr/>
              </a:pPr>
              <a:t>15</a:t>
            </a:fld>
            <a:endParaRPr lang="en-US"/>
          </a:p>
        </p:txBody>
      </p:sp>
      <p:sp>
        <p:nvSpPr>
          <p:cNvPr id="17412" name="Rectangle 2"/>
          <p:cNvSpPr>
            <a:spLocks noGrp="1" noChangeArrowheads="1"/>
          </p:cNvSpPr>
          <p:nvPr>
            <p:ph type="title"/>
            <p:custDataLst>
              <p:tags r:id="rId3"/>
            </p:custDataLst>
          </p:nvPr>
        </p:nvSpPr>
        <p:spPr>
          <a:xfrm>
            <a:off x="457200" y="0"/>
            <a:ext cx="8478838" cy="1143000"/>
          </a:xfrm>
        </p:spPr>
        <p:txBody>
          <a:bodyPr/>
          <a:lstStyle/>
          <a:p>
            <a:pPr eaLnBrk="1" hangingPunct="1"/>
            <a:r>
              <a:rPr lang="en-US" sz="4000" smtClean="0"/>
              <a:t>Finding the Sum in Array </a:t>
            </a:r>
            <a:r>
              <a:rPr lang="en-US" sz="4000" b="1" smtClean="0">
                <a:latin typeface="Courier New" pitchFamily="49" charset="0"/>
              </a:rPr>
              <a:t>numbers</a:t>
            </a:r>
          </a:p>
        </p:txBody>
      </p:sp>
      <p:sp>
        <p:nvSpPr>
          <p:cNvPr id="17413" name="Rectangle 3"/>
          <p:cNvSpPr>
            <a:spLocks noGrp="1" noChangeArrowheads="1"/>
          </p:cNvSpPr>
          <p:nvPr>
            <p:ph type="body" idx="1"/>
            <p:custDataLst>
              <p:tags r:id="rId4"/>
            </p:custDataLst>
          </p:nvPr>
        </p:nvSpPr>
        <p:spPr/>
        <p:txBody>
          <a:bodyPr/>
          <a:lstStyle/>
          <a:p>
            <a:pPr eaLnBrk="1" hangingPunct="1">
              <a:buFont typeface="Wingdings" pitchFamily="2" charset="2"/>
              <a:buNone/>
            </a:pPr>
            <a:r>
              <a:rPr lang="en-US" sz="2400" b="1" smtClean="0">
                <a:latin typeface="Courier New" pitchFamily="49" charset="0"/>
              </a:rPr>
              <a:t>int sum = 0;</a:t>
            </a:r>
          </a:p>
          <a:p>
            <a:pPr eaLnBrk="1" hangingPunct="1">
              <a:buFont typeface="Wingdings" pitchFamily="2" charset="2"/>
              <a:buNone/>
            </a:pPr>
            <a:r>
              <a:rPr lang="en-US" sz="2400" b="1" smtClean="0">
                <a:latin typeface="Courier New" pitchFamily="49" charset="0"/>
              </a:rPr>
              <a:t>for (int num : numbers)</a:t>
            </a:r>
          </a:p>
          <a:p>
            <a:pPr eaLnBrk="1" hangingPunct="1">
              <a:buFont typeface="Wingdings" pitchFamily="2" charset="2"/>
              <a:buNone/>
            </a:pPr>
            <a:r>
              <a:rPr lang="en-US" sz="2400" b="1" smtClean="0">
                <a:latin typeface="Courier New" pitchFamily="49" charset="0"/>
              </a:rPr>
              <a:t>{</a:t>
            </a:r>
          </a:p>
          <a:p>
            <a:pPr eaLnBrk="1" hangingPunct="1">
              <a:buFont typeface="Wingdings" pitchFamily="2" charset="2"/>
              <a:buNone/>
            </a:pPr>
            <a:r>
              <a:rPr lang="en-US" sz="2400" b="1" smtClean="0">
                <a:latin typeface="Courier New" pitchFamily="49" charset="0"/>
              </a:rPr>
              <a:t>	sum += num;</a:t>
            </a:r>
          </a:p>
          <a:p>
            <a:pPr eaLnBrk="1" hangingPunct="1">
              <a:buFont typeface="Wingdings" pitchFamily="2" charset="2"/>
              <a:buNone/>
            </a:pPr>
            <a:r>
              <a:rPr lang="en-US" sz="2400" b="1" smtClean="0">
                <a:latin typeface="Courier New" pitchFamily="49" charset="0"/>
              </a:rPr>
              <a:t>}</a:t>
            </a:r>
          </a:p>
          <a:p>
            <a:pPr eaLnBrk="1" hangingPunct="1">
              <a:buFont typeface="Wingdings" pitchFamily="2" charset="2"/>
              <a:buNone/>
            </a:pPr>
            <a:r>
              <a:rPr lang="en-US" sz="2400" b="1" smtClean="0">
                <a:latin typeface="Courier New" pitchFamily="49" charset="0"/>
              </a:rPr>
              <a:t>System.</a:t>
            </a:r>
            <a:r>
              <a:rPr lang="en-US" sz="2400" b="1" i="1" smtClean="0">
                <a:latin typeface="Courier New" pitchFamily="49" charset="0"/>
              </a:rPr>
              <a:t>out</a:t>
            </a:r>
            <a:r>
              <a:rPr lang="en-US" sz="2400" b="1" smtClean="0">
                <a:latin typeface="Courier New" pitchFamily="49" charset="0"/>
              </a:rPr>
              <a:t>.println(sum);</a:t>
            </a:r>
          </a:p>
        </p:txBody>
      </p:sp>
      <p:sp>
        <p:nvSpPr>
          <p:cNvPr id="17414" name="Text Box 5"/>
          <p:cNvSpPr txBox="1">
            <a:spLocks noChangeArrowheads="1"/>
          </p:cNvSpPr>
          <p:nvPr>
            <p:custDataLst>
              <p:tags r:id="rId5"/>
            </p:custDataLst>
          </p:nvPr>
        </p:nvSpPr>
        <p:spPr bwMode="auto">
          <a:xfrm>
            <a:off x="3657600" y="2438400"/>
            <a:ext cx="5105400" cy="46166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R</a:t>
            </a:r>
            <a:r>
              <a:rPr lang="en-US" dirty="0" smtClean="0"/>
              <a:t>ead </a:t>
            </a:r>
            <a:r>
              <a:rPr lang="en-US" dirty="0"/>
              <a:t>this as “for each </a:t>
            </a:r>
            <a:r>
              <a:rPr lang="en-US" dirty="0" err="1"/>
              <a:t>num</a:t>
            </a:r>
            <a:r>
              <a:rPr lang="en-US" dirty="0"/>
              <a:t> in numbers</a:t>
            </a:r>
            <a:r>
              <a:rPr lang="en-US" dirty="0" smtClean="0"/>
              <a:t>”</a:t>
            </a:r>
            <a:endParaRPr lang="en-US" dirty="0"/>
          </a:p>
        </p:txBody>
      </p:sp>
      <p:sp>
        <p:nvSpPr>
          <p:cNvPr id="17415" name="Line 6"/>
          <p:cNvSpPr>
            <a:spLocks noChangeShapeType="1"/>
          </p:cNvSpPr>
          <p:nvPr>
            <p:custDataLst>
              <p:tags r:id="rId6"/>
            </p:custDataLst>
          </p:nvPr>
        </p:nvSpPr>
        <p:spPr bwMode="auto">
          <a:xfrm flipV="1">
            <a:off x="6629400" y="2133600"/>
            <a:ext cx="0" cy="304800"/>
          </a:xfrm>
          <a:prstGeom prst="line">
            <a:avLst/>
          </a:prstGeom>
          <a:noFill/>
          <a:ln w="9525">
            <a:solidFill>
              <a:schemeClr val="tx1"/>
            </a:solidFill>
            <a:miter lim="800000"/>
            <a:headEnd/>
            <a:tailEnd/>
          </a:ln>
        </p:spPr>
        <p:txBody>
          <a:bodyPr wrap="none"/>
          <a:lstStyle/>
          <a:p>
            <a:endParaRPr lang="en-US"/>
          </a:p>
        </p:txBody>
      </p:sp>
      <p:sp>
        <p:nvSpPr>
          <p:cNvPr id="17416" name="Line 7"/>
          <p:cNvSpPr>
            <a:spLocks noChangeShapeType="1"/>
          </p:cNvSpPr>
          <p:nvPr>
            <p:custDataLst>
              <p:tags r:id="rId7"/>
            </p:custDataLst>
          </p:nvPr>
        </p:nvSpPr>
        <p:spPr bwMode="auto">
          <a:xfrm flipH="1">
            <a:off x="5562600" y="2133600"/>
            <a:ext cx="1066800" cy="0"/>
          </a:xfrm>
          <a:prstGeom prst="line">
            <a:avLst/>
          </a:prstGeom>
          <a:noFill/>
          <a:ln w="9525">
            <a:solidFill>
              <a:schemeClr val="tx1"/>
            </a:solidFill>
            <a:miter lim="800000"/>
            <a:headEnd/>
            <a:tailEnd type="triangle" w="med" len="med"/>
          </a:ln>
        </p:spPr>
        <p:txBody>
          <a:bodyPr wrap="none"/>
          <a:lstStyle/>
          <a:p>
            <a:endParaRPr lang="en-US"/>
          </a:p>
        </p:txBody>
      </p:sp>
      <p:sp>
        <p:nvSpPr>
          <p:cNvPr id="17417" name="Text Box 8"/>
          <p:cNvSpPr txBox="1">
            <a:spLocks noChangeArrowheads="1"/>
          </p:cNvSpPr>
          <p:nvPr>
            <p:custDataLst>
              <p:tags r:id="rId8"/>
            </p:custDataLst>
          </p:nvPr>
        </p:nvSpPr>
        <p:spPr bwMode="auto">
          <a:xfrm>
            <a:off x="685800" y="4419600"/>
            <a:ext cx="7543800" cy="1938338"/>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t>IMPORTANT:  Note that the enhanced for loop will go through every entry in the array, whether or not the array has been filled.  For integer arrays, the entries that have not been explicitly filled are assigned the value 0.  For objects, “empty” entries are assigned the value null.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50A07960-77CB-48FB-AAAF-0DCFD084D8F8}" type="slidenum">
              <a:rPr lang="en-US"/>
              <a:pPr>
                <a:defRPr/>
              </a:pPr>
              <a:t>16</a:t>
            </a:fld>
            <a:endParaRPr lang="en-US"/>
          </a:p>
        </p:txBody>
      </p:sp>
      <p:sp>
        <p:nvSpPr>
          <p:cNvPr id="18436" name="Rectangle 2"/>
          <p:cNvSpPr>
            <a:spLocks noGrp="1" noChangeArrowheads="1"/>
          </p:cNvSpPr>
          <p:nvPr>
            <p:ph type="title"/>
            <p:custDataLst>
              <p:tags r:id="rId3"/>
            </p:custDataLst>
          </p:nvPr>
        </p:nvSpPr>
        <p:spPr/>
        <p:txBody>
          <a:bodyPr/>
          <a:lstStyle/>
          <a:p>
            <a:pPr eaLnBrk="1" hangingPunct="1"/>
            <a:r>
              <a:rPr lang="en-US" smtClean="0"/>
              <a:t>Referencing Arrays</a:t>
            </a:r>
          </a:p>
        </p:txBody>
      </p:sp>
      <p:sp>
        <p:nvSpPr>
          <p:cNvPr id="18437" name="Rectangle 3"/>
          <p:cNvSpPr>
            <a:spLocks noGrp="1" noChangeArrowheads="1"/>
          </p:cNvSpPr>
          <p:nvPr>
            <p:ph type="body" idx="1"/>
            <p:custDataLst>
              <p:tags r:id="rId4"/>
            </p:custDataLst>
          </p:nvPr>
        </p:nvSpPr>
        <p:spPr/>
        <p:txBody>
          <a:bodyPr/>
          <a:lstStyle/>
          <a:p>
            <a:pPr eaLnBrk="1" hangingPunct="1"/>
            <a:r>
              <a:rPr lang="en-US" dirty="0"/>
              <a:t>Y</a:t>
            </a:r>
            <a:r>
              <a:rPr lang="en-US" dirty="0" smtClean="0"/>
              <a:t>ou cannot make a copy of an array by setting an array reference variable equal to an existing array reference.</a:t>
            </a:r>
          </a:p>
          <a:p>
            <a:pPr eaLnBrk="1" hangingPunct="1"/>
            <a:r>
              <a:rPr lang="en-US" dirty="0"/>
              <a:t>T</a:t>
            </a:r>
            <a:r>
              <a:rPr lang="en-US" dirty="0" smtClean="0"/>
              <a:t>he two variables will reference the same array.</a:t>
            </a:r>
          </a:p>
          <a:p>
            <a:pPr eaLnBrk="1" hangingPunct="1"/>
            <a:r>
              <a:rPr lang="en-US" dirty="0"/>
              <a:t>A</a:t>
            </a:r>
            <a:r>
              <a:rPr lang="en-US" dirty="0" smtClean="0"/>
              <a:t>ny changes you make using the new reference will affect the original reference also.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6"/>
          <p:cNvSpPr>
            <a:spLocks noGrp="1"/>
          </p:cNvSpPr>
          <p:nvPr>
            <p:ph type="ftr" sz="quarter" idx="11"/>
            <p:custDataLst>
              <p:tags r:id="rId1"/>
            </p:custDataLst>
          </p:nvPr>
        </p:nvSpPr>
        <p:spPr/>
        <p:txBody>
          <a:bodyPr/>
          <a:lstStyle/>
          <a:p>
            <a:pPr>
              <a:defRPr/>
            </a:pPr>
            <a:r>
              <a:rPr lang="en-US"/>
              <a:t>Arrays</a:t>
            </a:r>
          </a:p>
        </p:txBody>
      </p:sp>
      <p:sp>
        <p:nvSpPr>
          <p:cNvPr id="43" name="Slide Number Placeholder 7"/>
          <p:cNvSpPr>
            <a:spLocks noGrp="1"/>
          </p:cNvSpPr>
          <p:nvPr>
            <p:ph type="sldNum" sz="quarter" idx="12"/>
            <p:custDataLst>
              <p:tags r:id="rId2"/>
            </p:custDataLst>
          </p:nvPr>
        </p:nvSpPr>
        <p:spPr/>
        <p:txBody>
          <a:bodyPr/>
          <a:lstStyle/>
          <a:p>
            <a:pPr>
              <a:defRPr/>
            </a:pPr>
            <a:fld id="{CC397015-B542-4A8F-A6A5-F65C313EF3B5}" type="slidenum">
              <a:rPr lang="en-US"/>
              <a:pPr>
                <a:defRPr/>
              </a:pPr>
              <a:t>17</a:t>
            </a:fld>
            <a:endParaRPr lang="en-US"/>
          </a:p>
        </p:txBody>
      </p:sp>
      <p:sp>
        <p:nvSpPr>
          <p:cNvPr id="19460" name="Rectangle 2"/>
          <p:cNvSpPr>
            <a:spLocks noGrp="1" noChangeArrowheads="1"/>
          </p:cNvSpPr>
          <p:nvPr>
            <p:ph type="title"/>
            <p:custDataLst>
              <p:tags r:id="rId3"/>
            </p:custDataLst>
          </p:nvPr>
        </p:nvSpPr>
        <p:spPr/>
        <p:txBody>
          <a:bodyPr/>
          <a:lstStyle/>
          <a:p>
            <a:pPr eaLnBrk="1" hangingPunct="1"/>
            <a:r>
              <a:rPr lang="en-US" smtClean="0"/>
              <a:t>Referencing Arrays</a:t>
            </a:r>
          </a:p>
        </p:txBody>
      </p:sp>
      <p:sp>
        <p:nvSpPr>
          <p:cNvPr id="19461" name="Rectangle 3"/>
          <p:cNvSpPr>
            <a:spLocks noGrp="1" noChangeArrowheads="1"/>
          </p:cNvSpPr>
          <p:nvPr>
            <p:ph type="body" sz="half" idx="1"/>
            <p:custDataLst>
              <p:tags r:id="rId4"/>
            </p:custDataLst>
          </p:nvPr>
        </p:nvSpPr>
        <p:spPr/>
        <p:txBody>
          <a:bodyPr/>
          <a:lstStyle/>
          <a:p>
            <a:pPr eaLnBrk="1" hangingPunct="1">
              <a:buFont typeface="Wingdings" pitchFamily="2" charset="2"/>
              <a:buNone/>
            </a:pPr>
            <a:r>
              <a:rPr lang="en-US" sz="2000" b="1" smtClean="0">
                <a:latin typeface="Courier New" pitchFamily="49" charset="0"/>
              </a:rPr>
              <a:t>int[] myArray</a:t>
            </a:r>
          </a:p>
          <a:p>
            <a:pPr eaLnBrk="1" hangingPunct="1">
              <a:buFont typeface="Wingdings" pitchFamily="2" charset="2"/>
              <a:buNone/>
            </a:pPr>
            <a:r>
              <a:rPr lang="en-US" sz="2000" b="1" smtClean="0">
                <a:latin typeface="Courier New" pitchFamily="49" charset="0"/>
              </a:rPr>
              <a:t>= new int[5];</a:t>
            </a:r>
          </a:p>
          <a:p>
            <a:pPr eaLnBrk="1" hangingPunct="1">
              <a:buFont typeface="Wingdings" pitchFamily="2" charset="2"/>
              <a:buNone/>
            </a:pPr>
            <a:r>
              <a:rPr lang="en-US" sz="2000" b="1" smtClean="0">
                <a:latin typeface="Courier New" pitchFamily="49" charset="0"/>
              </a:rPr>
              <a:t>for(int i = 0;</a:t>
            </a:r>
          </a:p>
          <a:p>
            <a:pPr eaLnBrk="1" hangingPunct="1">
              <a:buFont typeface="Wingdings" pitchFamily="2" charset="2"/>
              <a:buNone/>
            </a:pPr>
            <a:r>
              <a:rPr lang="en-US" sz="2000" b="1" smtClean="0">
                <a:latin typeface="Courier New" pitchFamily="49" charset="0"/>
              </a:rPr>
              <a:t>    i &lt; 5; i++)</a:t>
            </a:r>
          </a:p>
          <a:p>
            <a:pPr eaLnBrk="1" hangingPunct="1">
              <a:buFont typeface="Wingdings" pitchFamily="2" charset="2"/>
              <a:buNone/>
            </a:pPr>
            <a:r>
              <a:rPr lang="en-US" sz="2000" b="1" smtClean="0">
                <a:latin typeface="Courier New" pitchFamily="49" charset="0"/>
              </a:rPr>
              <a:t>{</a:t>
            </a:r>
          </a:p>
          <a:p>
            <a:pPr eaLnBrk="1" hangingPunct="1">
              <a:buFont typeface="Wingdings" pitchFamily="2" charset="2"/>
              <a:buNone/>
            </a:pPr>
            <a:r>
              <a:rPr lang="en-US" sz="2000" b="1" smtClean="0">
                <a:latin typeface="Courier New" pitchFamily="49" charset="0"/>
              </a:rPr>
              <a:t>	myArray[i] = 3 * i;</a:t>
            </a:r>
          </a:p>
          <a:p>
            <a:pPr eaLnBrk="1" hangingPunct="1">
              <a:buFont typeface="Wingdings" pitchFamily="2" charset="2"/>
              <a:buNone/>
            </a:pPr>
            <a:r>
              <a:rPr lang="en-US" sz="2000" b="1" smtClean="0">
                <a:latin typeface="Courier New" pitchFamily="49" charset="0"/>
              </a:rPr>
              <a:t>}</a:t>
            </a:r>
          </a:p>
          <a:p>
            <a:pPr eaLnBrk="1" hangingPunct="1">
              <a:buFont typeface="Wingdings" pitchFamily="2" charset="2"/>
              <a:buNone/>
            </a:pPr>
            <a:r>
              <a:rPr lang="en-US" sz="2000" b="1" smtClean="0">
                <a:latin typeface="Courier New" pitchFamily="49" charset="0"/>
              </a:rPr>
              <a:t>int[] yourArray = myArray;</a:t>
            </a:r>
          </a:p>
        </p:txBody>
      </p:sp>
      <p:graphicFrame>
        <p:nvGraphicFramePr>
          <p:cNvPr id="466982" name="Group 38"/>
          <p:cNvGraphicFramePr>
            <a:graphicFrameLocks noGrp="1"/>
          </p:cNvGraphicFramePr>
          <p:nvPr>
            <p:ph sz="quarter" idx="2"/>
            <p:custDataLst>
              <p:tags r:id="rId5"/>
            </p:custDataLst>
          </p:nvPr>
        </p:nvGraphicFramePr>
        <p:xfrm>
          <a:off x="5145088" y="3276600"/>
          <a:ext cx="3810000" cy="518160"/>
        </p:xfrm>
        <a:graphic>
          <a:graphicData uri="http://schemas.openxmlformats.org/drawingml/2006/table">
            <a:tbl>
              <a:tblPr/>
              <a:tblGrid>
                <a:gridCol w="762000"/>
                <a:gridCol w="762000"/>
                <a:gridCol w="762000"/>
                <a:gridCol w="762000"/>
                <a:gridCol w="762000"/>
              </a:tblGrid>
              <a:tr h="474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66991" name="Group 47"/>
          <p:cNvGraphicFramePr>
            <a:graphicFrameLocks noGrp="1"/>
          </p:cNvGraphicFramePr>
          <p:nvPr>
            <p:ph sz="quarter" idx="3"/>
            <p:custDataLst>
              <p:tags r:id="rId6"/>
            </p:custDataLst>
          </p:nvPr>
        </p:nvGraphicFramePr>
        <p:xfrm>
          <a:off x="5105400" y="2667000"/>
          <a:ext cx="3810000" cy="518160"/>
        </p:xfrm>
        <a:graphic>
          <a:graphicData uri="http://schemas.openxmlformats.org/drawingml/2006/table">
            <a:tbl>
              <a:tblPr/>
              <a:tblGrid>
                <a:gridCol w="762000"/>
                <a:gridCol w="762000"/>
                <a:gridCol w="762000"/>
                <a:gridCol w="762000"/>
                <a:gridCol w="762000"/>
              </a:tblGrid>
              <a:tr h="493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a:noFill/>
                    </a:lnL>
                    <a:lnR cap="flat">
                      <a:noFill/>
                    </a:lnR>
                    <a:lnT cap="flat">
                      <a:noFill/>
                    </a:lnT>
                    <a:lnB cap="flat">
                      <a:noFill/>
                    </a:lnB>
                    <a:lnTlToBr>
                      <a:noFill/>
                    </a:lnTlToBr>
                    <a:lnBlToTr>
                      <a:noFill/>
                    </a:lnBlToTr>
                    <a:noFill/>
                  </a:tcPr>
                </a:tc>
              </a:tr>
            </a:tbl>
          </a:graphicData>
        </a:graphic>
      </p:graphicFrame>
      <p:sp>
        <p:nvSpPr>
          <p:cNvPr id="19482" name="Text Box 48"/>
          <p:cNvSpPr txBox="1">
            <a:spLocks noChangeArrowheads="1"/>
          </p:cNvSpPr>
          <p:nvPr>
            <p:custDataLst>
              <p:tags r:id="rId7"/>
            </p:custDataLst>
          </p:nvPr>
        </p:nvSpPr>
        <p:spPr bwMode="auto">
          <a:xfrm>
            <a:off x="5334000" y="1752600"/>
            <a:ext cx="1143000" cy="366713"/>
          </a:xfrm>
          <a:prstGeom prst="rect">
            <a:avLst/>
          </a:prstGeom>
          <a:noFill/>
          <a:ln w="9525">
            <a:noFill/>
            <a:miter lim="800000"/>
            <a:headEnd/>
            <a:tailEnd/>
          </a:ln>
        </p:spPr>
        <p:txBody>
          <a:bodyPr>
            <a:spAutoFit/>
          </a:bodyPr>
          <a:lstStyle/>
          <a:p>
            <a:pPr>
              <a:spcBef>
                <a:spcPct val="50000"/>
              </a:spcBef>
            </a:pPr>
            <a:r>
              <a:rPr lang="en-US" sz="1800" b="1">
                <a:latin typeface="Courier New" pitchFamily="49" charset="0"/>
              </a:rPr>
              <a:t>myArray</a:t>
            </a:r>
          </a:p>
        </p:txBody>
      </p:sp>
      <p:sp>
        <p:nvSpPr>
          <p:cNvPr id="19483" name="Rectangle 49"/>
          <p:cNvSpPr>
            <a:spLocks noChangeArrowheads="1"/>
          </p:cNvSpPr>
          <p:nvPr>
            <p:custDataLst>
              <p:tags r:id="rId8"/>
            </p:custDataLst>
          </p:nvPr>
        </p:nvSpPr>
        <p:spPr bwMode="auto">
          <a:xfrm>
            <a:off x="6629400" y="1752600"/>
            <a:ext cx="1066800" cy="381000"/>
          </a:xfrm>
          <a:prstGeom prst="rect">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custDataLst>
              <p:tags r:id="rId9"/>
            </p:custDataLst>
          </p:nvPr>
        </p:nvSpPr>
        <p:spPr bwMode="auto">
          <a:xfrm flipH="1">
            <a:off x="5638800" y="2133600"/>
            <a:ext cx="1524000" cy="990600"/>
          </a:xfrm>
          <a:prstGeom prst="line">
            <a:avLst/>
          </a:prstGeom>
          <a:noFill/>
          <a:ln w="9525">
            <a:solidFill>
              <a:schemeClr val="tx1"/>
            </a:solidFill>
            <a:miter lim="800000"/>
            <a:headEnd/>
            <a:tailEnd type="triangle" w="med" len="med"/>
          </a:ln>
        </p:spPr>
        <p:txBody>
          <a:bodyPr wrap="none"/>
          <a:lstStyle/>
          <a:p>
            <a:endParaRPr lang="en-US"/>
          </a:p>
        </p:txBody>
      </p:sp>
      <p:sp>
        <p:nvSpPr>
          <p:cNvPr id="19485" name="Text Box 51"/>
          <p:cNvSpPr txBox="1">
            <a:spLocks noChangeArrowheads="1"/>
          </p:cNvSpPr>
          <p:nvPr>
            <p:custDataLst>
              <p:tags r:id="rId10"/>
            </p:custDataLst>
          </p:nvPr>
        </p:nvSpPr>
        <p:spPr bwMode="auto">
          <a:xfrm>
            <a:off x="4495800" y="4572000"/>
            <a:ext cx="1447800" cy="366713"/>
          </a:xfrm>
          <a:prstGeom prst="rect">
            <a:avLst/>
          </a:prstGeom>
          <a:noFill/>
          <a:ln w="9525">
            <a:noFill/>
            <a:miter lim="800000"/>
            <a:headEnd/>
            <a:tailEnd/>
          </a:ln>
        </p:spPr>
        <p:txBody>
          <a:bodyPr>
            <a:spAutoFit/>
          </a:bodyPr>
          <a:lstStyle/>
          <a:p>
            <a:pPr>
              <a:spcBef>
                <a:spcPct val="50000"/>
              </a:spcBef>
            </a:pPr>
            <a:r>
              <a:rPr lang="en-US" sz="1800" b="1">
                <a:latin typeface="Courier New" pitchFamily="49" charset="0"/>
              </a:rPr>
              <a:t>yourArray</a:t>
            </a:r>
          </a:p>
        </p:txBody>
      </p:sp>
      <p:sp>
        <p:nvSpPr>
          <p:cNvPr id="19486" name="Rectangle 52"/>
          <p:cNvSpPr>
            <a:spLocks noChangeArrowheads="1"/>
          </p:cNvSpPr>
          <p:nvPr>
            <p:custDataLst>
              <p:tags r:id="rId11"/>
            </p:custDataLst>
          </p:nvPr>
        </p:nvSpPr>
        <p:spPr bwMode="auto">
          <a:xfrm>
            <a:off x="5964238" y="4572000"/>
            <a:ext cx="1198562" cy="381000"/>
          </a:xfrm>
          <a:prstGeom prst="rect">
            <a:avLst/>
          </a:prstGeom>
          <a:noFill/>
          <a:ln w="9525">
            <a:solidFill>
              <a:schemeClr val="tx1"/>
            </a:solidFill>
            <a:miter lim="800000"/>
            <a:headEnd/>
            <a:tailEnd/>
          </a:ln>
        </p:spPr>
        <p:txBody>
          <a:bodyPr wrap="none" anchor="ctr"/>
          <a:lstStyle/>
          <a:p>
            <a:endParaRPr lang="en-US"/>
          </a:p>
        </p:txBody>
      </p:sp>
      <p:sp>
        <p:nvSpPr>
          <p:cNvPr id="19487" name="Line 53"/>
          <p:cNvSpPr>
            <a:spLocks noChangeShapeType="1"/>
          </p:cNvSpPr>
          <p:nvPr>
            <p:custDataLst>
              <p:tags r:id="rId12"/>
            </p:custDataLst>
          </p:nvPr>
        </p:nvSpPr>
        <p:spPr bwMode="auto">
          <a:xfrm flipH="1" flipV="1">
            <a:off x="5486400" y="3886200"/>
            <a:ext cx="1066800" cy="6858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6"/>
          <p:cNvSpPr>
            <a:spLocks noGrp="1"/>
          </p:cNvSpPr>
          <p:nvPr>
            <p:ph type="ftr" sz="quarter" idx="11"/>
            <p:custDataLst>
              <p:tags r:id="rId1"/>
            </p:custDataLst>
          </p:nvPr>
        </p:nvSpPr>
        <p:spPr/>
        <p:txBody>
          <a:bodyPr/>
          <a:lstStyle/>
          <a:p>
            <a:pPr>
              <a:defRPr/>
            </a:pPr>
            <a:r>
              <a:rPr lang="en-US"/>
              <a:t>Arrays</a:t>
            </a:r>
          </a:p>
        </p:txBody>
      </p:sp>
      <p:sp>
        <p:nvSpPr>
          <p:cNvPr id="44" name="Slide Number Placeholder 7"/>
          <p:cNvSpPr>
            <a:spLocks noGrp="1"/>
          </p:cNvSpPr>
          <p:nvPr>
            <p:ph type="sldNum" sz="quarter" idx="12"/>
            <p:custDataLst>
              <p:tags r:id="rId2"/>
            </p:custDataLst>
          </p:nvPr>
        </p:nvSpPr>
        <p:spPr/>
        <p:txBody>
          <a:bodyPr/>
          <a:lstStyle/>
          <a:p>
            <a:pPr>
              <a:defRPr/>
            </a:pPr>
            <a:fld id="{E377A4C6-5008-4727-BDFD-AE3E25F3B6CB}" type="slidenum">
              <a:rPr lang="en-US"/>
              <a:pPr>
                <a:defRPr/>
              </a:pPr>
              <a:t>18</a:t>
            </a:fld>
            <a:endParaRPr lang="en-US"/>
          </a:p>
        </p:txBody>
      </p:sp>
      <p:sp>
        <p:nvSpPr>
          <p:cNvPr id="20484" name="Rectangle 2"/>
          <p:cNvSpPr>
            <a:spLocks noGrp="1" noChangeArrowheads="1"/>
          </p:cNvSpPr>
          <p:nvPr>
            <p:ph type="title"/>
            <p:custDataLst>
              <p:tags r:id="rId3"/>
            </p:custDataLst>
          </p:nvPr>
        </p:nvSpPr>
        <p:spPr/>
        <p:txBody>
          <a:bodyPr/>
          <a:lstStyle/>
          <a:p>
            <a:pPr eaLnBrk="1" hangingPunct="1"/>
            <a:r>
              <a:rPr lang="en-US" smtClean="0"/>
              <a:t>Referencing Arrays</a:t>
            </a:r>
          </a:p>
        </p:txBody>
      </p:sp>
      <p:sp>
        <p:nvSpPr>
          <p:cNvPr id="20485" name="Rectangle 3"/>
          <p:cNvSpPr>
            <a:spLocks noGrp="1" noChangeArrowheads="1"/>
          </p:cNvSpPr>
          <p:nvPr>
            <p:ph type="body" sz="half" idx="1"/>
            <p:custDataLst>
              <p:tags r:id="rId4"/>
            </p:custDataLst>
          </p:nvPr>
        </p:nvSpPr>
        <p:spPr/>
        <p:txBody>
          <a:bodyPr/>
          <a:lstStyle/>
          <a:p>
            <a:pPr eaLnBrk="1" hangingPunct="1">
              <a:buFont typeface="Wingdings" pitchFamily="2" charset="2"/>
              <a:buNone/>
            </a:pPr>
            <a:r>
              <a:rPr lang="en-US" sz="2000" b="1" smtClean="0">
                <a:latin typeface="Courier New" pitchFamily="49" charset="0"/>
              </a:rPr>
              <a:t>yourArray[0] = 75;</a:t>
            </a:r>
          </a:p>
        </p:txBody>
      </p:sp>
      <p:graphicFrame>
        <p:nvGraphicFramePr>
          <p:cNvPr id="473092" name="Group 4"/>
          <p:cNvGraphicFramePr>
            <a:graphicFrameLocks noGrp="1"/>
          </p:cNvGraphicFramePr>
          <p:nvPr>
            <p:ph sz="quarter" idx="2"/>
            <p:custDataLst>
              <p:tags r:id="rId5"/>
            </p:custDataLst>
          </p:nvPr>
        </p:nvGraphicFramePr>
        <p:xfrm>
          <a:off x="5145088" y="3276600"/>
          <a:ext cx="3810000" cy="518160"/>
        </p:xfrm>
        <a:graphic>
          <a:graphicData uri="http://schemas.openxmlformats.org/drawingml/2006/table">
            <a:tbl>
              <a:tblPr/>
              <a:tblGrid>
                <a:gridCol w="762000"/>
                <a:gridCol w="762000"/>
                <a:gridCol w="762000"/>
                <a:gridCol w="762000"/>
                <a:gridCol w="762000"/>
              </a:tblGrid>
              <a:tr h="474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73106" name="Group 18"/>
          <p:cNvGraphicFramePr>
            <a:graphicFrameLocks noGrp="1"/>
          </p:cNvGraphicFramePr>
          <p:nvPr>
            <p:ph sz="quarter" idx="3"/>
            <p:custDataLst>
              <p:tags r:id="rId6"/>
            </p:custDataLst>
          </p:nvPr>
        </p:nvGraphicFramePr>
        <p:xfrm>
          <a:off x="5105400" y="2667000"/>
          <a:ext cx="3810000" cy="518160"/>
        </p:xfrm>
        <a:graphic>
          <a:graphicData uri="http://schemas.openxmlformats.org/drawingml/2006/table">
            <a:tbl>
              <a:tblPr/>
              <a:tblGrid>
                <a:gridCol w="762000"/>
                <a:gridCol w="762000"/>
                <a:gridCol w="762000"/>
                <a:gridCol w="762000"/>
                <a:gridCol w="762000"/>
              </a:tblGrid>
              <a:tr h="493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a:noFill/>
                    </a:lnL>
                    <a:lnR cap="flat">
                      <a:noFill/>
                    </a:lnR>
                    <a:lnT cap="flat">
                      <a:noFill/>
                    </a:lnT>
                    <a:lnB cap="flat">
                      <a:noFill/>
                    </a:lnB>
                    <a:lnTlToBr>
                      <a:noFill/>
                    </a:lnTlToBr>
                    <a:lnBlToTr>
                      <a:noFill/>
                    </a:lnBlToTr>
                    <a:noFill/>
                  </a:tcPr>
                </a:tc>
              </a:tr>
            </a:tbl>
          </a:graphicData>
        </a:graphic>
      </p:graphicFrame>
      <p:sp>
        <p:nvSpPr>
          <p:cNvPr id="20506" name="Text Box 36"/>
          <p:cNvSpPr txBox="1">
            <a:spLocks noChangeArrowheads="1"/>
          </p:cNvSpPr>
          <p:nvPr>
            <p:custDataLst>
              <p:tags r:id="rId7"/>
            </p:custDataLst>
          </p:nvPr>
        </p:nvSpPr>
        <p:spPr bwMode="auto">
          <a:xfrm>
            <a:off x="5334000" y="1752600"/>
            <a:ext cx="1143000" cy="366713"/>
          </a:xfrm>
          <a:prstGeom prst="rect">
            <a:avLst/>
          </a:prstGeom>
          <a:noFill/>
          <a:ln w="9525">
            <a:noFill/>
            <a:miter lim="800000"/>
            <a:headEnd/>
            <a:tailEnd/>
          </a:ln>
        </p:spPr>
        <p:txBody>
          <a:bodyPr>
            <a:spAutoFit/>
          </a:bodyPr>
          <a:lstStyle/>
          <a:p>
            <a:pPr>
              <a:spcBef>
                <a:spcPct val="50000"/>
              </a:spcBef>
            </a:pPr>
            <a:r>
              <a:rPr lang="en-US" sz="1800" b="1">
                <a:latin typeface="Courier New" pitchFamily="49" charset="0"/>
              </a:rPr>
              <a:t>myArray</a:t>
            </a:r>
          </a:p>
        </p:txBody>
      </p:sp>
      <p:sp>
        <p:nvSpPr>
          <p:cNvPr id="20507" name="Rectangle 37"/>
          <p:cNvSpPr>
            <a:spLocks noChangeArrowheads="1"/>
          </p:cNvSpPr>
          <p:nvPr>
            <p:custDataLst>
              <p:tags r:id="rId8"/>
            </p:custDataLst>
          </p:nvPr>
        </p:nvSpPr>
        <p:spPr bwMode="auto">
          <a:xfrm>
            <a:off x="6629400" y="1752600"/>
            <a:ext cx="1066800" cy="381000"/>
          </a:xfrm>
          <a:prstGeom prst="rect">
            <a:avLst/>
          </a:prstGeom>
          <a:noFill/>
          <a:ln w="9525">
            <a:solidFill>
              <a:schemeClr val="tx1"/>
            </a:solidFill>
            <a:miter lim="800000"/>
            <a:headEnd/>
            <a:tailEnd/>
          </a:ln>
        </p:spPr>
        <p:txBody>
          <a:bodyPr wrap="none" anchor="ctr"/>
          <a:lstStyle/>
          <a:p>
            <a:endParaRPr lang="en-US"/>
          </a:p>
        </p:txBody>
      </p:sp>
      <p:sp>
        <p:nvSpPr>
          <p:cNvPr id="20508" name="Line 38"/>
          <p:cNvSpPr>
            <a:spLocks noChangeShapeType="1"/>
          </p:cNvSpPr>
          <p:nvPr>
            <p:custDataLst>
              <p:tags r:id="rId9"/>
            </p:custDataLst>
          </p:nvPr>
        </p:nvSpPr>
        <p:spPr bwMode="auto">
          <a:xfrm flipH="1">
            <a:off x="5638800" y="2133600"/>
            <a:ext cx="1524000" cy="990600"/>
          </a:xfrm>
          <a:prstGeom prst="line">
            <a:avLst/>
          </a:prstGeom>
          <a:noFill/>
          <a:ln w="9525">
            <a:solidFill>
              <a:schemeClr val="tx1"/>
            </a:solidFill>
            <a:miter lim="800000"/>
            <a:headEnd/>
            <a:tailEnd type="triangle" w="med" len="med"/>
          </a:ln>
        </p:spPr>
        <p:txBody>
          <a:bodyPr wrap="none"/>
          <a:lstStyle/>
          <a:p>
            <a:endParaRPr lang="en-US"/>
          </a:p>
        </p:txBody>
      </p:sp>
      <p:sp>
        <p:nvSpPr>
          <p:cNvPr id="20509" name="Text Box 39"/>
          <p:cNvSpPr txBox="1">
            <a:spLocks noChangeArrowheads="1"/>
          </p:cNvSpPr>
          <p:nvPr>
            <p:custDataLst>
              <p:tags r:id="rId10"/>
            </p:custDataLst>
          </p:nvPr>
        </p:nvSpPr>
        <p:spPr bwMode="auto">
          <a:xfrm>
            <a:off x="4495800" y="4572000"/>
            <a:ext cx="1447800" cy="366713"/>
          </a:xfrm>
          <a:prstGeom prst="rect">
            <a:avLst/>
          </a:prstGeom>
          <a:noFill/>
          <a:ln w="9525">
            <a:noFill/>
            <a:miter lim="800000"/>
            <a:headEnd/>
            <a:tailEnd/>
          </a:ln>
        </p:spPr>
        <p:txBody>
          <a:bodyPr>
            <a:spAutoFit/>
          </a:bodyPr>
          <a:lstStyle/>
          <a:p>
            <a:pPr>
              <a:spcBef>
                <a:spcPct val="50000"/>
              </a:spcBef>
            </a:pPr>
            <a:r>
              <a:rPr lang="en-US" sz="1800" b="1">
                <a:latin typeface="Courier New" pitchFamily="49" charset="0"/>
              </a:rPr>
              <a:t>yourArray</a:t>
            </a:r>
          </a:p>
        </p:txBody>
      </p:sp>
      <p:sp>
        <p:nvSpPr>
          <p:cNvPr id="20510" name="Rectangle 40"/>
          <p:cNvSpPr>
            <a:spLocks noChangeArrowheads="1"/>
          </p:cNvSpPr>
          <p:nvPr>
            <p:custDataLst>
              <p:tags r:id="rId11"/>
            </p:custDataLst>
          </p:nvPr>
        </p:nvSpPr>
        <p:spPr bwMode="auto">
          <a:xfrm>
            <a:off x="5964238" y="4572000"/>
            <a:ext cx="1198562" cy="381000"/>
          </a:xfrm>
          <a:prstGeom prst="rect">
            <a:avLst/>
          </a:prstGeom>
          <a:noFill/>
          <a:ln w="9525">
            <a:solidFill>
              <a:schemeClr val="tx1"/>
            </a:solidFill>
            <a:miter lim="800000"/>
            <a:headEnd/>
            <a:tailEnd/>
          </a:ln>
        </p:spPr>
        <p:txBody>
          <a:bodyPr wrap="none" anchor="ctr"/>
          <a:lstStyle/>
          <a:p>
            <a:endParaRPr lang="en-US"/>
          </a:p>
        </p:txBody>
      </p:sp>
      <p:sp>
        <p:nvSpPr>
          <p:cNvPr id="20511" name="Line 41"/>
          <p:cNvSpPr>
            <a:spLocks noChangeShapeType="1"/>
          </p:cNvSpPr>
          <p:nvPr>
            <p:custDataLst>
              <p:tags r:id="rId12"/>
            </p:custDataLst>
          </p:nvPr>
        </p:nvSpPr>
        <p:spPr bwMode="auto">
          <a:xfrm flipH="1" flipV="1">
            <a:off x="5486400" y="3886200"/>
            <a:ext cx="1066800" cy="685800"/>
          </a:xfrm>
          <a:prstGeom prst="line">
            <a:avLst/>
          </a:prstGeom>
          <a:noFill/>
          <a:ln w="9525">
            <a:solidFill>
              <a:schemeClr val="tx1"/>
            </a:solidFill>
            <a:miter lim="800000"/>
            <a:headEnd/>
            <a:tailEnd type="triangle" w="med" len="med"/>
          </a:ln>
        </p:spPr>
        <p:txBody>
          <a:bodyPr wrap="none"/>
          <a:lstStyle/>
          <a:p>
            <a:endParaRPr lang="en-US"/>
          </a:p>
        </p:txBody>
      </p:sp>
      <p:sp>
        <p:nvSpPr>
          <p:cNvPr id="20512" name="Text Box 42"/>
          <p:cNvSpPr txBox="1">
            <a:spLocks noChangeArrowheads="1"/>
          </p:cNvSpPr>
          <p:nvPr>
            <p:custDataLst>
              <p:tags r:id="rId13"/>
            </p:custDataLst>
          </p:nvPr>
        </p:nvSpPr>
        <p:spPr bwMode="auto">
          <a:xfrm>
            <a:off x="609600" y="2971800"/>
            <a:ext cx="3581400" cy="26574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W</a:t>
            </a:r>
            <a:r>
              <a:rPr lang="en-US" dirty="0" smtClean="0"/>
              <a:t>e </a:t>
            </a:r>
            <a:r>
              <a:rPr lang="en-US" dirty="0"/>
              <a:t>explicitly set </a:t>
            </a:r>
            <a:r>
              <a:rPr lang="en-US" b="1" dirty="0" err="1">
                <a:latin typeface="Courier New" pitchFamily="49" charset="0"/>
              </a:rPr>
              <a:t>yourArray</a:t>
            </a:r>
            <a:r>
              <a:rPr lang="en-US" b="1" dirty="0">
                <a:latin typeface="Courier New" pitchFamily="49" charset="0"/>
              </a:rPr>
              <a:t>[0]</a:t>
            </a:r>
            <a:r>
              <a:rPr lang="en-US" dirty="0"/>
              <a:t> to 75; now </a:t>
            </a:r>
            <a:r>
              <a:rPr lang="en-US" b="1" dirty="0" err="1">
                <a:latin typeface="Courier New" pitchFamily="49" charset="0"/>
              </a:rPr>
              <a:t>myArray</a:t>
            </a:r>
            <a:r>
              <a:rPr lang="en-US" b="1" dirty="0">
                <a:latin typeface="Courier New" pitchFamily="49" charset="0"/>
              </a:rPr>
              <a:t>[0]</a:t>
            </a:r>
            <a:r>
              <a:rPr lang="en-US" dirty="0"/>
              <a:t> is also equal to 75 because </a:t>
            </a:r>
            <a:r>
              <a:rPr lang="en-US" b="1" dirty="0" err="1">
                <a:latin typeface="Courier New" pitchFamily="49" charset="0"/>
              </a:rPr>
              <a:t>myArray</a:t>
            </a:r>
            <a:r>
              <a:rPr lang="en-US" dirty="0"/>
              <a:t> and </a:t>
            </a:r>
            <a:r>
              <a:rPr lang="en-US" b="1" dirty="0" err="1">
                <a:latin typeface="Courier New" pitchFamily="49" charset="0"/>
              </a:rPr>
              <a:t>yourArray</a:t>
            </a:r>
            <a:r>
              <a:rPr lang="en-US" dirty="0"/>
              <a:t> both reference the same array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72C4D57F-6164-431E-BACD-A632C7166482}" type="slidenum">
              <a:rPr lang="en-US"/>
              <a:pPr>
                <a:defRPr/>
              </a:pPr>
              <a:t>19</a:t>
            </a:fld>
            <a:endParaRPr lang="en-US"/>
          </a:p>
        </p:txBody>
      </p:sp>
      <p:sp>
        <p:nvSpPr>
          <p:cNvPr id="21508" name="Rectangle 2"/>
          <p:cNvSpPr>
            <a:spLocks noGrp="1" noChangeArrowheads="1"/>
          </p:cNvSpPr>
          <p:nvPr>
            <p:ph type="title"/>
            <p:custDataLst>
              <p:tags r:id="rId3"/>
            </p:custDataLst>
          </p:nvPr>
        </p:nvSpPr>
        <p:spPr/>
        <p:txBody>
          <a:bodyPr/>
          <a:lstStyle/>
          <a:p>
            <a:pPr eaLnBrk="1" hangingPunct="1"/>
            <a:r>
              <a:rPr lang="en-US" smtClean="0"/>
              <a:t>Cloning Arrays</a:t>
            </a:r>
          </a:p>
        </p:txBody>
      </p:sp>
      <p:sp>
        <p:nvSpPr>
          <p:cNvPr id="21509" name="Rectangle 3"/>
          <p:cNvSpPr>
            <a:spLocks noGrp="1" noChangeArrowheads="1"/>
          </p:cNvSpPr>
          <p:nvPr>
            <p:ph type="body" idx="1"/>
            <p:custDataLst>
              <p:tags r:id="rId4"/>
            </p:custDataLst>
          </p:nvPr>
        </p:nvSpPr>
        <p:spPr>
          <a:xfrm>
            <a:off x="1066800" y="1524000"/>
            <a:ext cx="7888288" cy="4608513"/>
          </a:xfrm>
        </p:spPr>
        <p:txBody>
          <a:bodyPr/>
          <a:lstStyle/>
          <a:p>
            <a:pPr marL="609600" indent="-609600" eaLnBrk="1" hangingPunct="1"/>
            <a:r>
              <a:rPr lang="en-US" dirty="0"/>
              <a:t>T</a:t>
            </a:r>
            <a:r>
              <a:rPr lang="en-US" dirty="0" smtClean="0"/>
              <a:t>o make a copy of an array, use the </a:t>
            </a:r>
            <a:r>
              <a:rPr lang="en-US" b="1" dirty="0" smtClean="0">
                <a:latin typeface="Courier New" pitchFamily="49" charset="0"/>
              </a:rPr>
              <a:t>clone</a:t>
            </a:r>
            <a:r>
              <a:rPr lang="en-US" dirty="0" smtClean="0"/>
              <a:t> method from the </a:t>
            </a:r>
            <a:r>
              <a:rPr lang="en-US" b="1" dirty="0" smtClean="0">
                <a:latin typeface="Courier New" pitchFamily="49" charset="0"/>
              </a:rPr>
              <a:t>Object</a:t>
            </a:r>
            <a:r>
              <a:rPr lang="en-US" dirty="0" smtClean="0"/>
              <a:t> class.</a:t>
            </a:r>
          </a:p>
          <a:p>
            <a:pPr marL="609600" indent="-609600" eaLnBrk="1" hangingPunct="1">
              <a:buFont typeface="Wingdings" pitchFamily="2" charset="2"/>
              <a:buNone/>
            </a:pPr>
            <a:r>
              <a:rPr lang="en-US" sz="2800" b="1" dirty="0" smtClean="0">
                <a:latin typeface="Courier New" pitchFamily="49" charset="0"/>
              </a:rPr>
              <a:t> </a:t>
            </a:r>
          </a:p>
          <a:p>
            <a:pPr marL="609600" indent="-609600" eaLnBrk="1" hangingPunct="1">
              <a:buFont typeface="Wingdings" pitchFamily="2" charset="2"/>
              <a:buNone/>
            </a:pPr>
            <a:r>
              <a:rPr lang="en-US" sz="2800" b="1" dirty="0" smtClean="0">
                <a:latin typeface="Courier New" pitchFamily="49" charset="0"/>
              </a:rPr>
              <a:t>     </a:t>
            </a:r>
            <a:r>
              <a:rPr lang="en-US" sz="2800" b="1" dirty="0" err="1" smtClean="0">
                <a:latin typeface="Courier New" pitchFamily="49" charset="0"/>
              </a:rPr>
              <a:t>yourArray</a:t>
            </a:r>
            <a:r>
              <a:rPr lang="en-US" sz="2800" b="1" dirty="0" smtClean="0">
                <a:latin typeface="Courier New" pitchFamily="49" charset="0"/>
              </a:rPr>
              <a:t> = </a:t>
            </a:r>
            <a:r>
              <a:rPr lang="en-US" sz="2800" b="1" dirty="0" err="1" smtClean="0">
                <a:latin typeface="Courier New" pitchFamily="49" charset="0"/>
              </a:rPr>
              <a:t>myArray.clone</a:t>
            </a:r>
            <a:r>
              <a:rPr lang="en-US" sz="2800" b="1" dirty="0" smtClean="0">
                <a:latin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EC08FBC1-F335-4CB1-93BC-D3192CDDF962}" type="slidenum">
              <a:rPr lang="en-US"/>
              <a:pPr>
                <a:defRPr/>
              </a:pPr>
              <a:t>2</a:t>
            </a:fld>
            <a:endParaRPr lang="en-US"/>
          </a:p>
        </p:txBody>
      </p:sp>
      <p:sp>
        <p:nvSpPr>
          <p:cNvPr id="6148" name="Rectangle 2"/>
          <p:cNvSpPr>
            <a:spLocks noGrp="1" noChangeArrowheads="1"/>
          </p:cNvSpPr>
          <p:nvPr>
            <p:ph type="title"/>
            <p:custDataLst>
              <p:tags r:id="rId3"/>
            </p:custDataLst>
          </p:nvPr>
        </p:nvSpPr>
        <p:spPr/>
        <p:txBody>
          <a:bodyPr/>
          <a:lstStyle/>
          <a:p>
            <a:pPr eaLnBrk="1" hangingPunct="1"/>
            <a:r>
              <a:rPr lang="en-US" smtClean="0"/>
              <a:t>Introduction to Arrays</a:t>
            </a:r>
          </a:p>
        </p:txBody>
      </p:sp>
      <p:sp>
        <p:nvSpPr>
          <p:cNvPr id="6149" name="Rectangle 3"/>
          <p:cNvSpPr>
            <a:spLocks noGrp="1" noChangeArrowheads="1"/>
          </p:cNvSpPr>
          <p:nvPr>
            <p:ph type="body" idx="1"/>
            <p:custDataLst>
              <p:tags r:id="rId4"/>
            </p:custDataLst>
          </p:nvPr>
        </p:nvSpPr>
        <p:spPr/>
        <p:txBody>
          <a:bodyPr/>
          <a:lstStyle/>
          <a:p>
            <a:pPr eaLnBrk="1" hangingPunct="1"/>
            <a:r>
              <a:rPr lang="en-US" dirty="0"/>
              <a:t>P</a:t>
            </a:r>
            <a:r>
              <a:rPr lang="en-US" dirty="0" smtClean="0"/>
              <a:t>rimitive data types, such as </a:t>
            </a:r>
            <a:r>
              <a:rPr lang="en-US" b="1" dirty="0" err="1" smtClean="0">
                <a:latin typeface="Courier New" pitchFamily="49" charset="0"/>
              </a:rPr>
              <a:t>int</a:t>
            </a:r>
            <a:r>
              <a:rPr lang="en-US" dirty="0" smtClean="0"/>
              <a:t> or </a:t>
            </a:r>
            <a:r>
              <a:rPr lang="en-US" b="1" dirty="0" smtClean="0">
                <a:latin typeface="Courier New" pitchFamily="49" charset="0"/>
              </a:rPr>
              <a:t>float</a:t>
            </a:r>
            <a:r>
              <a:rPr lang="en-US" dirty="0" smtClean="0"/>
              <a:t>, store only a single value.</a:t>
            </a:r>
          </a:p>
          <a:p>
            <a:pPr eaLnBrk="1" hangingPunct="1"/>
            <a:r>
              <a:rPr lang="en-US" dirty="0"/>
              <a:t>A</a:t>
            </a:r>
            <a:r>
              <a:rPr lang="en-US" dirty="0" smtClean="0"/>
              <a:t>n </a:t>
            </a:r>
            <a:r>
              <a:rPr lang="en-US" i="1" dirty="0" smtClean="0"/>
              <a:t>array</a:t>
            </a:r>
            <a:r>
              <a:rPr lang="en-US" dirty="0" smtClean="0"/>
              <a:t> can be used to store a collection of values.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custDataLst>
              <p:tags r:id="rId1"/>
            </p:custDataLst>
          </p:nvPr>
        </p:nvSpPr>
        <p:spPr/>
        <p:txBody>
          <a:bodyPr/>
          <a:lstStyle/>
          <a:p>
            <a:pPr>
              <a:defRPr/>
            </a:pPr>
            <a:r>
              <a:rPr lang="en-US"/>
              <a:t>Arrays</a:t>
            </a:r>
          </a:p>
        </p:txBody>
      </p:sp>
      <p:sp>
        <p:nvSpPr>
          <p:cNvPr id="13" name="Slide Number Placeholder 5"/>
          <p:cNvSpPr>
            <a:spLocks noGrp="1"/>
          </p:cNvSpPr>
          <p:nvPr>
            <p:ph type="sldNum" sz="quarter" idx="12"/>
            <p:custDataLst>
              <p:tags r:id="rId2"/>
            </p:custDataLst>
          </p:nvPr>
        </p:nvSpPr>
        <p:spPr/>
        <p:txBody>
          <a:bodyPr/>
          <a:lstStyle/>
          <a:p>
            <a:pPr>
              <a:defRPr/>
            </a:pPr>
            <a:fld id="{668E0BA6-A606-4153-87F9-512151EB1A50}" type="slidenum">
              <a:rPr lang="en-US"/>
              <a:pPr>
                <a:defRPr/>
              </a:pPr>
              <a:t>20</a:t>
            </a:fld>
            <a:endParaRPr lang="en-US"/>
          </a:p>
        </p:txBody>
      </p:sp>
      <p:sp>
        <p:nvSpPr>
          <p:cNvPr id="22532" name="Rectangle 2"/>
          <p:cNvSpPr>
            <a:spLocks noGrp="1" noChangeArrowheads="1"/>
          </p:cNvSpPr>
          <p:nvPr>
            <p:ph type="title"/>
            <p:custDataLst>
              <p:tags r:id="rId3"/>
            </p:custDataLst>
          </p:nvPr>
        </p:nvSpPr>
        <p:spPr/>
        <p:txBody>
          <a:bodyPr/>
          <a:lstStyle/>
          <a:p>
            <a:pPr eaLnBrk="1" hangingPunct="1"/>
            <a:r>
              <a:rPr lang="en-US" smtClean="0"/>
              <a:t>Using </a:t>
            </a:r>
            <a:r>
              <a:rPr lang="en-US" b="1" smtClean="0">
                <a:latin typeface="Courier New" pitchFamily="49" charset="0"/>
              </a:rPr>
              <a:t>arraycopy</a:t>
            </a:r>
          </a:p>
        </p:txBody>
      </p:sp>
      <p:sp>
        <p:nvSpPr>
          <p:cNvPr id="22533" name="Rectangle 3"/>
          <p:cNvSpPr>
            <a:spLocks noGrp="1" noChangeArrowheads="1"/>
          </p:cNvSpPr>
          <p:nvPr>
            <p:ph type="body" idx="1"/>
            <p:custDataLst>
              <p:tags r:id="rId4"/>
            </p:custDataLst>
          </p:nvPr>
        </p:nvSpPr>
        <p:spPr>
          <a:xfrm>
            <a:off x="1066800" y="1524000"/>
            <a:ext cx="7888288" cy="4608513"/>
          </a:xfrm>
        </p:spPr>
        <p:txBody>
          <a:bodyPr/>
          <a:lstStyle/>
          <a:p>
            <a:pPr eaLnBrk="1" hangingPunct="1"/>
            <a:r>
              <a:rPr lang="en-US" dirty="0"/>
              <a:t>Y</a:t>
            </a:r>
            <a:r>
              <a:rPr lang="en-US" dirty="0" smtClean="0"/>
              <a:t>ou can use the </a:t>
            </a:r>
            <a:r>
              <a:rPr lang="en-US" b="1" dirty="0" err="1" smtClean="0">
                <a:latin typeface="Courier New" pitchFamily="49" charset="0"/>
              </a:rPr>
              <a:t>arraycopy</a:t>
            </a:r>
            <a:r>
              <a:rPr lang="en-US" dirty="0" smtClean="0"/>
              <a:t> method from the </a:t>
            </a:r>
            <a:r>
              <a:rPr lang="en-US" b="1" dirty="0" smtClean="0">
                <a:latin typeface="Courier New" pitchFamily="49" charset="0"/>
              </a:rPr>
              <a:t>System</a:t>
            </a:r>
            <a:r>
              <a:rPr lang="en-US" dirty="0" smtClean="0"/>
              <a:t> class to copy elements from one array to another array.</a:t>
            </a:r>
          </a:p>
          <a:p>
            <a:pPr eaLnBrk="1" hangingPunct="1">
              <a:buFont typeface="Wingdings" pitchFamily="2" charset="2"/>
              <a:buNone/>
            </a:pPr>
            <a:r>
              <a:rPr lang="en-US" sz="2800" b="1" dirty="0" smtClean="0">
                <a:latin typeface="Courier New" pitchFamily="49" charset="0"/>
              </a:rPr>
              <a:t>	</a:t>
            </a:r>
          </a:p>
          <a:p>
            <a:pPr eaLnBrk="1" hangingPunct="1">
              <a:buFont typeface="Wingdings" pitchFamily="2" charset="2"/>
              <a:buNone/>
            </a:pPr>
            <a:r>
              <a:rPr lang="en-US" sz="2800" b="1" dirty="0" err="1" smtClean="0">
                <a:latin typeface="Courier New" pitchFamily="49" charset="0"/>
              </a:rPr>
              <a:t>System.arraycopy</a:t>
            </a:r>
            <a:r>
              <a:rPr lang="en-US" sz="2800" b="1" dirty="0" smtClean="0">
                <a:latin typeface="Courier New" pitchFamily="49" charset="0"/>
              </a:rPr>
              <a:t>(</a:t>
            </a:r>
          </a:p>
          <a:p>
            <a:pPr eaLnBrk="1" hangingPunct="1">
              <a:buFont typeface="Wingdings" pitchFamily="2" charset="2"/>
              <a:buNone/>
            </a:pPr>
            <a:r>
              <a:rPr lang="en-US" sz="2800" b="1" dirty="0" smtClean="0">
                <a:latin typeface="Courier New" pitchFamily="49" charset="0"/>
              </a:rPr>
              <a:t>		</a:t>
            </a:r>
            <a:r>
              <a:rPr lang="en-US" sz="2800" b="1" dirty="0" err="1" smtClean="0">
                <a:latin typeface="Courier New" pitchFamily="49" charset="0"/>
              </a:rPr>
              <a:t>myArray</a:t>
            </a:r>
            <a:r>
              <a:rPr lang="en-US" sz="2800" b="1" dirty="0" smtClean="0">
                <a:latin typeface="Courier New" pitchFamily="49" charset="0"/>
              </a:rPr>
              <a:t>, 0, </a:t>
            </a:r>
            <a:r>
              <a:rPr lang="en-US" sz="2800" b="1" dirty="0" err="1" smtClean="0">
                <a:latin typeface="Courier New" pitchFamily="49" charset="0"/>
              </a:rPr>
              <a:t>ourArray</a:t>
            </a:r>
            <a:r>
              <a:rPr lang="en-US" sz="2800" b="1" dirty="0" smtClean="0">
                <a:latin typeface="Courier New" pitchFamily="49" charset="0"/>
              </a:rPr>
              <a:t>, 0, 5);</a:t>
            </a:r>
          </a:p>
        </p:txBody>
      </p:sp>
      <p:sp>
        <p:nvSpPr>
          <p:cNvPr id="22534" name="Text Box 4"/>
          <p:cNvSpPr txBox="1">
            <a:spLocks noChangeArrowheads="1"/>
          </p:cNvSpPr>
          <p:nvPr>
            <p:custDataLst>
              <p:tags r:id="rId5"/>
            </p:custDataLst>
          </p:nvPr>
        </p:nvSpPr>
        <p:spPr bwMode="auto">
          <a:xfrm>
            <a:off x="1295400" y="5410200"/>
            <a:ext cx="3048000" cy="1014413"/>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smtClean="0"/>
              <a:t>Copy </a:t>
            </a:r>
            <a:r>
              <a:rPr lang="en-US" dirty="0"/>
              <a:t>from this array</a:t>
            </a:r>
          </a:p>
          <a:p>
            <a:pPr>
              <a:spcBef>
                <a:spcPct val="50000"/>
              </a:spcBef>
            </a:pPr>
            <a:r>
              <a:rPr lang="en-US" dirty="0"/>
              <a:t>starting at this </a:t>
            </a:r>
            <a:r>
              <a:rPr lang="en-US" dirty="0" smtClean="0"/>
              <a:t>position.</a:t>
            </a:r>
            <a:endParaRPr lang="en-US" dirty="0"/>
          </a:p>
        </p:txBody>
      </p:sp>
      <p:sp>
        <p:nvSpPr>
          <p:cNvPr id="22535" name="Line 5"/>
          <p:cNvSpPr>
            <a:spLocks noChangeShapeType="1"/>
          </p:cNvSpPr>
          <p:nvPr>
            <p:custDataLst>
              <p:tags r:id="rId6"/>
            </p:custDataLst>
          </p:nvPr>
        </p:nvSpPr>
        <p:spPr bwMode="auto">
          <a:xfrm flipH="1" flipV="1">
            <a:off x="2362200" y="4495800"/>
            <a:ext cx="76200" cy="914400"/>
          </a:xfrm>
          <a:prstGeom prst="line">
            <a:avLst/>
          </a:prstGeom>
          <a:noFill/>
          <a:ln w="9525">
            <a:solidFill>
              <a:schemeClr val="tx1"/>
            </a:solidFill>
            <a:miter lim="800000"/>
            <a:headEnd/>
            <a:tailEnd type="triangle" w="med" len="med"/>
          </a:ln>
        </p:spPr>
        <p:txBody>
          <a:bodyPr wrap="none"/>
          <a:lstStyle/>
          <a:p>
            <a:endParaRPr lang="en-US"/>
          </a:p>
        </p:txBody>
      </p:sp>
      <p:sp>
        <p:nvSpPr>
          <p:cNvPr id="22536" name="Text Box 6"/>
          <p:cNvSpPr txBox="1">
            <a:spLocks noChangeArrowheads="1"/>
          </p:cNvSpPr>
          <p:nvPr>
            <p:custDataLst>
              <p:tags r:id="rId7"/>
            </p:custDataLst>
          </p:nvPr>
        </p:nvSpPr>
        <p:spPr bwMode="auto">
          <a:xfrm>
            <a:off x="4724400" y="5486400"/>
            <a:ext cx="3429000" cy="1014413"/>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C</a:t>
            </a:r>
            <a:r>
              <a:rPr lang="en-US" dirty="0" smtClean="0"/>
              <a:t>opy </a:t>
            </a:r>
            <a:r>
              <a:rPr lang="en-US" dirty="0"/>
              <a:t>to this array</a:t>
            </a:r>
          </a:p>
          <a:p>
            <a:pPr>
              <a:spcBef>
                <a:spcPct val="50000"/>
              </a:spcBef>
            </a:pPr>
            <a:r>
              <a:rPr lang="en-US" dirty="0"/>
              <a:t>beginning at this </a:t>
            </a:r>
            <a:r>
              <a:rPr lang="en-US" dirty="0" smtClean="0"/>
              <a:t>position.</a:t>
            </a:r>
            <a:endParaRPr lang="en-US" dirty="0"/>
          </a:p>
        </p:txBody>
      </p:sp>
      <p:sp>
        <p:nvSpPr>
          <p:cNvPr id="22537" name="Line 7"/>
          <p:cNvSpPr>
            <a:spLocks noChangeShapeType="1"/>
          </p:cNvSpPr>
          <p:nvPr>
            <p:custDataLst>
              <p:tags r:id="rId8"/>
            </p:custDataLst>
          </p:nvPr>
        </p:nvSpPr>
        <p:spPr bwMode="auto">
          <a:xfrm flipV="1">
            <a:off x="2819400" y="4419600"/>
            <a:ext cx="1066800" cy="990600"/>
          </a:xfrm>
          <a:prstGeom prst="line">
            <a:avLst/>
          </a:prstGeom>
          <a:noFill/>
          <a:ln w="9525">
            <a:solidFill>
              <a:schemeClr val="tx1"/>
            </a:solidFill>
            <a:miter lim="800000"/>
            <a:headEnd/>
            <a:tailEnd type="triangle" w="med" len="med"/>
          </a:ln>
        </p:spPr>
        <p:txBody>
          <a:bodyPr wrap="none"/>
          <a:lstStyle/>
          <a:p>
            <a:endParaRPr lang="en-US"/>
          </a:p>
        </p:txBody>
      </p:sp>
      <p:sp>
        <p:nvSpPr>
          <p:cNvPr id="22538" name="Line 8"/>
          <p:cNvSpPr>
            <a:spLocks noChangeShapeType="1"/>
          </p:cNvSpPr>
          <p:nvPr>
            <p:custDataLst>
              <p:tags r:id="rId9"/>
            </p:custDataLst>
          </p:nvPr>
        </p:nvSpPr>
        <p:spPr bwMode="auto">
          <a:xfrm flipH="1" flipV="1">
            <a:off x="5257800" y="4495800"/>
            <a:ext cx="457200" cy="990600"/>
          </a:xfrm>
          <a:prstGeom prst="line">
            <a:avLst/>
          </a:prstGeom>
          <a:noFill/>
          <a:ln w="9525">
            <a:solidFill>
              <a:schemeClr val="tx1"/>
            </a:solidFill>
            <a:miter lim="800000"/>
            <a:headEnd/>
            <a:tailEnd type="triangle" w="med" len="med"/>
          </a:ln>
        </p:spPr>
        <p:txBody>
          <a:bodyPr wrap="none"/>
          <a:lstStyle/>
          <a:p>
            <a:endParaRPr lang="en-US"/>
          </a:p>
        </p:txBody>
      </p:sp>
      <p:sp>
        <p:nvSpPr>
          <p:cNvPr id="22539" name="Line 9"/>
          <p:cNvSpPr>
            <a:spLocks noChangeShapeType="1"/>
          </p:cNvSpPr>
          <p:nvPr>
            <p:custDataLst>
              <p:tags r:id="rId10"/>
            </p:custDataLst>
          </p:nvPr>
        </p:nvSpPr>
        <p:spPr bwMode="auto">
          <a:xfrm flipV="1">
            <a:off x="6400800" y="4495800"/>
            <a:ext cx="381000" cy="990600"/>
          </a:xfrm>
          <a:prstGeom prst="line">
            <a:avLst/>
          </a:prstGeom>
          <a:noFill/>
          <a:ln w="9525">
            <a:solidFill>
              <a:schemeClr val="tx1"/>
            </a:solidFill>
            <a:miter lim="800000"/>
            <a:headEnd/>
            <a:tailEnd type="triangle" w="med" len="med"/>
          </a:ln>
        </p:spPr>
        <p:txBody>
          <a:bodyPr wrap="none"/>
          <a:lstStyle/>
          <a:p>
            <a:endParaRPr lang="en-US"/>
          </a:p>
        </p:txBody>
      </p:sp>
      <p:sp>
        <p:nvSpPr>
          <p:cNvPr id="22540" name="Text Box 11"/>
          <p:cNvSpPr txBox="1">
            <a:spLocks noChangeArrowheads="1"/>
          </p:cNvSpPr>
          <p:nvPr>
            <p:custDataLst>
              <p:tags r:id="rId11"/>
            </p:custDataLst>
          </p:nvPr>
        </p:nvSpPr>
        <p:spPr bwMode="auto">
          <a:xfrm>
            <a:off x="6248400" y="3124200"/>
            <a:ext cx="2209800" cy="831850"/>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C</a:t>
            </a:r>
            <a:r>
              <a:rPr lang="en-US" dirty="0" smtClean="0"/>
              <a:t>opy </a:t>
            </a:r>
            <a:r>
              <a:rPr lang="en-US" dirty="0"/>
              <a:t>this many </a:t>
            </a:r>
            <a:r>
              <a:rPr lang="en-US" dirty="0" smtClean="0"/>
              <a:t>elements.</a:t>
            </a:r>
            <a:endParaRPr lang="en-US" dirty="0"/>
          </a:p>
        </p:txBody>
      </p:sp>
      <p:sp>
        <p:nvSpPr>
          <p:cNvPr id="22541" name="Line 12"/>
          <p:cNvSpPr>
            <a:spLocks noChangeShapeType="1"/>
          </p:cNvSpPr>
          <p:nvPr>
            <p:custDataLst>
              <p:tags r:id="rId12"/>
            </p:custDataLst>
          </p:nvPr>
        </p:nvSpPr>
        <p:spPr bwMode="auto">
          <a:xfrm flipH="1">
            <a:off x="7467600" y="3962400"/>
            <a:ext cx="76200" cy="2286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5BAAE035-E3DA-4A4D-B3FD-DAAC2EF2A107}" type="slidenum">
              <a:rPr lang="en-US"/>
              <a:pPr>
                <a:defRPr/>
              </a:pPr>
              <a:t>21</a:t>
            </a:fld>
            <a:endParaRPr lang="en-US"/>
          </a:p>
        </p:txBody>
      </p:sp>
      <p:sp>
        <p:nvSpPr>
          <p:cNvPr id="23556" name="Rectangle 2"/>
          <p:cNvSpPr>
            <a:spLocks noGrp="1" noChangeArrowheads="1"/>
          </p:cNvSpPr>
          <p:nvPr>
            <p:ph type="title"/>
            <p:custDataLst>
              <p:tags r:id="rId3"/>
            </p:custDataLst>
          </p:nvPr>
        </p:nvSpPr>
        <p:spPr/>
        <p:txBody>
          <a:bodyPr/>
          <a:lstStyle/>
          <a:p>
            <a:pPr eaLnBrk="1" hangingPunct="1"/>
            <a:r>
              <a:rPr lang="en-US" smtClean="0"/>
              <a:t>Subscripts and Indexes</a:t>
            </a:r>
          </a:p>
        </p:txBody>
      </p:sp>
      <p:sp>
        <p:nvSpPr>
          <p:cNvPr id="23557" name="Rectangle 3"/>
          <p:cNvSpPr>
            <a:spLocks noGrp="1" noChangeArrowheads="1"/>
          </p:cNvSpPr>
          <p:nvPr>
            <p:ph type="body" idx="1"/>
            <p:custDataLst>
              <p:tags r:id="rId4"/>
            </p:custDataLst>
          </p:nvPr>
        </p:nvSpPr>
        <p:spPr/>
        <p:txBody>
          <a:bodyPr/>
          <a:lstStyle/>
          <a:p>
            <a:pPr eaLnBrk="1" hangingPunct="1"/>
            <a:r>
              <a:rPr lang="en-US" dirty="0"/>
              <a:t>W</a:t>
            </a:r>
            <a:r>
              <a:rPr lang="en-US" dirty="0" smtClean="0"/>
              <a:t>hen discussing arrays, the term </a:t>
            </a:r>
            <a:r>
              <a:rPr lang="en-US" i="1" dirty="0" smtClean="0"/>
              <a:t>subscript</a:t>
            </a:r>
            <a:r>
              <a:rPr lang="en-US" dirty="0" smtClean="0"/>
              <a:t> is frequently used instead of index.</a:t>
            </a:r>
          </a:p>
          <a:p>
            <a:pPr eaLnBrk="1" hangingPunct="1"/>
            <a:r>
              <a:rPr lang="en-US" dirty="0"/>
              <a:t>E</a:t>
            </a:r>
            <a:r>
              <a:rPr lang="en-US" smtClean="0"/>
              <a:t>ither </a:t>
            </a:r>
            <a:r>
              <a:rPr lang="en-US" dirty="0" smtClean="0"/>
              <a:t>one </a:t>
            </a:r>
            <a:r>
              <a:rPr lang="en-US" smtClean="0"/>
              <a:t>is correct.</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custDataLst>
              <p:tags r:id="rId1"/>
            </p:custDataLst>
          </p:nvPr>
        </p:nvSpPr>
        <p:spPr>
          <a:xfrm>
            <a:off x="1295400" y="1219200"/>
            <a:ext cx="6553200" cy="1143000"/>
          </a:xfrm>
          <a:noFill/>
        </p:spPr>
        <p:txBody>
          <a:bodyPr lIns="92075" tIns="46038" rIns="92075" bIns="46038" anchor="ctr"/>
          <a:lstStyle/>
          <a:p>
            <a:pPr algn="ctr" eaLnBrk="1" hangingPunct="1"/>
            <a:r>
              <a:rPr lang="en-US" smtClean="0"/>
              <a:t>Arrays</a:t>
            </a:r>
          </a:p>
        </p:txBody>
      </p:sp>
      <p:sp>
        <p:nvSpPr>
          <p:cNvPr id="24579" name="Text Box 3"/>
          <p:cNvSpPr txBox="1">
            <a:spLocks noChangeArrowheads="1"/>
          </p:cNvSpPr>
          <p:nvPr>
            <p:custDataLst>
              <p:tags r:id="rId2"/>
            </p:custDataLst>
          </p:nvPr>
        </p:nvSpPr>
        <p:spPr bwMode="auto">
          <a:xfrm>
            <a:off x="1219200" y="2743200"/>
            <a:ext cx="6781800" cy="762000"/>
          </a:xfrm>
          <a:prstGeom prst="rect">
            <a:avLst/>
          </a:prstGeom>
          <a:noFill/>
          <a:ln w="9525">
            <a:noFill/>
            <a:miter lim="800000"/>
            <a:headEnd/>
            <a:tailEnd/>
          </a:ln>
        </p:spPr>
        <p:txBody>
          <a:bodyPr>
            <a:spAutoFit/>
          </a:bodyPr>
          <a:lstStyle/>
          <a:p>
            <a:pPr algn="ctr">
              <a:spcBef>
                <a:spcPct val="50000"/>
              </a:spcBef>
            </a:pPr>
            <a:r>
              <a:rPr lang="en-US" sz="4400">
                <a:solidFill>
                  <a:schemeClr val="tx2"/>
                </a:solidFill>
                <a:latin typeface="Tahoma" pitchFamily="34" charset="0"/>
              </a:rPr>
              <a:t>The End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CF0CDB97-C832-425B-AA2E-74D480796E19}" type="slidenum">
              <a:rPr lang="en-US"/>
              <a:pPr>
                <a:defRPr/>
              </a:pPr>
              <a:t>3</a:t>
            </a:fld>
            <a:endParaRPr lang="en-US"/>
          </a:p>
        </p:txBody>
      </p:sp>
      <p:sp>
        <p:nvSpPr>
          <p:cNvPr id="7172" name="Rectangle 2"/>
          <p:cNvSpPr>
            <a:spLocks noGrp="1" noChangeArrowheads="1"/>
          </p:cNvSpPr>
          <p:nvPr>
            <p:ph type="title"/>
            <p:custDataLst>
              <p:tags r:id="rId3"/>
            </p:custDataLst>
          </p:nvPr>
        </p:nvSpPr>
        <p:spPr/>
        <p:txBody>
          <a:bodyPr/>
          <a:lstStyle/>
          <a:p>
            <a:pPr eaLnBrk="1" hangingPunct="1"/>
            <a:r>
              <a:rPr lang="en-US" smtClean="0"/>
              <a:t>Array Properties</a:t>
            </a:r>
          </a:p>
        </p:txBody>
      </p:sp>
      <p:sp>
        <p:nvSpPr>
          <p:cNvPr id="7173" name="Rectangle 3"/>
          <p:cNvSpPr>
            <a:spLocks noGrp="1" noChangeArrowheads="1"/>
          </p:cNvSpPr>
          <p:nvPr>
            <p:ph type="body" idx="1"/>
            <p:custDataLst>
              <p:tags r:id="rId4"/>
            </p:custDataLst>
          </p:nvPr>
        </p:nvSpPr>
        <p:spPr>
          <a:xfrm>
            <a:off x="1182688" y="1563687"/>
            <a:ext cx="7772400" cy="4608513"/>
          </a:xfrm>
        </p:spPr>
        <p:txBody>
          <a:bodyPr/>
          <a:lstStyle/>
          <a:p>
            <a:pPr eaLnBrk="1" hangingPunct="1"/>
            <a:r>
              <a:rPr lang="en-US" dirty="0"/>
              <a:t>A</a:t>
            </a:r>
            <a:r>
              <a:rPr lang="en-US" dirty="0" smtClean="0"/>
              <a:t>rrays have the following properties</a:t>
            </a:r>
          </a:p>
          <a:p>
            <a:pPr lvl="1" eaLnBrk="1" hangingPunct="1"/>
            <a:r>
              <a:rPr lang="en-US" dirty="0"/>
              <a:t>T</a:t>
            </a:r>
            <a:r>
              <a:rPr lang="en-US" dirty="0" smtClean="0"/>
              <a:t>hey are </a:t>
            </a:r>
            <a:r>
              <a:rPr lang="en-US" i="1" dirty="0" smtClean="0"/>
              <a:t>fixed-length</a:t>
            </a:r>
            <a:r>
              <a:rPr lang="en-US" dirty="0" smtClean="0"/>
              <a:t> structures.</a:t>
            </a:r>
          </a:p>
          <a:p>
            <a:pPr lvl="1" eaLnBrk="1" hangingPunct="1"/>
            <a:r>
              <a:rPr lang="en-US" dirty="0"/>
              <a:t>A</a:t>
            </a:r>
            <a:r>
              <a:rPr lang="en-US" dirty="0" smtClean="0"/>
              <a:t>ll values in an array are of the same type.</a:t>
            </a:r>
          </a:p>
          <a:p>
            <a:pPr lvl="1" eaLnBrk="1" hangingPunct="1"/>
            <a:r>
              <a:rPr lang="en-US" dirty="0"/>
              <a:t>E</a:t>
            </a:r>
            <a:r>
              <a:rPr lang="en-US" dirty="0" smtClean="0"/>
              <a:t>ach value has a position in the </a:t>
            </a:r>
            <a:r>
              <a:rPr lang="en-US" dirty="0" smtClean="0"/>
              <a:t>structure:</a:t>
            </a:r>
            <a:endParaRPr lang="en-US" dirty="0" smtClean="0"/>
          </a:p>
          <a:p>
            <a:pPr lvl="2" eaLnBrk="1" hangingPunct="1"/>
            <a:r>
              <a:rPr lang="en-US" dirty="0" smtClean="0"/>
              <a:t>It is ordered.</a:t>
            </a:r>
            <a:endParaRPr lang="en-US" dirty="0" smtClean="0"/>
          </a:p>
          <a:p>
            <a:pPr lvl="1" eaLnBrk="1" hangingPunct="1"/>
            <a:r>
              <a:rPr lang="en-US" dirty="0"/>
              <a:t>T</a:t>
            </a:r>
            <a:r>
              <a:rPr lang="en-US" dirty="0" smtClean="0"/>
              <a:t>he position number is the </a:t>
            </a:r>
            <a:r>
              <a:rPr lang="en-US" i="1" dirty="0" smtClean="0"/>
              <a:t>index</a:t>
            </a:r>
            <a:r>
              <a:rPr lang="en-US" dirty="0" smtClean="0"/>
              <a:t> of the object.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C4ADBA4E-CC95-4E06-9988-E1953D0618AE}" type="slidenum">
              <a:rPr lang="en-US"/>
              <a:pPr>
                <a:defRPr/>
              </a:pPr>
              <a:t>4</a:t>
            </a:fld>
            <a:endParaRPr lang="en-US"/>
          </a:p>
        </p:txBody>
      </p:sp>
      <p:sp>
        <p:nvSpPr>
          <p:cNvPr id="8196" name="Rectangle 2"/>
          <p:cNvSpPr>
            <a:spLocks noGrp="1" noChangeArrowheads="1"/>
          </p:cNvSpPr>
          <p:nvPr>
            <p:ph type="title"/>
            <p:custDataLst>
              <p:tags r:id="rId3"/>
            </p:custDataLst>
          </p:nvPr>
        </p:nvSpPr>
        <p:spPr/>
        <p:txBody>
          <a:bodyPr/>
          <a:lstStyle/>
          <a:p>
            <a:pPr eaLnBrk="1" hangingPunct="1"/>
            <a:r>
              <a:rPr lang="en-US" smtClean="0"/>
              <a:t>Arrays as Objects</a:t>
            </a:r>
          </a:p>
        </p:txBody>
      </p:sp>
      <p:sp>
        <p:nvSpPr>
          <p:cNvPr id="8197" name="Rectangle 3"/>
          <p:cNvSpPr>
            <a:spLocks noGrp="1" noChangeArrowheads="1"/>
          </p:cNvSpPr>
          <p:nvPr>
            <p:ph type="body" idx="1"/>
            <p:custDataLst>
              <p:tags r:id="rId4"/>
            </p:custDataLst>
          </p:nvPr>
        </p:nvSpPr>
        <p:spPr/>
        <p:txBody>
          <a:bodyPr/>
          <a:lstStyle/>
          <a:p>
            <a:pPr eaLnBrk="1" hangingPunct="1"/>
            <a:r>
              <a:rPr lang="en-US" dirty="0"/>
              <a:t>A</a:t>
            </a:r>
            <a:r>
              <a:rPr lang="en-US" dirty="0" smtClean="0"/>
              <a:t>rrays are supported directly by the Java programming language.</a:t>
            </a:r>
          </a:p>
          <a:p>
            <a:pPr eaLnBrk="1" hangingPunct="1"/>
            <a:r>
              <a:rPr lang="en-US" dirty="0"/>
              <a:t>T</a:t>
            </a:r>
            <a:r>
              <a:rPr lang="en-US" dirty="0" smtClean="0"/>
              <a:t>here is no array class that enables you to construct an array.</a:t>
            </a:r>
          </a:p>
          <a:p>
            <a:pPr eaLnBrk="1" hangingPunct="1"/>
            <a:r>
              <a:rPr lang="en-US" dirty="0"/>
              <a:t>B</a:t>
            </a:r>
            <a:r>
              <a:rPr lang="en-US" dirty="0" smtClean="0"/>
              <a:t>ut an array is an implicit extension of the </a:t>
            </a:r>
            <a:r>
              <a:rPr lang="en-US" b="1" dirty="0" smtClean="0">
                <a:latin typeface="Courier New" pitchFamily="49" charset="0"/>
              </a:rPr>
              <a:t>Object</a:t>
            </a:r>
            <a:r>
              <a:rPr lang="en-US" dirty="0" smtClean="0"/>
              <a:t> class, and you can assign an array to a variable of type </a:t>
            </a:r>
            <a:r>
              <a:rPr lang="en-US" b="1" dirty="0" smtClean="0">
                <a:latin typeface="Courier New" pitchFamily="49" charset="0"/>
              </a:rPr>
              <a:t>Object.</a:t>
            </a:r>
          </a:p>
          <a:p>
            <a:pPr eaLnBrk="1" hangingPunct="1"/>
            <a:r>
              <a:rPr lang="en-US" dirty="0"/>
              <a:t>A</a:t>
            </a:r>
            <a:r>
              <a:rPr lang="en-US" dirty="0" smtClean="0"/>
              <a:t>n array is an object and is referenced using a reference variable.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custDataLst>
              <p:tags r:id="rId1"/>
            </p:custDataLst>
          </p:nvPr>
        </p:nvSpPr>
        <p:spPr/>
        <p:txBody>
          <a:bodyPr/>
          <a:lstStyle/>
          <a:p>
            <a:pPr eaLnBrk="1" hangingPunct="1"/>
            <a:r>
              <a:rPr lang="en-US" smtClean="0"/>
              <a:t>The Array Class</a:t>
            </a:r>
          </a:p>
        </p:txBody>
      </p:sp>
      <p:sp>
        <p:nvSpPr>
          <p:cNvPr id="9219" name="Content Placeholder 2"/>
          <p:cNvSpPr>
            <a:spLocks noGrp="1"/>
          </p:cNvSpPr>
          <p:nvPr>
            <p:ph idx="1"/>
            <p:custDataLst>
              <p:tags r:id="rId2"/>
            </p:custDataLst>
          </p:nvPr>
        </p:nvSpPr>
        <p:spPr/>
        <p:txBody>
          <a:bodyPr/>
          <a:lstStyle/>
          <a:p>
            <a:pPr eaLnBrk="1" hangingPunct="1"/>
            <a:r>
              <a:rPr lang="en-US" dirty="0"/>
              <a:t>W</a:t>
            </a:r>
            <a:r>
              <a:rPr lang="en-US" dirty="0" smtClean="0"/>
              <a:t>hile there is no array class that enables you to construct an array, Java does provide a class named </a:t>
            </a:r>
            <a:r>
              <a:rPr lang="en-US" b="1" dirty="0" smtClean="0">
                <a:latin typeface="Courier New" pitchFamily="49" charset="0"/>
                <a:cs typeface="Courier New" pitchFamily="49" charset="0"/>
              </a:rPr>
              <a:t>Array.</a:t>
            </a:r>
          </a:p>
          <a:p>
            <a:pPr eaLnBrk="1" hangingPunct="1"/>
            <a:r>
              <a:rPr lang="en-US" dirty="0"/>
              <a:t>T</a:t>
            </a:r>
            <a:r>
              <a:rPr lang="en-US" dirty="0" smtClean="0"/>
              <a:t>his class provides static methods for manipulating arrays, but has no constructors – it is similar to the </a:t>
            </a:r>
            <a:r>
              <a:rPr lang="en-US" b="1" dirty="0" smtClean="0">
                <a:latin typeface="Courier New" pitchFamily="49" charset="0"/>
                <a:cs typeface="Courier New" pitchFamily="49" charset="0"/>
              </a:rPr>
              <a:t>Math</a:t>
            </a:r>
            <a:r>
              <a:rPr lang="en-US" dirty="0" smtClean="0"/>
              <a:t> class.</a:t>
            </a:r>
          </a:p>
          <a:p>
            <a:pPr eaLnBrk="1" hangingPunct="1"/>
            <a:r>
              <a:rPr lang="en-US" dirty="0"/>
              <a:t>W</a:t>
            </a:r>
            <a:r>
              <a:rPr lang="en-US" dirty="0" smtClean="0"/>
              <a:t>e will not use the methods from class </a:t>
            </a:r>
            <a:r>
              <a:rPr lang="en-US" b="1" dirty="0" smtClean="0">
                <a:latin typeface="Courier New" pitchFamily="49" charset="0"/>
                <a:cs typeface="Courier New" pitchFamily="49" charset="0"/>
              </a:rPr>
              <a:t>Array.</a:t>
            </a:r>
          </a:p>
        </p:txBody>
      </p:sp>
      <p:sp>
        <p:nvSpPr>
          <p:cNvPr id="4" name="Footer Placeholder 3"/>
          <p:cNvSpPr>
            <a:spLocks noGrp="1"/>
          </p:cNvSpPr>
          <p:nvPr>
            <p:ph type="ftr" sz="quarter" idx="11"/>
            <p:custDataLst>
              <p:tags r:id="rId3"/>
            </p:custDataLst>
          </p:nvPr>
        </p:nvSpPr>
        <p:spPr/>
        <p:txBody>
          <a:bodyPr/>
          <a:lstStyle/>
          <a:p>
            <a:pPr>
              <a:defRPr/>
            </a:pPr>
            <a:r>
              <a:rPr lang="en-US"/>
              <a:t>Arrays</a:t>
            </a:r>
          </a:p>
        </p:txBody>
      </p:sp>
      <p:sp>
        <p:nvSpPr>
          <p:cNvPr id="5" name="Slide Number Placeholder 4"/>
          <p:cNvSpPr>
            <a:spLocks noGrp="1"/>
          </p:cNvSpPr>
          <p:nvPr>
            <p:ph type="sldNum" sz="quarter" idx="12"/>
            <p:custDataLst>
              <p:tags r:id="rId4"/>
            </p:custDataLst>
          </p:nvPr>
        </p:nvSpPr>
        <p:spPr/>
        <p:txBody>
          <a:bodyPr/>
          <a:lstStyle/>
          <a:p>
            <a:pPr>
              <a:defRPr/>
            </a:pPr>
            <a:fld id="{BCBF5B72-E1EE-40BB-80E6-911FFF9AA55E}"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BB17AB5E-53BC-4F67-B8E1-BEFAE63ABAF5}" type="slidenum">
              <a:rPr lang="en-US"/>
              <a:pPr>
                <a:defRPr/>
              </a:pPr>
              <a:t>6</a:t>
            </a:fld>
            <a:endParaRPr lang="en-US"/>
          </a:p>
        </p:txBody>
      </p:sp>
      <p:sp>
        <p:nvSpPr>
          <p:cNvPr id="10244" name="Rectangle 1026"/>
          <p:cNvSpPr>
            <a:spLocks noGrp="1" noChangeArrowheads="1"/>
          </p:cNvSpPr>
          <p:nvPr>
            <p:ph type="title"/>
            <p:custDataLst>
              <p:tags r:id="rId3"/>
            </p:custDataLst>
          </p:nvPr>
        </p:nvSpPr>
        <p:spPr/>
        <p:txBody>
          <a:bodyPr/>
          <a:lstStyle/>
          <a:p>
            <a:pPr eaLnBrk="1" hangingPunct="1"/>
            <a:r>
              <a:rPr lang="en-US" smtClean="0"/>
              <a:t>Declaring Arrays</a:t>
            </a:r>
          </a:p>
        </p:txBody>
      </p:sp>
      <p:sp>
        <p:nvSpPr>
          <p:cNvPr id="10245" name="Rectangle 1027"/>
          <p:cNvSpPr>
            <a:spLocks noGrp="1" noChangeArrowheads="1"/>
          </p:cNvSpPr>
          <p:nvPr>
            <p:ph type="body" idx="1"/>
            <p:custDataLst>
              <p:tags r:id="rId4"/>
            </p:custDataLst>
          </p:nvPr>
        </p:nvSpPr>
        <p:spPr>
          <a:xfrm>
            <a:off x="1066800" y="1371600"/>
            <a:ext cx="7696200" cy="4495800"/>
          </a:xfrm>
        </p:spPr>
        <p:txBody>
          <a:bodyPr/>
          <a:lstStyle/>
          <a:p>
            <a:pPr eaLnBrk="1" hangingPunct="1">
              <a:lnSpc>
                <a:spcPct val="90000"/>
              </a:lnSpc>
              <a:tabLst>
                <a:tab pos="2566988" algn="l"/>
              </a:tabLst>
            </a:pPr>
            <a:r>
              <a:rPr lang="en-US" dirty="0"/>
              <a:t>D</a:t>
            </a:r>
            <a:r>
              <a:rPr lang="en-US" dirty="0" smtClean="0"/>
              <a:t>eclare an array in Java by writing</a:t>
            </a:r>
          </a:p>
          <a:p>
            <a:pPr lvl="1" eaLnBrk="1" hangingPunct="1">
              <a:lnSpc>
                <a:spcPct val="90000"/>
              </a:lnSpc>
              <a:tabLst>
                <a:tab pos="2566988" algn="l"/>
              </a:tabLst>
            </a:pPr>
            <a:r>
              <a:rPr lang="en-US" dirty="0"/>
              <a:t>T</a:t>
            </a:r>
            <a:r>
              <a:rPr lang="en-US" dirty="0" smtClean="0"/>
              <a:t>he type of the array elements</a:t>
            </a:r>
          </a:p>
          <a:p>
            <a:pPr lvl="1" eaLnBrk="1" hangingPunct="1">
              <a:lnSpc>
                <a:spcPct val="90000"/>
              </a:lnSpc>
              <a:tabLst>
                <a:tab pos="2566988" algn="l"/>
              </a:tabLst>
            </a:pPr>
            <a:r>
              <a:rPr lang="en-US" dirty="0" smtClean="0"/>
              <a:t>Followed by an empty pair of square brackets</a:t>
            </a:r>
          </a:p>
          <a:p>
            <a:pPr lvl="1" eaLnBrk="1" hangingPunct="1">
              <a:lnSpc>
                <a:spcPct val="90000"/>
              </a:lnSpc>
              <a:tabLst>
                <a:tab pos="2566988" algn="l"/>
              </a:tabLst>
            </a:pPr>
            <a:r>
              <a:rPr lang="en-US" dirty="0"/>
              <a:t>F</a:t>
            </a:r>
            <a:r>
              <a:rPr lang="en-US" dirty="0" smtClean="0"/>
              <a:t>ollowed by the name of the reference variable</a:t>
            </a:r>
          </a:p>
          <a:p>
            <a:pPr eaLnBrk="1" hangingPunct="1">
              <a:lnSpc>
                <a:spcPct val="90000"/>
              </a:lnSpc>
              <a:tabLst>
                <a:tab pos="2566988" algn="l"/>
              </a:tabLst>
            </a:pPr>
            <a:r>
              <a:rPr lang="en-US" dirty="0" smtClean="0"/>
              <a:t>Examples:</a:t>
            </a:r>
            <a:r>
              <a:rPr lang="en-US" b="1" dirty="0" smtClean="0">
                <a:latin typeface="Courier New" pitchFamily="49" charset="0"/>
              </a:rPr>
              <a:t> </a:t>
            </a:r>
          </a:p>
          <a:p>
            <a:pPr lvl="1" eaLnBrk="1" hangingPunct="1">
              <a:lnSpc>
                <a:spcPct val="90000"/>
              </a:lnSpc>
              <a:buFont typeface="Wingdings" pitchFamily="2" charset="2"/>
              <a:buNone/>
              <a:tabLst>
                <a:tab pos="2566988" algn="l"/>
              </a:tabLst>
            </a:pPr>
            <a:r>
              <a:rPr lang="en-US" b="1" dirty="0" err="1" smtClean="0">
                <a:latin typeface="Courier New" pitchFamily="49" charset="0"/>
              </a:rPr>
              <a:t>int</a:t>
            </a:r>
            <a:r>
              <a:rPr lang="en-US" b="1" dirty="0" smtClean="0">
                <a:latin typeface="Courier New" pitchFamily="49" charset="0"/>
              </a:rPr>
              <a:t>[] numbers;</a:t>
            </a:r>
          </a:p>
          <a:p>
            <a:pPr lvl="1" eaLnBrk="1" hangingPunct="1">
              <a:lnSpc>
                <a:spcPct val="90000"/>
              </a:lnSpc>
              <a:buFont typeface="Wingdings" pitchFamily="2" charset="2"/>
              <a:buNone/>
              <a:tabLst>
                <a:tab pos="2566988" algn="l"/>
              </a:tabLst>
            </a:pPr>
            <a:r>
              <a:rPr lang="en-US" b="1" dirty="0" smtClean="0">
                <a:latin typeface="Courier New" pitchFamily="49" charset="0"/>
              </a:rPr>
              <a:t>Faculty[] </a:t>
            </a:r>
            <a:r>
              <a:rPr lang="en-US" b="1" dirty="0" err="1" smtClean="0">
                <a:latin typeface="Courier New" pitchFamily="49" charset="0"/>
              </a:rPr>
              <a:t>myDept</a:t>
            </a:r>
            <a:r>
              <a:rPr lang="en-US" b="1" dirty="0" smtClean="0">
                <a:latin typeface="Courier New" pitchFamily="49" charset="0"/>
              </a:rPr>
              <a:t>;</a:t>
            </a:r>
            <a:endParaRPr lang="en-US"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custDataLst>
              <p:tags r:id="rId1"/>
            </p:custDataLst>
          </p:nvPr>
        </p:nvSpPr>
        <p:spPr/>
        <p:txBody>
          <a:bodyPr/>
          <a:lstStyle/>
          <a:p>
            <a:pPr>
              <a:defRPr/>
            </a:pPr>
            <a:r>
              <a:rPr lang="en-US"/>
              <a:t>Arrays</a:t>
            </a:r>
          </a:p>
        </p:txBody>
      </p:sp>
      <p:sp>
        <p:nvSpPr>
          <p:cNvPr id="5" name="Slide Number Placeholder 5"/>
          <p:cNvSpPr>
            <a:spLocks noGrp="1"/>
          </p:cNvSpPr>
          <p:nvPr>
            <p:ph type="sldNum" sz="quarter" idx="12"/>
            <p:custDataLst>
              <p:tags r:id="rId2"/>
            </p:custDataLst>
          </p:nvPr>
        </p:nvSpPr>
        <p:spPr/>
        <p:txBody>
          <a:bodyPr/>
          <a:lstStyle/>
          <a:p>
            <a:pPr>
              <a:defRPr/>
            </a:pPr>
            <a:fld id="{50F506FA-2A65-445A-9394-8E21C3FB358F}" type="slidenum">
              <a:rPr lang="en-US"/>
              <a:pPr>
                <a:defRPr/>
              </a:pPr>
              <a:t>7</a:t>
            </a:fld>
            <a:endParaRPr lang="en-US"/>
          </a:p>
        </p:txBody>
      </p:sp>
      <p:sp>
        <p:nvSpPr>
          <p:cNvPr id="11268" name="Rectangle 1026"/>
          <p:cNvSpPr>
            <a:spLocks noGrp="1" noChangeArrowheads="1"/>
          </p:cNvSpPr>
          <p:nvPr>
            <p:ph type="title"/>
            <p:custDataLst>
              <p:tags r:id="rId3"/>
            </p:custDataLst>
          </p:nvPr>
        </p:nvSpPr>
        <p:spPr/>
        <p:txBody>
          <a:bodyPr/>
          <a:lstStyle/>
          <a:p>
            <a:pPr eaLnBrk="1" hangingPunct="1"/>
            <a:r>
              <a:rPr lang="en-US" smtClean="0"/>
              <a:t>Creating Arrays</a:t>
            </a:r>
          </a:p>
        </p:txBody>
      </p:sp>
      <p:sp>
        <p:nvSpPr>
          <p:cNvPr id="11269" name="Rectangle 1027"/>
          <p:cNvSpPr>
            <a:spLocks noGrp="1" noChangeArrowheads="1"/>
          </p:cNvSpPr>
          <p:nvPr>
            <p:ph type="body" idx="1"/>
            <p:custDataLst>
              <p:tags r:id="rId4"/>
            </p:custDataLst>
          </p:nvPr>
        </p:nvSpPr>
        <p:spPr/>
        <p:txBody>
          <a:bodyPr/>
          <a:lstStyle/>
          <a:p>
            <a:pPr eaLnBrk="1" hangingPunct="1"/>
            <a:r>
              <a:rPr lang="en-US" dirty="0"/>
              <a:t>S</a:t>
            </a:r>
            <a:r>
              <a:rPr lang="en-US" dirty="0" smtClean="0"/>
              <a:t>imply declaring an array reference does not reserve space in memory for the array.</a:t>
            </a:r>
          </a:p>
          <a:p>
            <a:pPr eaLnBrk="1" hangingPunct="1"/>
            <a:r>
              <a:rPr lang="en-US" dirty="0"/>
              <a:t>T</a:t>
            </a:r>
            <a:r>
              <a:rPr lang="en-US" dirty="0" smtClean="0"/>
              <a:t>o create the array and reserve space in memory for it, use the </a:t>
            </a:r>
            <a:r>
              <a:rPr lang="en-US" b="1" dirty="0" smtClean="0">
                <a:latin typeface="Courier New" pitchFamily="49" charset="0"/>
              </a:rPr>
              <a:t>new</a:t>
            </a:r>
            <a:r>
              <a:rPr lang="en-US" dirty="0" smtClean="0"/>
              <a:t> operator.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custDataLst>
              <p:tags r:id="rId1"/>
            </p:custDataLst>
          </p:nvPr>
        </p:nvSpPr>
        <p:spPr/>
        <p:txBody>
          <a:bodyPr/>
          <a:lstStyle/>
          <a:p>
            <a:pPr>
              <a:defRPr/>
            </a:pPr>
            <a:r>
              <a:rPr lang="en-US"/>
              <a:t>Arrays</a:t>
            </a:r>
          </a:p>
        </p:txBody>
      </p:sp>
      <p:sp>
        <p:nvSpPr>
          <p:cNvPr id="11" name="Slide Number Placeholder 5"/>
          <p:cNvSpPr>
            <a:spLocks noGrp="1"/>
          </p:cNvSpPr>
          <p:nvPr>
            <p:ph type="sldNum" sz="quarter" idx="12"/>
            <p:custDataLst>
              <p:tags r:id="rId2"/>
            </p:custDataLst>
          </p:nvPr>
        </p:nvSpPr>
        <p:spPr/>
        <p:txBody>
          <a:bodyPr/>
          <a:lstStyle/>
          <a:p>
            <a:pPr>
              <a:defRPr/>
            </a:pPr>
            <a:fld id="{E2120F46-6C05-4152-BE3E-7851BA243EFD}" type="slidenum">
              <a:rPr lang="en-US"/>
              <a:pPr>
                <a:defRPr/>
              </a:pPr>
              <a:t>8</a:t>
            </a:fld>
            <a:endParaRPr lang="en-US"/>
          </a:p>
        </p:txBody>
      </p:sp>
      <p:sp>
        <p:nvSpPr>
          <p:cNvPr id="12292" name="Rectangle 2"/>
          <p:cNvSpPr>
            <a:spLocks noGrp="1" noChangeArrowheads="1"/>
          </p:cNvSpPr>
          <p:nvPr>
            <p:ph type="title"/>
            <p:custDataLst>
              <p:tags r:id="rId3"/>
            </p:custDataLst>
          </p:nvPr>
        </p:nvSpPr>
        <p:spPr/>
        <p:txBody>
          <a:bodyPr/>
          <a:lstStyle/>
          <a:p>
            <a:pPr eaLnBrk="1" hangingPunct="1"/>
            <a:r>
              <a:rPr lang="en-US" smtClean="0"/>
              <a:t>Example:  Creating an Array</a:t>
            </a:r>
          </a:p>
        </p:txBody>
      </p:sp>
      <p:sp>
        <p:nvSpPr>
          <p:cNvPr id="12293" name="Rectangle 3"/>
          <p:cNvSpPr>
            <a:spLocks noGrp="1" noChangeArrowheads="1"/>
          </p:cNvSpPr>
          <p:nvPr>
            <p:ph type="body" idx="1"/>
            <p:custDataLst>
              <p:tags r:id="rId4"/>
            </p:custDataLst>
          </p:nvPr>
        </p:nvSpPr>
        <p:spPr/>
        <p:txBody>
          <a:bodyPr/>
          <a:lstStyle/>
          <a:p>
            <a:pPr eaLnBrk="1" hangingPunct="1">
              <a:lnSpc>
                <a:spcPct val="90000"/>
              </a:lnSpc>
              <a:buFont typeface="Wingdings" pitchFamily="2" charset="2"/>
              <a:buNone/>
            </a:pPr>
            <a:r>
              <a:rPr lang="en-US" sz="2800" b="1" smtClean="0">
                <a:latin typeface="Courier New" pitchFamily="49" charset="0"/>
              </a:rPr>
              <a:t>int[] numbers; 	</a:t>
            </a:r>
          </a:p>
          <a:p>
            <a:pPr eaLnBrk="1" hangingPunct="1">
              <a:lnSpc>
                <a:spcPct val="90000"/>
              </a:lnSpc>
              <a:buFont typeface="Wingdings" pitchFamily="2" charset="2"/>
              <a:buNone/>
            </a:pPr>
            <a:endParaRPr lang="en-US" sz="2800" b="1" smtClean="0">
              <a:latin typeface="Courier New" pitchFamily="49" charset="0"/>
            </a:endParaRPr>
          </a:p>
          <a:p>
            <a:pPr eaLnBrk="1" hangingPunct="1">
              <a:lnSpc>
                <a:spcPct val="90000"/>
              </a:lnSpc>
              <a:buFont typeface="Wingdings" pitchFamily="2" charset="2"/>
              <a:buNone/>
            </a:pPr>
            <a:endParaRPr lang="en-US" sz="2800" b="1" smtClean="0">
              <a:latin typeface="Courier New" pitchFamily="49" charset="0"/>
            </a:endParaRPr>
          </a:p>
          <a:p>
            <a:pPr eaLnBrk="1" hangingPunct="1">
              <a:lnSpc>
                <a:spcPct val="90000"/>
              </a:lnSpc>
              <a:buFont typeface="Wingdings" pitchFamily="2" charset="2"/>
              <a:buNone/>
            </a:pPr>
            <a:r>
              <a:rPr lang="en-US" sz="2800" b="1" smtClean="0">
                <a:latin typeface="Courier New" pitchFamily="49" charset="0"/>
              </a:rPr>
              <a:t>numbers = new int[5];</a:t>
            </a:r>
          </a:p>
          <a:p>
            <a:pPr lvl="1" eaLnBrk="1" hangingPunct="1">
              <a:lnSpc>
                <a:spcPct val="90000"/>
              </a:lnSpc>
              <a:buFont typeface="Wingdings" pitchFamily="2" charset="2"/>
              <a:buNone/>
            </a:pPr>
            <a:r>
              <a:rPr lang="en-US" b="1" smtClean="0">
                <a:latin typeface="Courier New" pitchFamily="49" charset="0"/>
              </a:rPr>
              <a:t>		</a:t>
            </a:r>
          </a:p>
          <a:p>
            <a:pPr eaLnBrk="1" hangingPunct="1">
              <a:lnSpc>
                <a:spcPct val="90000"/>
              </a:lnSpc>
              <a:buFont typeface="Wingdings" pitchFamily="2" charset="2"/>
              <a:buNone/>
            </a:pPr>
            <a:endParaRPr lang="en-US" sz="2800" smtClean="0"/>
          </a:p>
          <a:p>
            <a:pPr eaLnBrk="1" hangingPunct="1">
              <a:lnSpc>
                <a:spcPct val="90000"/>
              </a:lnSpc>
              <a:buFont typeface="Wingdings" pitchFamily="2" charset="2"/>
              <a:buNone/>
            </a:pPr>
            <a:r>
              <a:rPr lang="en-US" sz="2800" smtClean="0"/>
              <a:t>OR</a:t>
            </a:r>
          </a:p>
          <a:p>
            <a:pPr eaLnBrk="1" hangingPunct="1">
              <a:lnSpc>
                <a:spcPct val="90000"/>
              </a:lnSpc>
              <a:buFont typeface="Wingdings" pitchFamily="2" charset="2"/>
              <a:buNone/>
            </a:pPr>
            <a:r>
              <a:rPr lang="en-US" sz="2800" b="1" smtClean="0">
                <a:latin typeface="Courier New" pitchFamily="49" charset="0"/>
              </a:rPr>
              <a:t>int[] numbers = new int[5];</a:t>
            </a:r>
          </a:p>
        </p:txBody>
      </p:sp>
      <p:sp>
        <p:nvSpPr>
          <p:cNvPr id="12294" name="Text Box 5"/>
          <p:cNvSpPr txBox="1">
            <a:spLocks noChangeArrowheads="1"/>
          </p:cNvSpPr>
          <p:nvPr>
            <p:custDataLst>
              <p:tags r:id="rId5"/>
            </p:custDataLst>
          </p:nvPr>
        </p:nvSpPr>
        <p:spPr bwMode="auto">
          <a:xfrm>
            <a:off x="1447800" y="2057400"/>
            <a:ext cx="6324600" cy="831850"/>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D</a:t>
            </a:r>
            <a:r>
              <a:rPr lang="en-US" dirty="0" smtClean="0"/>
              <a:t>eclares </a:t>
            </a:r>
            <a:r>
              <a:rPr lang="en-US" dirty="0"/>
              <a:t>the reference variable </a:t>
            </a:r>
            <a:r>
              <a:rPr lang="en-US" b="1" dirty="0">
                <a:latin typeface="Courier New" pitchFamily="49" charset="0"/>
              </a:rPr>
              <a:t>numbers</a:t>
            </a:r>
            <a:r>
              <a:rPr lang="en-US" dirty="0"/>
              <a:t>, which can  store a reference to an array of </a:t>
            </a:r>
            <a:r>
              <a:rPr lang="en-US" b="1" dirty="0" err="1" smtClean="0">
                <a:latin typeface="Courier New" pitchFamily="49" charset="0"/>
              </a:rPr>
              <a:t>int</a:t>
            </a:r>
            <a:r>
              <a:rPr lang="en-US" dirty="0" err="1" smtClean="0"/>
              <a:t>s</a:t>
            </a:r>
            <a:r>
              <a:rPr lang="en-US" dirty="0" smtClean="0"/>
              <a:t>.</a:t>
            </a:r>
            <a:endParaRPr lang="en-US" dirty="0"/>
          </a:p>
        </p:txBody>
      </p:sp>
      <p:sp>
        <p:nvSpPr>
          <p:cNvPr id="12295" name="Text Box 6"/>
          <p:cNvSpPr txBox="1">
            <a:spLocks noChangeArrowheads="1"/>
          </p:cNvSpPr>
          <p:nvPr>
            <p:custDataLst>
              <p:tags r:id="rId6"/>
            </p:custDataLst>
          </p:nvPr>
        </p:nvSpPr>
        <p:spPr bwMode="auto">
          <a:xfrm>
            <a:off x="1524000" y="3505200"/>
            <a:ext cx="6553200" cy="830997"/>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dirty="0"/>
              <a:t>C</a:t>
            </a:r>
            <a:r>
              <a:rPr lang="en-US" dirty="0" smtClean="0"/>
              <a:t>reates </a:t>
            </a:r>
            <a:r>
              <a:rPr lang="en-US" dirty="0"/>
              <a:t>an array that can store five </a:t>
            </a:r>
            <a:r>
              <a:rPr lang="en-US" b="1" dirty="0" err="1">
                <a:latin typeface="Courier New" pitchFamily="49" charset="0"/>
              </a:rPr>
              <a:t>int</a:t>
            </a:r>
            <a:r>
              <a:rPr lang="en-US" dirty="0"/>
              <a:t> values and sets the value of </a:t>
            </a:r>
            <a:r>
              <a:rPr lang="en-US" b="1" dirty="0">
                <a:latin typeface="Courier New" pitchFamily="49" charset="0"/>
              </a:rPr>
              <a:t>numbers</a:t>
            </a:r>
            <a:r>
              <a:rPr lang="en-US" dirty="0"/>
              <a:t> to reference this </a:t>
            </a:r>
            <a:r>
              <a:rPr lang="en-US" dirty="0" smtClean="0"/>
              <a:t>array.</a:t>
            </a:r>
            <a:endParaRPr lang="en-US" dirty="0"/>
          </a:p>
        </p:txBody>
      </p:sp>
      <p:sp>
        <p:nvSpPr>
          <p:cNvPr id="12296" name="Line 8"/>
          <p:cNvSpPr>
            <a:spLocks noChangeShapeType="1"/>
          </p:cNvSpPr>
          <p:nvPr>
            <p:custDataLst>
              <p:tags r:id="rId7"/>
            </p:custDataLst>
          </p:nvPr>
        </p:nvSpPr>
        <p:spPr bwMode="auto">
          <a:xfrm flipH="1" flipV="1">
            <a:off x="3124200" y="3352800"/>
            <a:ext cx="2133600" cy="228600"/>
          </a:xfrm>
          <a:prstGeom prst="line">
            <a:avLst/>
          </a:prstGeom>
          <a:noFill/>
          <a:ln w="9525">
            <a:solidFill>
              <a:schemeClr val="tx1"/>
            </a:solidFill>
            <a:miter lim="800000"/>
            <a:headEnd/>
            <a:tailEnd type="triangle" w="med" len="med"/>
          </a:ln>
        </p:spPr>
        <p:txBody>
          <a:bodyPr wrap="none"/>
          <a:lstStyle/>
          <a:p>
            <a:endParaRPr lang="en-US"/>
          </a:p>
        </p:txBody>
      </p:sp>
      <p:sp>
        <p:nvSpPr>
          <p:cNvPr id="12297" name="Text Box 9"/>
          <p:cNvSpPr txBox="1">
            <a:spLocks noChangeArrowheads="1"/>
          </p:cNvSpPr>
          <p:nvPr>
            <p:custDataLst>
              <p:tags r:id="rId8"/>
            </p:custDataLst>
          </p:nvPr>
        </p:nvSpPr>
        <p:spPr bwMode="auto">
          <a:xfrm>
            <a:off x="2438400" y="5562600"/>
            <a:ext cx="3962400" cy="46672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C</a:t>
            </a:r>
            <a:r>
              <a:rPr lang="en-US" dirty="0" smtClean="0"/>
              <a:t>an </a:t>
            </a:r>
            <a:r>
              <a:rPr lang="en-US" dirty="0"/>
              <a:t>combine these two </a:t>
            </a:r>
            <a:r>
              <a:rPr lang="en-US" dirty="0" smtClean="0"/>
              <a:t>steps.</a:t>
            </a:r>
            <a:endParaRPr lang="en-US" dirty="0"/>
          </a:p>
        </p:txBody>
      </p:sp>
      <p:sp>
        <p:nvSpPr>
          <p:cNvPr id="12298" name="Line 10"/>
          <p:cNvSpPr>
            <a:spLocks noChangeShapeType="1"/>
          </p:cNvSpPr>
          <p:nvPr>
            <p:custDataLst>
              <p:tags r:id="rId9"/>
            </p:custDataLst>
          </p:nvPr>
        </p:nvSpPr>
        <p:spPr bwMode="auto">
          <a:xfrm flipV="1">
            <a:off x="4343400" y="51816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12299" name="Line 11"/>
          <p:cNvSpPr>
            <a:spLocks noChangeShapeType="1"/>
          </p:cNvSpPr>
          <p:nvPr>
            <p:custDataLst>
              <p:tags r:id="rId10"/>
            </p:custDataLst>
          </p:nvPr>
        </p:nvSpPr>
        <p:spPr bwMode="auto">
          <a:xfrm flipH="1" flipV="1">
            <a:off x="4343400" y="1828800"/>
            <a:ext cx="685800" cy="2286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custDataLst>
              <p:tags r:id="rId2"/>
            </p:custDataLst>
          </p:nvPr>
        </p:nvSpPr>
        <p:spPr/>
        <p:txBody>
          <a:bodyPr/>
          <a:lstStyle/>
          <a:p>
            <a:pPr>
              <a:defRPr/>
            </a:pPr>
            <a:r>
              <a:rPr lang="en-US"/>
              <a:t>Arrays</a:t>
            </a:r>
          </a:p>
        </p:txBody>
      </p:sp>
      <p:sp>
        <p:nvSpPr>
          <p:cNvPr id="13" name="Slide Number Placeholder 5"/>
          <p:cNvSpPr>
            <a:spLocks noGrp="1"/>
          </p:cNvSpPr>
          <p:nvPr>
            <p:ph type="sldNum" sz="quarter" idx="12"/>
            <p:custDataLst>
              <p:tags r:id="rId3"/>
            </p:custDataLst>
          </p:nvPr>
        </p:nvSpPr>
        <p:spPr/>
        <p:txBody>
          <a:bodyPr/>
          <a:lstStyle/>
          <a:p>
            <a:pPr>
              <a:defRPr/>
            </a:pPr>
            <a:fld id="{89D145FF-AFED-40AB-84CD-6187A7C4988A}" type="slidenum">
              <a:rPr lang="en-US"/>
              <a:pPr>
                <a:defRPr/>
              </a:pPr>
              <a:t>9</a:t>
            </a:fld>
            <a:endParaRPr lang="en-US"/>
          </a:p>
        </p:txBody>
      </p:sp>
      <p:sp>
        <p:nvSpPr>
          <p:cNvPr id="1029" name="Rectangle 2"/>
          <p:cNvSpPr>
            <a:spLocks noGrp="1" noChangeArrowheads="1"/>
          </p:cNvSpPr>
          <p:nvPr>
            <p:ph type="title"/>
            <p:custDataLst>
              <p:tags r:id="rId4"/>
            </p:custDataLst>
          </p:nvPr>
        </p:nvSpPr>
        <p:spPr/>
        <p:txBody>
          <a:bodyPr/>
          <a:lstStyle/>
          <a:p>
            <a:pPr eaLnBrk="1" hangingPunct="1"/>
            <a:r>
              <a:rPr lang="en-US" smtClean="0"/>
              <a:t>The </a:t>
            </a:r>
            <a:r>
              <a:rPr lang="en-US" b="1" smtClean="0">
                <a:latin typeface="Courier New" pitchFamily="49" charset="0"/>
              </a:rPr>
              <a:t>numbers</a:t>
            </a:r>
            <a:r>
              <a:rPr lang="en-US" smtClean="0"/>
              <a:t> Array</a:t>
            </a:r>
          </a:p>
        </p:txBody>
      </p:sp>
      <p:graphicFrame>
        <p:nvGraphicFramePr>
          <p:cNvPr id="1026" name="Object 3"/>
          <p:cNvGraphicFramePr>
            <a:graphicFrameLocks noGrp="1" noChangeAspect="1"/>
          </p:cNvGraphicFramePr>
          <p:nvPr>
            <p:ph type="body" idx="1"/>
            <p:custDataLst>
              <p:tags r:id="rId5"/>
            </p:custDataLst>
          </p:nvPr>
        </p:nvGraphicFramePr>
        <p:xfrm>
          <a:off x="4038600" y="2286000"/>
          <a:ext cx="3756025" cy="3733800"/>
        </p:xfrm>
        <a:graphic>
          <a:graphicData uri="http://schemas.openxmlformats.org/presentationml/2006/ole">
            <mc:AlternateContent xmlns:mc="http://schemas.openxmlformats.org/markup-compatibility/2006">
              <mc:Choice xmlns:v="urn:schemas-microsoft-com:vml" Requires="v">
                <p:oleObj spid="_x0000_s1030" name="RFFlow" r:id="rId16" imgW="2304000" imgH="1728000" progId="RFFlow4">
                  <p:embed/>
                </p:oleObj>
              </mc:Choice>
              <mc:Fallback>
                <p:oleObj name="RFFlow" r:id="rId16" imgW="2304000" imgH="1728000" progId="RFFlow4">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2286000"/>
                        <a:ext cx="3756025"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4"/>
          <p:cNvSpPr txBox="1">
            <a:spLocks noChangeArrowheads="1"/>
          </p:cNvSpPr>
          <p:nvPr>
            <p:custDataLst>
              <p:tags r:id="rId6"/>
            </p:custDataLst>
          </p:nvPr>
        </p:nvSpPr>
        <p:spPr bwMode="auto">
          <a:xfrm>
            <a:off x="2438400" y="3657600"/>
            <a:ext cx="2286000" cy="1938992"/>
          </a:xfrm>
          <a:prstGeom prst="rect">
            <a:avLst/>
          </a:prstGeom>
          <a:noFill/>
          <a:ln w="9525">
            <a:noFill/>
            <a:miter lim="800000"/>
            <a:headEnd/>
            <a:tailEnd/>
          </a:ln>
        </p:spPr>
        <p:txBody>
          <a:bodyPr>
            <a:spAutoFit/>
          </a:bodyPr>
          <a:lstStyle/>
          <a:p>
            <a:pPr eaLnBrk="1" hangingPunct="1">
              <a:spcBef>
                <a:spcPct val="50000"/>
              </a:spcBef>
            </a:pPr>
            <a:r>
              <a:rPr lang="en-US" dirty="0">
                <a:latin typeface="Arial" charset="0"/>
              </a:rPr>
              <a:t>E</a:t>
            </a:r>
            <a:r>
              <a:rPr lang="en-US" dirty="0" smtClean="0">
                <a:latin typeface="Arial" charset="0"/>
              </a:rPr>
              <a:t>ntries </a:t>
            </a:r>
            <a:r>
              <a:rPr lang="en-US" dirty="0">
                <a:latin typeface="Arial" charset="0"/>
              </a:rPr>
              <a:t>in array referenced by </a:t>
            </a:r>
            <a:r>
              <a:rPr lang="en-US" b="1" dirty="0">
                <a:latin typeface="Courier New" pitchFamily="49" charset="0"/>
              </a:rPr>
              <a:t>numbers</a:t>
            </a:r>
            <a:r>
              <a:rPr lang="en-US" dirty="0">
                <a:latin typeface="Arial" charset="0"/>
              </a:rPr>
              <a:t> store elements of type </a:t>
            </a:r>
            <a:r>
              <a:rPr lang="en-US" b="1" dirty="0" smtClean="0">
                <a:latin typeface="Courier New" pitchFamily="49" charset="0"/>
              </a:rPr>
              <a:t>int.</a:t>
            </a:r>
            <a:endParaRPr lang="en-US" b="1" dirty="0">
              <a:latin typeface="Courier New" pitchFamily="49" charset="0"/>
            </a:endParaRPr>
          </a:p>
        </p:txBody>
      </p:sp>
      <p:sp>
        <p:nvSpPr>
          <p:cNvPr id="1031" name="Text Box 5"/>
          <p:cNvSpPr txBox="1">
            <a:spLocks noChangeArrowheads="1"/>
          </p:cNvSpPr>
          <p:nvPr>
            <p:custDataLst>
              <p:tags r:id="rId7"/>
            </p:custDataLst>
          </p:nvPr>
        </p:nvSpPr>
        <p:spPr bwMode="auto">
          <a:xfrm>
            <a:off x="1524000" y="1600200"/>
            <a:ext cx="2971800" cy="457200"/>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int[] numbers;</a:t>
            </a:r>
          </a:p>
        </p:txBody>
      </p:sp>
      <p:sp>
        <p:nvSpPr>
          <p:cNvPr id="1032" name="Rectangle 6"/>
          <p:cNvSpPr>
            <a:spLocks noChangeArrowheads="1"/>
          </p:cNvSpPr>
          <p:nvPr>
            <p:custDataLst>
              <p:tags r:id="rId8"/>
            </p:custDataLst>
          </p:nvPr>
        </p:nvSpPr>
        <p:spPr bwMode="auto">
          <a:xfrm>
            <a:off x="5181600" y="1447800"/>
            <a:ext cx="533400" cy="990600"/>
          </a:xfrm>
          <a:prstGeom prst="rect">
            <a:avLst/>
          </a:prstGeom>
          <a:noFill/>
          <a:ln w="9525">
            <a:solidFill>
              <a:schemeClr val="tx1"/>
            </a:solidFill>
            <a:miter lim="800000"/>
            <a:headEnd/>
            <a:tailEnd/>
          </a:ln>
        </p:spPr>
        <p:txBody>
          <a:bodyPr wrap="none" anchor="ctr"/>
          <a:lstStyle/>
          <a:p>
            <a:endParaRPr lang="en-US"/>
          </a:p>
        </p:txBody>
      </p:sp>
      <p:sp>
        <p:nvSpPr>
          <p:cNvPr id="1033" name="Text Box 7"/>
          <p:cNvSpPr txBox="1">
            <a:spLocks noChangeArrowheads="1"/>
          </p:cNvSpPr>
          <p:nvPr>
            <p:custDataLst>
              <p:tags r:id="rId9"/>
            </p:custDataLst>
          </p:nvPr>
        </p:nvSpPr>
        <p:spPr bwMode="auto">
          <a:xfrm rot="-5400000">
            <a:off x="4359275" y="1812925"/>
            <a:ext cx="1066800" cy="336550"/>
          </a:xfrm>
          <a:prstGeom prst="rect">
            <a:avLst/>
          </a:prstGeom>
          <a:noFill/>
          <a:ln w="9525">
            <a:noFill/>
            <a:miter lim="800000"/>
            <a:headEnd/>
            <a:tailEnd/>
          </a:ln>
        </p:spPr>
        <p:txBody>
          <a:bodyPr>
            <a:spAutoFit/>
          </a:bodyPr>
          <a:lstStyle/>
          <a:p>
            <a:pPr>
              <a:spcBef>
                <a:spcPct val="50000"/>
              </a:spcBef>
            </a:pPr>
            <a:r>
              <a:rPr lang="en-US" sz="1600" b="1">
                <a:latin typeface="Courier New" pitchFamily="49" charset="0"/>
              </a:rPr>
              <a:t>numbers</a:t>
            </a:r>
          </a:p>
        </p:txBody>
      </p:sp>
      <p:sp>
        <p:nvSpPr>
          <p:cNvPr id="1034" name="Line 8"/>
          <p:cNvSpPr>
            <a:spLocks noChangeShapeType="1"/>
          </p:cNvSpPr>
          <p:nvPr>
            <p:custDataLst>
              <p:tags r:id="rId10"/>
            </p:custDataLst>
          </p:nvPr>
        </p:nvSpPr>
        <p:spPr bwMode="auto">
          <a:xfrm>
            <a:off x="5715000" y="1905000"/>
            <a:ext cx="381000" cy="0"/>
          </a:xfrm>
          <a:prstGeom prst="line">
            <a:avLst/>
          </a:prstGeom>
          <a:noFill/>
          <a:ln w="9525">
            <a:solidFill>
              <a:schemeClr val="tx1"/>
            </a:solidFill>
            <a:miter lim="800000"/>
            <a:headEnd/>
            <a:tailEnd type="triangle" w="med" len="med"/>
          </a:ln>
        </p:spPr>
        <p:txBody>
          <a:bodyPr wrap="none"/>
          <a:lstStyle/>
          <a:p>
            <a:endParaRPr lang="en-US"/>
          </a:p>
        </p:txBody>
      </p:sp>
      <p:sp>
        <p:nvSpPr>
          <p:cNvPr id="1035" name="Text Box 9"/>
          <p:cNvSpPr txBox="1">
            <a:spLocks noChangeArrowheads="1"/>
          </p:cNvSpPr>
          <p:nvPr>
            <p:custDataLst>
              <p:tags r:id="rId11"/>
            </p:custDataLst>
          </p:nvPr>
        </p:nvSpPr>
        <p:spPr bwMode="auto">
          <a:xfrm>
            <a:off x="6248400" y="1676400"/>
            <a:ext cx="838200" cy="457200"/>
          </a:xfrm>
          <a:prstGeom prst="rect">
            <a:avLst/>
          </a:prstGeom>
          <a:noFill/>
          <a:ln w="9525">
            <a:noFill/>
            <a:miter lim="800000"/>
            <a:headEnd/>
            <a:tailEnd/>
          </a:ln>
        </p:spPr>
        <p:txBody>
          <a:bodyPr>
            <a:spAutoFit/>
          </a:bodyPr>
          <a:lstStyle/>
          <a:p>
            <a:pPr>
              <a:spcBef>
                <a:spcPct val="50000"/>
              </a:spcBef>
            </a:pPr>
            <a:r>
              <a:rPr lang="en-US"/>
              <a:t>null</a:t>
            </a:r>
          </a:p>
        </p:txBody>
      </p:sp>
      <p:sp>
        <p:nvSpPr>
          <p:cNvPr id="1036" name="Text Box 10"/>
          <p:cNvSpPr txBox="1">
            <a:spLocks noChangeArrowheads="1"/>
          </p:cNvSpPr>
          <p:nvPr>
            <p:custDataLst>
              <p:tags r:id="rId12"/>
            </p:custDataLst>
          </p:nvPr>
        </p:nvSpPr>
        <p:spPr bwMode="auto">
          <a:xfrm>
            <a:off x="685800" y="3124200"/>
            <a:ext cx="4114800" cy="457200"/>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numbers = new int[5];</a:t>
            </a:r>
          </a:p>
        </p:txBody>
      </p:sp>
      <p:sp>
        <p:nvSpPr>
          <p:cNvPr id="1037" name="Text Box 11"/>
          <p:cNvSpPr txBox="1">
            <a:spLocks noChangeArrowheads="1"/>
          </p:cNvSpPr>
          <p:nvPr>
            <p:custDataLst>
              <p:tags r:id="rId13"/>
            </p:custDataLst>
          </p:nvPr>
        </p:nvSpPr>
        <p:spPr bwMode="auto">
          <a:xfrm>
            <a:off x="3733800" y="5867400"/>
            <a:ext cx="4648200" cy="46672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Note that array indexes start with </a:t>
            </a:r>
            <a:r>
              <a:rPr lang="en-US" dirty="0" smtClean="0"/>
              <a:t>0.</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ourseSlidesMM">
  <a:themeElements>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ourseSlidesM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SlidesMM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urseSlidesMM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ourseSlidesMM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urseSlidesMM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urseSlidesMM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urseSlidesMM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courseSlidesMM</Template>
  <TotalTime>3464</TotalTime>
  <Words>935</Words>
  <Application>Microsoft Office PowerPoint</Application>
  <PresentationFormat>On-screen Show (4:3)</PresentationFormat>
  <Paragraphs>183</Paragraphs>
  <Slides>22</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Courier New</vt:lpstr>
      <vt:lpstr>Tahoma</vt:lpstr>
      <vt:lpstr>Times New Roman</vt:lpstr>
      <vt:lpstr>Wingdings</vt:lpstr>
      <vt:lpstr>courseSlidesMM</vt:lpstr>
      <vt:lpstr>RFFlow</vt:lpstr>
      <vt:lpstr>Arrays</vt:lpstr>
      <vt:lpstr>Introduction to Arrays</vt:lpstr>
      <vt:lpstr>Array Properties</vt:lpstr>
      <vt:lpstr>Arrays as Objects</vt:lpstr>
      <vt:lpstr>The Array Class</vt:lpstr>
      <vt:lpstr>Declaring Arrays</vt:lpstr>
      <vt:lpstr>Creating Arrays</vt:lpstr>
      <vt:lpstr>Example:  Creating an Array</vt:lpstr>
      <vt:lpstr>The numbers Array</vt:lpstr>
      <vt:lpstr>Accessing Array Elements</vt:lpstr>
      <vt:lpstr>Example</vt:lpstr>
      <vt:lpstr>Processing Arrays (1)</vt:lpstr>
      <vt:lpstr>Processing Arrays (2)</vt:lpstr>
      <vt:lpstr>The Enhanced for Loop</vt:lpstr>
      <vt:lpstr>Finding the Sum in Array numbers</vt:lpstr>
      <vt:lpstr>Referencing Arrays</vt:lpstr>
      <vt:lpstr>Referencing Arrays</vt:lpstr>
      <vt:lpstr>Referencing Arrays</vt:lpstr>
      <vt:lpstr>Cloning Arrays</vt:lpstr>
      <vt:lpstr>Using arraycopy</vt:lpstr>
      <vt:lpstr>Subscripts and Indexes</vt:lpstr>
      <vt:lpstr>Arrays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Hoot,Charles</cp:lastModifiedBy>
  <cp:revision>289</cp:revision>
  <cp:lastPrinted>1997-08-18T23:55:32Z</cp:lastPrinted>
  <dcterms:created xsi:type="dcterms:W3CDTF">1995-06-02T22:19:30Z</dcterms:created>
  <dcterms:modified xsi:type="dcterms:W3CDTF">2016-02-02T12:02:07Z</dcterms:modified>
</cp:coreProperties>
</file>