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3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0" r:id="rId4"/>
    <p:sldId id="258" r:id="rId5"/>
    <p:sldId id="259" r:id="rId6"/>
    <p:sldId id="262" r:id="rId7"/>
    <p:sldId id="264" r:id="rId8"/>
    <p:sldId id="263" r:id="rId9"/>
    <p:sldId id="265" r:id="rId10"/>
    <p:sldId id="267" r:id="rId11"/>
    <p:sldId id="272" r:id="rId12"/>
    <p:sldId id="273" r:id="rId13"/>
    <p:sldId id="275" r:id="rId14"/>
    <p:sldId id="276" r:id="rId15"/>
    <p:sldId id="270" r:id="rId16"/>
  </p:sldIdLst>
  <p:sldSz cx="9144000" cy="6858000" type="screen4x3"/>
  <p:notesSz cx="6858000" cy="9239250"/>
  <p:custDataLst>
    <p:tags r:id="rId1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>
      <p:cViewPr varScale="1">
        <p:scale>
          <a:sx n="64" d="100"/>
          <a:sy n="64" d="100"/>
        </p:scale>
        <p:origin x="1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57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91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7288"/>
            <a:ext cx="2971800" cy="4619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77288"/>
            <a:ext cx="2971800" cy="4619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341A091-A317-49C5-A054-F23AAD6A2B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93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7750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0963" y="1155700"/>
            <a:ext cx="41560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46588"/>
            <a:ext cx="5486400" cy="36385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129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0963" y="1155700"/>
            <a:ext cx="41560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46588"/>
            <a:ext cx="5486400" cy="36385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Common pattern especially with ragged arrays.   In a rectangular array, you might see an</a:t>
            </a:r>
            <a:r>
              <a:rPr lang="en-US" baseline="0" dirty="0" smtClean="0"/>
              <a:t> iteration over </a:t>
            </a:r>
            <a:r>
              <a:rPr lang="en-US" baseline="0" dirty="0" smtClean="0"/>
              <a:t>columns.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73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0775" y="693738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89438"/>
            <a:ext cx="5486400" cy="41576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41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0963" y="1155700"/>
            <a:ext cx="41560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46588"/>
            <a:ext cx="5486400" cy="36385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First statement has not set aside any space</a:t>
            </a:r>
            <a:r>
              <a:rPr lang="en-US" baseline="0" dirty="0" smtClean="0"/>
              <a:t> for the elements of the array yet.  The following statements reserve the 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20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0963" y="1155700"/>
            <a:ext cx="41560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46588"/>
            <a:ext cx="5486400" cy="36385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98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090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473091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47309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309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7309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473095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3096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309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09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09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31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31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7310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73103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Two-Dimensional Arrays</a:t>
            </a:r>
          </a:p>
        </p:txBody>
      </p:sp>
      <p:sp>
        <p:nvSpPr>
          <p:cNvPr id="47310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6E6AEAA-86E6-4A25-B719-07902CD50F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Two-Dimensional 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2CFFF-54C5-43F5-AB0B-524B99ABA0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Two-Dimensional 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19DE0-1A22-41E1-BE93-D457569FC3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91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06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Two-Dimensional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7F9815E-D39D-4C6F-813C-9F018F8747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Two-Dimensional 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6679EA-C11B-46B6-854D-73EE3E4CB1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Two-Dimensional 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CA3C78-5D01-45D1-9D11-65157F8778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Two-Dimensional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52C550-2186-45CA-853B-DD912044F9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Two-Dimensional Arrays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6D76CD-94EF-43DA-8652-11B6BE6772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Two-Dimensional Arrays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07C6AD-5327-4FE4-9F21-9C9D9888B6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Two-Dimensional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1852F8-A3A7-4729-BF55-B8FF3256CB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Two-Dimensional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49383D-15DF-44CC-B882-835A20A3B2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Two-Dimensional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6768F-1FEA-4125-ADCA-90FF749501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sp>
        <p:nvSpPr>
          <p:cNvPr id="472067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sp>
        <p:nvSpPr>
          <p:cNvPr id="47206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sp>
        <p:nvSpPr>
          <p:cNvPr id="47206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sp>
        <p:nvSpPr>
          <p:cNvPr id="47207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sp>
        <p:nvSpPr>
          <p:cNvPr id="47207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sp>
        <p:nvSpPr>
          <p:cNvPr id="472072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sp>
        <p:nvSpPr>
          <p:cNvPr id="47207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7207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72075" name="Rectangle 11"/>
          <p:cNvSpPr>
            <a:spLocks noGrp="1" noChangeArrowheads="1"/>
          </p:cNvSpPr>
          <p:nvPr>
            <p:ph type="dt" sz="half" idx="2"/>
            <p:custDataLst>
              <p:tags r:id="rId14"/>
            </p:custDataLst>
          </p:nvPr>
        </p:nvSpPr>
        <p:spPr bwMode="auto">
          <a:xfrm>
            <a:off x="41910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72076" name="Rectangle 12"/>
          <p:cNvSpPr>
            <a:spLocks noGrp="1" noChangeArrowheads="1"/>
          </p:cNvSpPr>
          <p:nvPr>
            <p:ph type="ftr" sz="quarter" idx="3"/>
            <p:custDataLst>
              <p:tags r:id="rId15"/>
            </p:custDataLst>
          </p:nvPr>
        </p:nvSpPr>
        <p:spPr bwMode="auto">
          <a:xfrm>
            <a:off x="9906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r>
              <a:rPr lang="en-US"/>
              <a:t>Two-Dimensional Arrays</a:t>
            </a:r>
          </a:p>
        </p:txBody>
      </p:sp>
      <p:sp>
        <p:nvSpPr>
          <p:cNvPr id="4720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98F37954-178E-484B-9695-00BB322E09B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990600" y="1219200"/>
            <a:ext cx="7391400" cy="1143000"/>
          </a:xfrm>
          <a:noFill/>
          <a:ln/>
        </p:spPr>
        <p:txBody>
          <a:bodyPr lIns="92075" tIns="46038" rIns="92075" bIns="46038" anchor="ctr"/>
          <a:lstStyle/>
          <a:p>
            <a:pPr algn="ctr"/>
            <a:r>
              <a:rPr lang="en-US" dirty="0"/>
              <a:t>Two-Dimensional Arrays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Two-Dimensional Arrays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97D5-942F-467E-93F6-D8445AAACF96}" type="slidenum">
              <a:rPr lang="en-US"/>
              <a:pPr/>
              <a:t>10</a:t>
            </a:fld>
            <a:endParaRPr lang="en-US"/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Printing the </a:t>
            </a:r>
            <a:r>
              <a:rPr lang="en-US" b="1">
                <a:latin typeface="Courier New" pitchFamily="49" charset="0"/>
              </a:rPr>
              <a:t>weight</a:t>
            </a:r>
            <a:r>
              <a:rPr lang="en-US"/>
              <a:t> Array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28600" y="1905000"/>
            <a:ext cx="8915400" cy="460851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for(row = 0; row &lt; weight.length; row++)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	for(col = 0; col &lt; weight[row].length; col++)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		System.out.print(weight[row][col] + " 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  System.out.println();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Two-Dimensional Arrays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7A14-7B42-4B88-BC41-24F2DE19658E}" type="slidenum">
              <a:rPr lang="en-US"/>
              <a:pPr/>
              <a:t>11</a:t>
            </a:fld>
            <a:endParaRPr lang="en-US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Arrays of Arrays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marL="609600" indent="-609600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two-dimensional array is really just an array of </a:t>
            </a:r>
            <a:r>
              <a:rPr lang="en-US" dirty="0" smtClean="0"/>
              <a:t>arrays.</a:t>
            </a:r>
            <a:endParaRPr lang="en-US" dirty="0"/>
          </a:p>
          <a:p>
            <a:pPr marL="609600" indent="-609600"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</a:rPr>
              <a:t>   </a:t>
            </a:r>
            <a:r>
              <a:rPr lang="en-US" sz="2800" b="1" dirty="0" err="1">
                <a:latin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</a:rPr>
              <a:t>[] x;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</a:rPr>
              <a:t>   </a:t>
            </a:r>
            <a:r>
              <a:rPr lang="en-US" sz="2800" b="1" dirty="0" err="1">
                <a:latin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</a:rPr>
              <a:t>[][] y;</a:t>
            </a:r>
          </a:p>
        </p:txBody>
      </p:sp>
      <p:sp>
        <p:nvSpPr>
          <p:cNvPr id="478213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91000" y="2514600"/>
            <a:ext cx="243840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array of </a:t>
            </a:r>
            <a:r>
              <a:rPr lang="en-US" dirty="0" err="1"/>
              <a:t>ints</a:t>
            </a:r>
            <a:endParaRPr lang="en-US" dirty="0"/>
          </a:p>
        </p:txBody>
      </p:sp>
      <p:sp>
        <p:nvSpPr>
          <p:cNvPr id="478214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19600" y="3048000"/>
            <a:ext cx="335280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array of arrays of </a:t>
            </a:r>
            <a:r>
              <a:rPr lang="en-US" dirty="0" err="1"/>
              <a:t>ints</a:t>
            </a:r>
            <a:endParaRPr lang="en-US" dirty="0"/>
          </a:p>
        </p:txBody>
      </p:sp>
      <p:sp>
        <p:nvSpPr>
          <p:cNvPr id="478215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37338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78216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>
            <a:off x="4038600" y="3352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Two-Dimensional Arrays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B36E-D50C-4C4C-901A-CFEC08CF7DA9}" type="slidenum">
              <a:rPr lang="en-US"/>
              <a:pPr/>
              <a:t>12</a:t>
            </a:fld>
            <a:endParaRPr lang="en-US"/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Initializing 2D Arrays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7772400" cy="5029200"/>
          </a:xfrm>
        </p:spPr>
        <p:txBody>
          <a:bodyPr/>
          <a:lstStyle/>
          <a:p>
            <a:r>
              <a:rPr lang="en-US" sz="2800" b="1" dirty="0" err="1">
                <a:latin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</a:rPr>
              <a:t>[][] </a:t>
            </a:r>
            <a:r>
              <a:rPr lang="en-US" sz="2800" b="1" dirty="0" err="1">
                <a:latin typeface="Courier New" pitchFamily="49" charset="0"/>
              </a:rPr>
              <a:t>num</a:t>
            </a:r>
            <a:r>
              <a:rPr lang="en-US" sz="2800" b="1" dirty="0">
                <a:latin typeface="Courier New" pitchFamily="49" charset="0"/>
              </a:rPr>
              <a:t> = new </a:t>
            </a:r>
            <a:r>
              <a:rPr lang="en-US" sz="2800" b="1" dirty="0" err="1">
                <a:latin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</a:rPr>
              <a:t>[4][10];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nitializes </a:t>
            </a:r>
            <a:r>
              <a:rPr lang="en-US" b="1" dirty="0" err="1">
                <a:latin typeface="Courier New" pitchFamily="49" charset="0"/>
              </a:rPr>
              <a:t>num</a:t>
            </a:r>
            <a:r>
              <a:rPr lang="en-US" dirty="0"/>
              <a:t> to a two dimensional array with 4 rows and </a:t>
            </a:r>
            <a:r>
              <a:rPr lang="en-US" dirty="0" smtClean="0"/>
              <a:t>10 columns.</a:t>
            </a: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most cases the length of each row is the same, but rows can be of variable </a:t>
            </a:r>
            <a:r>
              <a:rPr lang="en-US" dirty="0" smtClean="0"/>
              <a:t>length.</a:t>
            </a:r>
            <a:endParaRPr lang="en-US" dirty="0"/>
          </a:p>
          <a:p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can initialize the row dimension without initializing the column dimension, but not </a:t>
            </a:r>
            <a:r>
              <a:rPr lang="en-US" dirty="0" smtClean="0"/>
              <a:t>vice-versa.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Two-Dimensional Arrays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1BFC-788C-4B78-BCCF-9C4670B74FAA}" type="slidenum">
              <a:rPr lang="en-US"/>
              <a:pPr/>
              <a:t>13</a:t>
            </a:fld>
            <a:endParaRPr lang="en-US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Initializing 2D Arrays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7772400" cy="5029200"/>
          </a:xfrm>
        </p:spPr>
        <p:txBody>
          <a:bodyPr/>
          <a:lstStyle/>
          <a:p>
            <a:r>
              <a:rPr lang="en-US" sz="2800" b="1" dirty="0" err="1">
                <a:latin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</a:rPr>
              <a:t>[][] numbers = new </a:t>
            </a:r>
            <a:r>
              <a:rPr lang="en-US" sz="2800" b="1" dirty="0" err="1">
                <a:latin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</a:rPr>
              <a:t>[4][];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nitializes </a:t>
            </a:r>
            <a:r>
              <a:rPr lang="en-US" b="1" dirty="0">
                <a:latin typeface="Courier New" pitchFamily="49" charset="0"/>
              </a:rPr>
              <a:t>numbers</a:t>
            </a:r>
            <a:r>
              <a:rPr lang="en-US" dirty="0"/>
              <a:t> to a two dimensional array with 4 </a:t>
            </a:r>
            <a:r>
              <a:rPr lang="en-US" dirty="0" smtClean="0"/>
              <a:t>rows. </a:t>
            </a:r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can set the length of each row as </a:t>
            </a:r>
            <a:r>
              <a:rPr lang="en-US" dirty="0" smtClean="0"/>
              <a:t>follows:</a:t>
            </a:r>
            <a:endParaRPr lang="en-US" dirty="0"/>
          </a:p>
          <a:p>
            <a:pPr lvl="1"/>
            <a:r>
              <a:rPr lang="en-US" b="1" dirty="0">
                <a:latin typeface="Courier New" pitchFamily="49" charset="0"/>
              </a:rPr>
              <a:t>numbers[0] = new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[2];</a:t>
            </a:r>
          </a:p>
          <a:p>
            <a:pPr lvl="1"/>
            <a:r>
              <a:rPr lang="en-US" b="1" dirty="0">
                <a:latin typeface="Courier New" pitchFamily="49" charset="0"/>
              </a:rPr>
              <a:t>numbers[1] = new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[6];</a:t>
            </a:r>
          </a:p>
          <a:p>
            <a:pPr lvl="1"/>
            <a:r>
              <a:rPr lang="en-US" b="1" dirty="0">
                <a:latin typeface="Courier New" pitchFamily="49" charset="0"/>
              </a:rPr>
              <a:t>numbers[2] = new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[5];</a:t>
            </a:r>
          </a:p>
          <a:p>
            <a:pPr lvl="1"/>
            <a:r>
              <a:rPr lang="en-US" b="1" dirty="0">
                <a:latin typeface="Courier New" pitchFamily="49" charset="0"/>
              </a:rPr>
              <a:t>numbers[3] = new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[3]</a:t>
            </a:r>
            <a:r>
              <a:rPr lang="en-US" b="1" dirty="0" smtClean="0">
                <a:latin typeface="Courier New" pitchFamily="49" charset="0"/>
              </a:rPr>
              <a:t>;</a:t>
            </a:r>
            <a:endParaRPr lang="en-US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2D Arrays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Two-Dimensional Arrays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79EA-C11B-46B6-854D-73EE3E4CB16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29000" y="2590800"/>
            <a:ext cx="685800" cy="457200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14800" y="2590800"/>
            <a:ext cx="685800" cy="457200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0" y="3048000"/>
            <a:ext cx="685800" cy="457200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00600" y="3048000"/>
            <a:ext cx="685800" cy="457200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14800" y="3048000"/>
            <a:ext cx="685800" cy="457200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0" y="3048000"/>
            <a:ext cx="685800" cy="457200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58000" y="3048000"/>
            <a:ext cx="685800" cy="457200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72200" y="3048000"/>
            <a:ext cx="685800" cy="457200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29000" y="3505200"/>
            <a:ext cx="685800" cy="457200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00600" y="3505200"/>
            <a:ext cx="685800" cy="457200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14800" y="3505200"/>
            <a:ext cx="685800" cy="457200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29000" y="3962400"/>
            <a:ext cx="685800" cy="457200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00600" y="3962400"/>
            <a:ext cx="685800" cy="457200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14800" y="3962400"/>
            <a:ext cx="685800" cy="457200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86400" y="3505200"/>
            <a:ext cx="685800" cy="457200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72200" y="3505200"/>
            <a:ext cx="685800" cy="457200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43659" y="2590800"/>
            <a:ext cx="685800" cy="457200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43659" y="3048000"/>
            <a:ext cx="685800" cy="457200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043659" y="3505200"/>
            <a:ext cx="685800" cy="457200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043659" y="3962400"/>
            <a:ext cx="685800" cy="457200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Arrow Connector 5"/>
          <p:cNvCxnSpPr>
            <a:endCxn id="11" idx="1"/>
          </p:cNvCxnSpPr>
          <p:nvPr/>
        </p:nvCxnSpPr>
        <p:spPr bwMode="auto">
          <a:xfrm>
            <a:off x="2362200" y="2819400"/>
            <a:ext cx="1066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2362200" y="3276600"/>
            <a:ext cx="1066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2362200" y="3733800"/>
            <a:ext cx="1066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2362200" y="4191000"/>
            <a:ext cx="1066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005558" y="1636067"/>
            <a:ext cx="165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2362200" y="1981200"/>
            <a:ext cx="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659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990600" y="1219200"/>
            <a:ext cx="7391400" cy="1143000"/>
          </a:xfrm>
          <a:noFill/>
          <a:ln/>
        </p:spPr>
        <p:txBody>
          <a:bodyPr lIns="92075" tIns="46038" rIns="92075" bIns="46038" anchor="ctr"/>
          <a:lstStyle/>
          <a:p>
            <a:pPr algn="ctr"/>
            <a:r>
              <a:rPr lang="en-US" dirty="0"/>
              <a:t>Two-Dimensional Arrays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sz="4400">
                <a:solidFill>
                  <a:schemeClr val="tx2"/>
                </a:solidFill>
              </a:rPr>
              <a:t>The End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Two-Dimensional Arrays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F307-1531-4F30-B564-EAD665B20806}" type="slidenum">
              <a:rPr lang="en-US"/>
              <a:pPr/>
              <a:t>2</a:t>
            </a:fld>
            <a:endParaRPr lang="en-US"/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ometimes </a:t>
            </a:r>
            <a:r>
              <a:rPr lang="en-US" dirty="0"/>
              <a:t>the natural way to store information is as a table of </a:t>
            </a:r>
            <a:r>
              <a:rPr lang="en-US" dirty="0" smtClean="0"/>
              <a:t>data.</a:t>
            </a:r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example, suppose we run a fitness club that offers a 3-month weight-loss </a:t>
            </a:r>
            <a:r>
              <a:rPr lang="en-US" dirty="0" smtClean="0"/>
              <a:t>program.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Two-Dimensional Arrays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1523-10DB-4F72-918D-4723BC1DCC99}" type="slidenum">
              <a:rPr lang="en-US"/>
              <a:pPr/>
              <a:t>3</a:t>
            </a:fld>
            <a:endParaRPr lang="en-US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each participant, we want to store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eight </a:t>
            </a:r>
            <a:r>
              <a:rPr lang="en-US" dirty="0"/>
              <a:t>at the beginning of the program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eight </a:t>
            </a:r>
            <a:r>
              <a:rPr lang="en-US" dirty="0"/>
              <a:t>at the end of each month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Two-Dimensional Arrays</a:t>
            </a:r>
          </a:p>
        </p:txBody>
      </p:sp>
      <p:sp>
        <p:nvSpPr>
          <p:cNvPr id="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E006-91AC-4844-8D88-D42F0DBE43ED}" type="slidenum">
              <a:rPr lang="en-US"/>
              <a:pPr/>
              <a:t>4</a:t>
            </a:fld>
            <a:endParaRPr lang="en-US"/>
          </a:p>
        </p:txBody>
      </p:sp>
      <p:sp>
        <p:nvSpPr>
          <p:cNvPr id="423938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23939" name="Rectangle 1027"/>
          <p:cNvSpPr>
            <a:spLocks noGrp="1" noChangeArrowheads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1182688" y="1524000"/>
            <a:ext cx="7046912" cy="4608513"/>
          </a:xfrm>
        </p:spPr>
        <p:txBody>
          <a:bodyPr/>
          <a:lstStyle/>
          <a:p>
            <a:r>
              <a:rPr lang="en-US" sz="2800" dirty="0"/>
              <a:t>W</a:t>
            </a:r>
            <a:r>
              <a:rPr lang="en-US" sz="2800" dirty="0" smtClean="0"/>
              <a:t>e </a:t>
            </a:r>
            <a:r>
              <a:rPr lang="en-US" sz="2800" dirty="0"/>
              <a:t>can represent our data as follows</a:t>
            </a:r>
          </a:p>
        </p:txBody>
      </p:sp>
      <p:graphicFrame>
        <p:nvGraphicFramePr>
          <p:cNvPr id="424071" name="Group 1159"/>
          <p:cNvGraphicFramePr>
            <a:graphicFrameLocks noGrp="1"/>
          </p:cNvGraphicFramePr>
          <p:nvPr>
            <p:ph sz="half" idx="2"/>
            <p:custDataLst>
              <p:tags r:id="rId3"/>
            </p:custDataLst>
          </p:nvPr>
        </p:nvGraphicFramePr>
        <p:xfrm>
          <a:off x="1905000" y="3200400"/>
          <a:ext cx="5334000" cy="3076576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  <a:gridCol w="1333500"/>
                <a:gridCol w="1333500"/>
              </a:tblGrid>
              <a:tr h="61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147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4072" name="Text Box 116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05200" y="2209800"/>
            <a:ext cx="312970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W</a:t>
            </a:r>
            <a:r>
              <a:rPr lang="en-US" sz="2000" dirty="0" smtClean="0"/>
              <a:t>eight at end of each month</a:t>
            </a:r>
          </a:p>
        </p:txBody>
      </p:sp>
      <p:sp>
        <p:nvSpPr>
          <p:cNvPr id="424073" name="Text Box 116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4800" y="3886200"/>
            <a:ext cx="114300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O</a:t>
            </a:r>
            <a:r>
              <a:rPr lang="en-US" sz="2000" dirty="0" smtClean="0"/>
              <a:t>ne </a:t>
            </a:r>
            <a:r>
              <a:rPr lang="en-US" sz="2000" dirty="0"/>
              <a:t>row for each customer</a:t>
            </a:r>
          </a:p>
        </p:txBody>
      </p:sp>
      <p:cxnSp>
        <p:nvCxnSpPr>
          <p:cNvPr id="10" name="Straight Arrow Connector 9"/>
          <p:cNvCxnSpPr>
            <a:stCxn id="424073" idx="3"/>
          </p:cNvCxnSpPr>
          <p:nvPr/>
        </p:nvCxnSpPr>
        <p:spPr bwMode="auto">
          <a:xfrm>
            <a:off x="1447800" y="4394032"/>
            <a:ext cx="304800" cy="255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295400" y="2133601"/>
            <a:ext cx="16764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  <a:r>
              <a:rPr lang="en-US" sz="2000" dirty="0" smtClean="0"/>
              <a:t>eginning weight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rot="16200000" flipH="1">
            <a:off x="4987153" y="2785246"/>
            <a:ext cx="418981" cy="300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105400" y="2971800"/>
            <a:ext cx="1600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3505200" y="2971800"/>
            <a:ext cx="1600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3429000" y="3048000"/>
            <a:ext cx="152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5400000">
            <a:off x="6629400" y="3048000"/>
            <a:ext cx="152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5400000">
            <a:off x="2132806" y="2971800"/>
            <a:ext cx="305594" cy="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rot="5400000" flipH="1" flipV="1">
            <a:off x="1219200" y="3886200"/>
            <a:ext cx="1066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rot="5400000" flipH="1" flipV="1">
            <a:off x="1219200" y="4953000"/>
            <a:ext cx="1066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rot="10800000">
            <a:off x="1752600" y="3352800"/>
            <a:ext cx="152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rot="10800000">
            <a:off x="1752600" y="5486400"/>
            <a:ext cx="152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Two-Dimensional Arrays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A8D-D073-4CDF-98CF-F97DE48272D2}" type="slidenum">
              <a:rPr lang="en-US"/>
              <a:pPr/>
              <a:t>5</a:t>
            </a:fld>
            <a:endParaRPr lang="en-US"/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Two-Dimensional Arrays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weight table can be stored in a </a:t>
            </a:r>
            <a:r>
              <a:rPr lang="en-US" i="1" dirty="0"/>
              <a:t>two-dimensional</a:t>
            </a:r>
            <a:r>
              <a:rPr lang="en-US" dirty="0"/>
              <a:t> array declared as follows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[][] weight;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can create the array using the statement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  weight = new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[5][4];</a:t>
            </a:r>
          </a:p>
        </p:txBody>
      </p:sp>
      <p:sp>
        <p:nvSpPr>
          <p:cNvPr id="450564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324662" y="5284027"/>
            <a:ext cx="1295400" cy="83099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umber </a:t>
            </a:r>
            <a:r>
              <a:rPr lang="en-US" dirty="0"/>
              <a:t>of rows</a:t>
            </a:r>
          </a:p>
        </p:txBody>
      </p:sp>
      <p:sp>
        <p:nvSpPr>
          <p:cNvPr id="450565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778052" y="5396707"/>
            <a:ext cx="1539875" cy="8318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umber </a:t>
            </a:r>
            <a:r>
              <a:rPr lang="en-US" dirty="0"/>
              <a:t>of columns</a:t>
            </a:r>
          </a:p>
        </p:txBody>
      </p:sp>
      <p:sp>
        <p:nvSpPr>
          <p:cNvPr id="450566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5620062" y="5049806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50567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 flipV="1">
            <a:off x="6598170" y="5093527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Two-Dimensional Arrays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7946-D9C0-428D-8720-78725AA007E4}" type="slidenum">
              <a:rPr lang="en-US"/>
              <a:pPr/>
              <a:t>6</a:t>
            </a:fld>
            <a:endParaRPr lang="en-US"/>
          </a:p>
        </p:txBody>
      </p:sp>
      <p:sp>
        <p:nvSpPr>
          <p:cNvPr id="4567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Accessing Elements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ow </a:t>
            </a:r>
            <a:r>
              <a:rPr lang="en-US" dirty="0"/>
              <a:t>and column subscripts both begin at </a:t>
            </a:r>
            <a:r>
              <a:rPr lang="en-US" dirty="0" smtClean="0"/>
              <a:t>0.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the example given above,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weight[1][2] == 198 </a:t>
            </a:r>
          </a:p>
          <a:p>
            <a:pPr>
              <a:lnSpc>
                <a:spcPct val="90000"/>
              </a:lnSpc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statement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weight[0][1] = 175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would replace the value currently stored in the first row, second column (</a:t>
            </a:r>
            <a:r>
              <a:rPr lang="en-US" b="1" dirty="0">
                <a:latin typeface="Courier New" pitchFamily="49" charset="0"/>
              </a:rPr>
              <a:t>172</a:t>
            </a:r>
            <a:r>
              <a:rPr lang="en-US" dirty="0"/>
              <a:t>) by the new value of </a:t>
            </a:r>
            <a:r>
              <a:rPr lang="en-US" b="1" dirty="0" smtClean="0">
                <a:latin typeface="Courier New" pitchFamily="49" charset="0"/>
              </a:rPr>
              <a:t>175.</a:t>
            </a:r>
            <a:endParaRPr lang="en-US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Two-Dimensional Arrays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3FD27-136B-4254-865D-4A83856EA133}" type="slidenum">
              <a:rPr lang="en-US"/>
              <a:pPr/>
              <a:t>7</a:t>
            </a:fld>
            <a:endParaRPr lang="en-US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Finding Array Bounds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determine the upper bound for the indexes, use the </a:t>
            </a:r>
            <a:r>
              <a:rPr lang="en-US" b="1" dirty="0">
                <a:latin typeface="Courier New" pitchFamily="49" charset="0"/>
              </a:rPr>
              <a:t>length</a:t>
            </a:r>
            <a:r>
              <a:rPr lang="en-US" dirty="0"/>
              <a:t> </a:t>
            </a:r>
            <a:r>
              <a:rPr lang="en-US" dirty="0" smtClean="0"/>
              <a:t>field.</a:t>
            </a: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the array </a:t>
            </a:r>
            <a:r>
              <a:rPr lang="en-US" b="1" dirty="0">
                <a:latin typeface="Courier New" pitchFamily="49" charset="0"/>
              </a:rPr>
              <a:t>weight</a:t>
            </a:r>
            <a:r>
              <a:rPr lang="en-US" dirty="0"/>
              <a:t> defined above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weight.length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is 5</a:t>
            </a:r>
            <a:r>
              <a:rPr lang="en-US" dirty="0"/>
              <a:t>, the number of rows</a:t>
            </a:r>
          </a:p>
          <a:p>
            <a:pPr lvl="1"/>
            <a:r>
              <a:rPr lang="en-US" b="1" dirty="0">
                <a:latin typeface="Courier New" pitchFamily="49" charset="0"/>
              </a:rPr>
              <a:t>weight[0].length </a:t>
            </a:r>
            <a:r>
              <a:rPr lang="en-US" b="1" dirty="0" smtClean="0">
                <a:latin typeface="Courier New" pitchFamily="49" charset="0"/>
              </a:rPr>
              <a:t>is 4</a:t>
            </a:r>
            <a:r>
              <a:rPr lang="en-US" dirty="0"/>
              <a:t>, the number of columns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ote </a:t>
            </a:r>
            <a:r>
              <a:rPr lang="en-US" dirty="0"/>
              <a:t>that </a:t>
            </a:r>
            <a:r>
              <a:rPr lang="en-US" b="1" dirty="0">
                <a:latin typeface="Courier New" pitchFamily="49" charset="0"/>
              </a:rPr>
              <a:t>weight[row].length </a:t>
            </a:r>
            <a:r>
              <a:rPr lang="en-US" b="1" dirty="0" smtClean="0">
                <a:latin typeface="Courier New" pitchFamily="49" charset="0"/>
              </a:rPr>
              <a:t>is </a:t>
            </a:r>
            <a:r>
              <a:rPr lang="en-US" dirty="0" smtClean="0"/>
              <a:t>4</a:t>
            </a:r>
            <a:r>
              <a:rPr lang="en-US" dirty="0"/>
              <a:t>, for any valid value of </a:t>
            </a:r>
            <a:r>
              <a:rPr lang="en-US" b="1" dirty="0">
                <a:latin typeface="Courier New" pitchFamily="49" charset="0"/>
              </a:rPr>
              <a:t>row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Two-Dimensional Arrays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D27A-3A0E-4BFF-A80E-7E3640D37F86}" type="slidenum">
              <a:rPr lang="en-US"/>
              <a:pPr/>
              <a:t>8</a:t>
            </a:fld>
            <a:endParaRPr lang="en-US"/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0"/>
            <a:ext cx="8458200" cy="1143000"/>
          </a:xfrm>
        </p:spPr>
        <p:txBody>
          <a:bodyPr/>
          <a:lstStyle/>
          <a:p>
            <a:r>
              <a:rPr lang="en-US" sz="4000"/>
              <a:t>Processing Two-Dimensional Arrays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iterate through all values in a two-dimensional array, use nested loops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the first index to iterate through the rows of the </a:t>
            </a:r>
            <a:r>
              <a:rPr lang="en-US" dirty="0" smtClean="0"/>
              <a:t>array.</a:t>
            </a:r>
            <a:endParaRPr lang="en-US" dirty="0"/>
          </a:p>
          <a:p>
            <a:pPr lvl="1"/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the second index to iterate through each </a:t>
            </a:r>
            <a:r>
              <a:rPr lang="en-US" dirty="0" smtClean="0"/>
              <a:t>column.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Two-Dimensional Arrays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1CFB-52C5-4BBD-A98B-6B337E7C4AE0}" type="slidenum">
              <a:rPr lang="en-US"/>
              <a:pPr/>
              <a:t>9</a:t>
            </a:fld>
            <a:endParaRPr lang="en-US"/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Printing the </a:t>
            </a:r>
            <a:r>
              <a:rPr lang="en-US" b="1">
                <a:latin typeface="Courier New" pitchFamily="49" charset="0"/>
              </a:rPr>
              <a:t>weight</a:t>
            </a:r>
            <a:r>
              <a:rPr lang="en-US"/>
              <a:t> Array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code shown on the next slide prints the entries in the </a:t>
            </a:r>
            <a:r>
              <a:rPr lang="en-US" b="1" dirty="0">
                <a:latin typeface="Courier New" pitchFamily="49" charset="0"/>
              </a:rPr>
              <a:t>weight</a:t>
            </a:r>
            <a:r>
              <a:rPr lang="en-US" dirty="0"/>
              <a:t> </a:t>
            </a:r>
            <a:r>
              <a:rPr lang="en-US" dirty="0" smtClean="0"/>
              <a:t>array.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courseSlidesMM</Template>
  <TotalTime>5086</TotalTime>
  <Words>541</Words>
  <Application>Microsoft Office PowerPoint</Application>
  <PresentationFormat>On-screen Show (4:3)</PresentationFormat>
  <Paragraphs>120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Courier New</vt:lpstr>
      <vt:lpstr>Tahoma</vt:lpstr>
      <vt:lpstr>Times New Roman</vt:lpstr>
      <vt:lpstr>Wingdings</vt:lpstr>
      <vt:lpstr>courseSlidesMM</vt:lpstr>
      <vt:lpstr>Two-Dimensional Arrays</vt:lpstr>
      <vt:lpstr>Example</vt:lpstr>
      <vt:lpstr>Example</vt:lpstr>
      <vt:lpstr>Example</vt:lpstr>
      <vt:lpstr>Two-Dimensional Arrays</vt:lpstr>
      <vt:lpstr>Accessing Elements</vt:lpstr>
      <vt:lpstr>Finding Array Bounds</vt:lpstr>
      <vt:lpstr>Processing Two-Dimensional Arrays</vt:lpstr>
      <vt:lpstr>Printing the weight Array</vt:lpstr>
      <vt:lpstr>Printing the weight Array</vt:lpstr>
      <vt:lpstr>Arrays of Arrays</vt:lpstr>
      <vt:lpstr>Initializing 2D Arrays</vt:lpstr>
      <vt:lpstr>Initializing 2D Arrays</vt:lpstr>
      <vt:lpstr>Initializing 2D Arrays</vt:lpstr>
      <vt:lpstr>Two-Dimensional Arrays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Merry &amp; Gary McDonald</dc:creator>
  <cp:lastModifiedBy>Hoot,Charles</cp:lastModifiedBy>
  <cp:revision>285</cp:revision>
  <cp:lastPrinted>1997-08-18T23:55:32Z</cp:lastPrinted>
  <dcterms:created xsi:type="dcterms:W3CDTF">1995-06-02T22:19:30Z</dcterms:created>
  <dcterms:modified xsi:type="dcterms:W3CDTF">2016-02-02T12:08:28Z</dcterms:modified>
</cp:coreProperties>
</file>