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7" r:id="rId3"/>
    <p:sldId id="278" r:id="rId4"/>
    <p:sldId id="279" r:id="rId5"/>
    <p:sldId id="308" r:id="rId6"/>
    <p:sldId id="282" r:id="rId7"/>
    <p:sldId id="280" r:id="rId8"/>
    <p:sldId id="302" r:id="rId9"/>
    <p:sldId id="309" r:id="rId10"/>
    <p:sldId id="287" r:id="rId11"/>
    <p:sldId id="289" r:id="rId12"/>
    <p:sldId id="290" r:id="rId13"/>
    <p:sldId id="291" r:id="rId14"/>
    <p:sldId id="303" r:id="rId15"/>
    <p:sldId id="292" r:id="rId16"/>
    <p:sldId id="293" r:id="rId17"/>
    <p:sldId id="304" r:id="rId18"/>
    <p:sldId id="294" r:id="rId19"/>
    <p:sldId id="305" r:id="rId20"/>
    <p:sldId id="295" r:id="rId21"/>
    <p:sldId id="298" r:id="rId22"/>
    <p:sldId id="297" r:id="rId23"/>
    <p:sldId id="296" r:id="rId24"/>
    <p:sldId id="299" r:id="rId25"/>
    <p:sldId id="300" r:id="rId26"/>
    <p:sldId id="301" r:id="rId27"/>
    <p:sldId id="310" r:id="rId28"/>
    <p:sldId id="311" r:id="rId29"/>
    <p:sldId id="312" r:id="rId30"/>
    <p:sldId id="313" r:id="rId31"/>
    <p:sldId id="314" r:id="rId32"/>
    <p:sldId id="306" r:id="rId33"/>
    <p:sldId id="307" r:id="rId34"/>
    <p:sldId id="276" r:id="rId35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10" autoAdjust="0"/>
  </p:normalViewPr>
  <p:slideViewPr>
    <p:cSldViewPr>
      <p:cViewPr varScale="1">
        <p:scale>
          <a:sx n="82" d="100"/>
          <a:sy n="82" d="100"/>
        </p:scale>
        <p:origin x="-104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ECAF32-D22C-432A-823A-E47E78873D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62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913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http://junit.sourceforge.net/ and http://en.wikipedia.org/wiki/JUnit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Big Java, 2</a:t>
            </a:r>
            <a:r>
              <a:rPr lang="en-US" baseline="30000" smtClean="0"/>
              <a:t>nd</a:t>
            </a:r>
            <a:r>
              <a:rPr lang="en-US" smtClean="0"/>
              <a:t> edition, Chapter 10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567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67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3886200" y="6248400"/>
            <a:ext cx="1905000" cy="457200"/>
          </a:xfrm>
        </p:spPr>
        <p:txBody>
          <a:bodyPr/>
          <a:lstStyle>
            <a:lvl1pPr>
              <a:defRPr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" y="6248400"/>
            <a:ext cx="2895600" cy="457200"/>
          </a:xfrm>
        </p:spPr>
        <p:txBody>
          <a:bodyPr/>
          <a:lstStyle>
            <a:lvl1pPr>
              <a:defRPr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5F057FB-A393-46A0-8748-473A106743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87FF9-2398-41AA-8E1F-364C24EFEB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AEACD-5B51-47F2-9EEE-FFFB2F942E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2955A-84D1-4D22-B262-6C828DE746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6FCB7-C7FC-4871-8F24-86BE6144DB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6A539-D541-4C66-9FC1-0A87C9EFD5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ED63B-00E9-4F4B-AA9D-5D1B251F88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AE750-783C-48D1-99C1-4FF83DA817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2261E-8E8B-45E7-B811-96D151636A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1002C-1966-48FE-974E-36F3C945A2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0036E-29A7-4CC4-8F41-CB683B065B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455683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45568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455688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56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56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4556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9CBF9D0E-7D84-4A25-A9BC-066121167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4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295400" y="1219200"/>
            <a:ext cx="65532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JUnit Testing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JUnit Testing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is a framework for writing repeatable tests.</a:t>
            </a:r>
          </a:p>
          <a:p>
            <a:r>
              <a:rPr lang="en-US" dirty="0"/>
              <a:t>I</a:t>
            </a:r>
            <a:r>
              <a:rPr lang="en-US" dirty="0" smtClean="0"/>
              <a:t>t was designed for Java but has been ported to include PHP, C#, Python, and Perl.</a:t>
            </a:r>
          </a:p>
          <a:p>
            <a:r>
              <a:rPr lang="en-US" dirty="0"/>
              <a:t>T</a:t>
            </a:r>
            <a:r>
              <a:rPr lang="en-US" dirty="0" smtClean="0"/>
              <a:t>his family of unit test frameworks is referred to as </a:t>
            </a:r>
            <a:r>
              <a:rPr lang="en-US" dirty="0" err="1" smtClean="0"/>
              <a:t>xUnit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9D00E-2CC1-4EF8-9478-023C52DB927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JUnit Testing in NetBeans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038600"/>
          </a:xfrm>
        </p:spPr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provides full support for </a:t>
            </a:r>
            <a:r>
              <a:rPr lang="en-US" dirty="0" err="1" smtClean="0"/>
              <a:t>JUnit</a:t>
            </a:r>
            <a:r>
              <a:rPr lang="en-US" dirty="0" smtClean="0"/>
              <a:t> versions 3 and 4.</a:t>
            </a:r>
          </a:p>
          <a:p>
            <a:r>
              <a:rPr lang="en-US" dirty="0"/>
              <a:t>W</a:t>
            </a:r>
            <a:r>
              <a:rPr lang="en-US" dirty="0" smtClean="0"/>
              <a:t>e will use </a:t>
            </a:r>
            <a:r>
              <a:rPr lang="en-US" dirty="0" err="1" smtClean="0"/>
              <a:t>JUnit</a:t>
            </a:r>
            <a:r>
              <a:rPr lang="en-US" dirty="0" smtClean="0"/>
              <a:t> 4 inside </a:t>
            </a:r>
            <a:r>
              <a:rPr lang="en-US" dirty="0" err="1" smtClean="0"/>
              <a:t>NetBeans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uppose we have a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GradeScheme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defined </a:t>
            </a:r>
            <a:r>
              <a:rPr lang="en-US" dirty="0" smtClean="0"/>
              <a:t>as shown on the next page.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98C5-397B-4B59-8CF5-099D54759B5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GradeScheme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GradeScheme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getGrade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score)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if(score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70)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”D";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} else if(score &lt; 80)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”C";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} else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”A";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}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FFB88-FBF5-4362-8F8F-C5531645653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the Test Class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fter creating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GradeScheme</a:t>
            </a:r>
            <a:r>
              <a:rPr lang="en-US" dirty="0" smtClean="0"/>
              <a:t>, right-click the name of the class in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Projects</a:t>
            </a:r>
            <a:r>
              <a:rPr lang="en-US" dirty="0" smtClean="0"/>
              <a:t> window and choose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Tools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Create/ Update Tests.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Junit</a:t>
            </a:r>
            <a:r>
              <a:rPr lang="en-US" dirty="0" smtClean="0"/>
              <a:t> as the framework.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06AE5-66F0-4BE2-B4E8-BDDB7B1718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the Test Class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test class is named with the same name as the original class, followed by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Test.</a:t>
            </a:r>
          </a:p>
          <a:p>
            <a:r>
              <a:rPr lang="en-US" dirty="0"/>
              <a:t>T</a:t>
            </a:r>
            <a:r>
              <a:rPr lang="en-US" dirty="0" smtClean="0"/>
              <a:t>he package name should be the same as for the original class and will be under the Test Packages directory.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JUnit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F0E6B-0BBC-468E-92A6-976D2EDA043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Tests Window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B469CE-33CB-4094-A1FE-87D1DA12B42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600200"/>
            <a:ext cx="22860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 smtClean="0"/>
              <a:t>GradeScheme</a:t>
            </a:r>
            <a:r>
              <a:rPr lang="en-US" sz="2000" dirty="0" smtClean="0"/>
              <a:t> was in </a:t>
            </a:r>
            <a:r>
              <a:rPr lang="en-US" sz="2000" dirty="0" err="1" smtClean="0"/>
              <a:t>usejunit</a:t>
            </a:r>
            <a:r>
              <a:rPr lang="en-US" sz="2000" dirty="0" smtClean="0"/>
              <a:t> package so it is prepended to the name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3276600"/>
            <a:ext cx="2286000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Location of file is in Test Packages</a:t>
            </a:r>
          </a:p>
        </p:txBody>
      </p:sp>
      <p:sp>
        <p:nvSpPr>
          <p:cNvPr id="2151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create</a:t>
            </a:r>
            <a:endParaRPr lang="en-US" dirty="0" smtClean="0"/>
          </a:p>
        </p:txBody>
      </p:sp>
      <p:pic>
        <p:nvPicPr>
          <p:cNvPr id="3" name="Picture 2" descr="JUnit Cre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057400"/>
            <a:ext cx="2942802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/>
                <a:cs typeface="Tahoma"/>
              </a:rPr>
              <a:t>GradeSchemeTest</a:t>
            </a:r>
            <a:r>
              <a:rPr lang="en-US" dirty="0" err="1" smtClean="0">
                <a:latin typeface="Tahoma"/>
                <a:cs typeface="Tahoma"/>
              </a:rPr>
              <a:t>.</a:t>
            </a:r>
            <a:r>
              <a:rPr lang="en-US" dirty="0" err="1" smtClean="0"/>
              <a:t>java</a:t>
            </a:r>
            <a:endParaRPr lang="en-U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test class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GradeSchemeTest.java</a:t>
            </a:r>
            <a:r>
              <a:rPr lang="en-US" dirty="0" smtClean="0"/>
              <a:t>) opens in the source editor.</a:t>
            </a:r>
          </a:p>
          <a:p>
            <a:r>
              <a:rPr lang="en-US" dirty="0"/>
              <a:t>T</a:t>
            </a:r>
            <a:r>
              <a:rPr lang="en-US" dirty="0" smtClean="0"/>
              <a:t>he code is shown on the next several slides.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0D02F-FAA9-4905-BBA0-FF1E58C8087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ahoma"/>
              </a:rPr>
              <a:t>GradeSchemeTest.</a:t>
            </a:r>
            <a:r>
              <a:rPr lang="en-US" dirty="0" err="1"/>
              <a:t>java</a:t>
            </a:r>
            <a:endParaRPr 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import statements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import org.junit.After;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import org.junit.AfterClass;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import org.junit.Before;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import org.junit.BeforeClass;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import org.junit.Test;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import static org.junit.Assert.*;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JUnit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95ED4-90C1-408C-A7B1-3BF657440E6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ahoma"/>
              </a:rPr>
              <a:t>GradeSchemeTest.</a:t>
            </a:r>
            <a:r>
              <a:rPr lang="en-US" dirty="0" err="1"/>
              <a:t>java</a:t>
            </a:r>
            <a:endParaRPr 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GradeSchemeTest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GradeSchemeTest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his constructor does nothing except to create an object.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ecall </a:t>
            </a:r>
            <a:r>
              <a:rPr lang="en-US" sz="2800" dirty="0" smtClean="0"/>
              <a:t>that, for any class, if no constructor is provided Java provides a no-</a:t>
            </a:r>
            <a:r>
              <a:rPr lang="en-US" sz="2800" dirty="0" err="1" smtClean="0"/>
              <a:t>arg</a:t>
            </a:r>
            <a:r>
              <a:rPr lang="en-US" sz="2800" dirty="0" smtClean="0"/>
              <a:t> constructor equivalent to the above.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1825-600F-44D0-93FD-E2EFAD802F7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ahoma"/>
              </a:rPr>
              <a:t>GradeSchemeTest.</a:t>
            </a:r>
            <a:r>
              <a:rPr lang="en-US" dirty="0" err="1"/>
              <a:t>java</a:t>
            </a:r>
            <a:endParaRPr lang="en-US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964488" cy="46085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BeforeClass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public static 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setUpClass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AfterClass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public static 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tearDownClass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800" dirty="0">
                <a:cs typeface="Courier New" pitchFamily="49" charset="0"/>
              </a:rPr>
              <a:t>U</a:t>
            </a:r>
            <a:r>
              <a:rPr lang="en-US" sz="2800" dirty="0" smtClean="0">
                <a:cs typeface="Courier New" pitchFamily="49" charset="0"/>
              </a:rPr>
              <a:t>se these methods  for any code that you want to run exactly once, either before or after the test cases are run.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JUnit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564894-7EEC-4CA4-98B1-5985FFB06DF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D0B6A-F6E1-4D6C-A02A-9BCFC19CB4B4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 Tests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 smtClean="0"/>
              <a:t>unit test</a:t>
            </a:r>
            <a:r>
              <a:rPr lang="en-US" dirty="0" smtClean="0"/>
              <a:t> tests a single method or perhaps a small group of related methods, or a single class.</a:t>
            </a:r>
          </a:p>
          <a:p>
            <a:pPr eaLnBrk="1" hangingPunct="1"/>
            <a:r>
              <a:rPr lang="en-US" dirty="0"/>
              <a:t>M</a:t>
            </a:r>
            <a:r>
              <a:rPr lang="en-US" dirty="0" smtClean="0"/>
              <a:t>ethods and classes are tested in isolation, rather than as a single large program.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ahoma"/>
              </a:rPr>
              <a:t>GradeSchemeTest.</a:t>
            </a:r>
            <a:r>
              <a:rPr lang="en-US" dirty="0" err="1"/>
              <a:t>java</a:t>
            </a:r>
            <a:endParaRPr lang="en-US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@Before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@After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tearDown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800" dirty="0"/>
              <a:t>U</a:t>
            </a:r>
            <a:r>
              <a:rPr lang="en-US" sz="2800" dirty="0" smtClean="0"/>
              <a:t>se these methods to provide any common code used by all the </a:t>
            </a:r>
            <a:r>
              <a:rPr lang="en-US" sz="2800" smtClean="0"/>
              <a:t>method tests.</a:t>
            </a:r>
            <a:endParaRPr lang="en-US" sz="2800" dirty="0" smtClean="0"/>
          </a:p>
          <a:p>
            <a:pPr lvl="1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2400" dirty="0" smtClean="0"/>
              <a:t> is called before each method test</a:t>
            </a:r>
          </a:p>
          <a:p>
            <a:pPr lvl="1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tearDown</a:t>
            </a:r>
            <a:r>
              <a:rPr lang="en-US" sz="2400" dirty="0" smtClean="0"/>
              <a:t> is called after each method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D4440-A20C-4381-9257-3033ED305E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ahoma"/>
              </a:rPr>
              <a:t>GradeSchemeTest.</a:t>
            </a:r>
            <a:r>
              <a:rPr lang="en-US" dirty="0" err="1"/>
              <a:t>java</a:t>
            </a:r>
            <a:endParaRPr lang="en-US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addition 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tearDown</a:t>
            </a:r>
            <a:r>
              <a:rPr lang="en-US" dirty="0" smtClean="0"/>
              <a:t>, methods for testing each method in the original class will be created.</a:t>
            </a:r>
          </a:p>
          <a:p>
            <a:r>
              <a:rPr lang="en-US" dirty="0"/>
              <a:t>T</a:t>
            </a:r>
            <a:r>
              <a:rPr lang="en-US" dirty="0" smtClean="0"/>
              <a:t>he name of each method will be the same as the method being tested, except that the name will start with a capital letter and be preceded by the word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dirty="0" smtClean="0"/>
              <a:t>(this is not required but is suggested)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52BF75-E134-4EF9-8F4C-35130CF48D0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GradeSchemeTest.java</a:t>
            </a:r>
            <a:endParaRPr lang="en-US" dirty="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772400" cy="42672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Test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testGetGrade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getGrade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score = 0;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expResult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String result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GradeScheme.getGrade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(score);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expResult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result);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// TODO review the generated test code and remove the default call to fail.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fail("The test case is a prototype.");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}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8F1392-ABC5-49AC-854C-B0457C9F00E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029200"/>
            <a:ext cx="6400800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The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fail</a:t>
            </a:r>
            <a:r>
              <a:rPr lang="en-US" sz="2000" dirty="0"/>
              <a:t> case is included to ensure that you have reviewed the code and made any necessary changes; it should be removed before running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</a:t>
            </a:r>
            <a:r>
              <a:rPr lang="en-US" dirty="0" err="1" smtClean="0">
                <a:cs typeface="Tahoma"/>
              </a:rPr>
              <a:t>GradeSchemeTest</a:t>
            </a:r>
            <a:endParaRPr 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Modifications include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code may be pulled out of the individual test methods and placed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tearDown</a:t>
            </a:r>
            <a:r>
              <a:rPr lang="en-US" dirty="0" smtClean="0"/>
              <a:t>; However, there is only one method to test, so we will leave all code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testGetGrade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origVal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expResult</a:t>
            </a:r>
            <a:r>
              <a:rPr lang="en-US" dirty="0" smtClean="0"/>
              <a:t> will be changed to reflect a test value and the result we expect.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fail</a:t>
            </a:r>
            <a:r>
              <a:rPr lang="en-US" dirty="0" smtClean="0"/>
              <a:t> statement will be removed.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F851-9495-48AF-A56A-BB27FDC641B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</a:t>
            </a:r>
            <a:r>
              <a:rPr lang="en-US" dirty="0" err="1" smtClean="0"/>
              <a:t>GradeSchemeTest</a:t>
            </a:r>
            <a:endParaRPr lang="en-US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Test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testGetGrade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getGrade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score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60;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expResult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"D";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String result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GradeScheme.getGrade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(score);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expResult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result);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8B740D-1EAC-42ED-9FF8-2B4313D00B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GradeSchemeTest</a:t>
            </a:r>
            <a:endParaRPr 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18288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ight-click 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GradeSchemeTest.java</a:t>
            </a:r>
            <a:r>
              <a:rPr lang="en-US" dirty="0" smtClean="0"/>
              <a:t> and choose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Run File</a:t>
            </a:r>
            <a:r>
              <a:rPr lang="en-US" dirty="0" smtClean="0"/>
              <a:t>; output is shown below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07D76-856C-4CED-BD5A-61E604F7101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25040" t="75532" r="41573"/>
          <a:stretch/>
        </p:blipFill>
        <p:spPr bwMode="auto">
          <a:xfrm>
            <a:off x="1371600" y="3200400"/>
            <a:ext cx="5904230" cy="2609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Failed Test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772400" cy="1600200"/>
          </a:xfrm>
        </p:spPr>
        <p:txBody>
          <a:bodyPr/>
          <a:lstStyle/>
          <a:p>
            <a:r>
              <a:rPr lang="en-US" sz="2800" dirty="0" smtClean="0"/>
              <a:t>Lets add in some more data values.  We are going to test the low end for each return value.  (We also change the name of the test.)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B8D58-7217-499F-B483-3E0BC71EFF9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1600200" y="4038600"/>
            <a:ext cx="586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33528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"/>
                <a:cs typeface="Courier"/>
              </a:rPr>
              <a:t>@Test</a:t>
            </a:r>
          </a:p>
          <a:p>
            <a:r>
              <a:rPr lang="en-US" sz="1800" dirty="0" smtClean="0">
                <a:latin typeface="Courier"/>
                <a:cs typeface="Courier"/>
              </a:rPr>
              <a:t>public </a:t>
            </a:r>
            <a:r>
              <a:rPr lang="en-US" sz="1800" dirty="0">
                <a:latin typeface="Courier"/>
                <a:cs typeface="Courier"/>
              </a:rPr>
              <a:t>void </a:t>
            </a:r>
            <a:r>
              <a:rPr lang="en-US" sz="1800" dirty="0" err="1">
                <a:latin typeface="Courier"/>
                <a:cs typeface="Courier"/>
              </a:rPr>
              <a:t>testGetGradeLowest</a:t>
            </a:r>
            <a:r>
              <a:rPr lang="en-US" sz="1800" dirty="0">
                <a:latin typeface="Courier"/>
                <a:cs typeface="Courier"/>
              </a:rPr>
              <a:t>() {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System.out.println</a:t>
            </a:r>
            <a:r>
              <a:rPr lang="en-US" sz="1800" dirty="0">
                <a:latin typeface="Courier"/>
                <a:cs typeface="Courier"/>
              </a:rPr>
              <a:t>("</a:t>
            </a:r>
            <a:r>
              <a:rPr lang="en-US" sz="1800" dirty="0" err="1">
                <a:latin typeface="Courier"/>
                <a:cs typeface="Courier"/>
              </a:rPr>
              <a:t>getGrade</a:t>
            </a:r>
            <a:r>
              <a:rPr lang="en-US" sz="1800" dirty="0">
                <a:latin typeface="Courier"/>
                <a:cs typeface="Courier"/>
              </a:rPr>
              <a:t> lowest");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("A",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(90));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("B",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(80));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("C",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(70));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("D",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(60));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("F",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(0));</a:t>
            </a:r>
          </a:p>
          <a:p>
            <a:r>
              <a:rPr lang="en-US" sz="1800" dirty="0">
                <a:latin typeface="Courier"/>
                <a:cs typeface="Courier"/>
              </a:rPr>
              <a:t>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Failed Test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2057400"/>
          </a:xfrm>
        </p:spPr>
        <p:txBody>
          <a:bodyPr/>
          <a:lstStyle/>
          <a:p>
            <a:r>
              <a:rPr lang="en-US" sz="2800" dirty="0" smtClean="0"/>
              <a:t>Then our </a:t>
            </a:r>
            <a:r>
              <a:rPr lang="en-US" sz="2800" dirty="0" err="1" smtClean="0"/>
              <a:t>JUnit</a:t>
            </a:r>
            <a:r>
              <a:rPr lang="en-US" sz="2800" dirty="0" smtClean="0"/>
              <a:t> test will fail (as it should) and we get the output shown below.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B8D58-7217-499F-B483-3E0BC71EFF9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1600200" y="4038600"/>
            <a:ext cx="586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" name="Picture 1" descr="JUnit Fail 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0"/>
            <a:ext cx="7442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6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Failed Test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772400" cy="1600200"/>
          </a:xfrm>
        </p:spPr>
        <p:txBody>
          <a:bodyPr/>
          <a:lstStyle/>
          <a:p>
            <a:r>
              <a:rPr lang="en-US" sz="2800" dirty="0" smtClean="0"/>
              <a:t>Lets add in more test.  We will test for the highest value and middle values in each range.  We will test values outside of the 0 to 100 range.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B8D58-7217-499F-B483-3E0BC71EFF9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1600200" y="4038600"/>
            <a:ext cx="586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33528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"/>
                <a:cs typeface="Courier"/>
              </a:rPr>
              <a:t>@Test</a:t>
            </a:r>
          </a:p>
          <a:p>
            <a:r>
              <a:rPr lang="en-US" sz="1800" dirty="0" smtClean="0">
                <a:latin typeface="Courier"/>
                <a:cs typeface="Courier"/>
              </a:rPr>
              <a:t>public </a:t>
            </a:r>
            <a:r>
              <a:rPr lang="en-US" sz="1800" dirty="0">
                <a:latin typeface="Courier"/>
                <a:cs typeface="Courier"/>
              </a:rPr>
              <a:t>void </a:t>
            </a:r>
            <a:r>
              <a:rPr lang="en-US" sz="1800" dirty="0" err="1">
                <a:latin typeface="Courier"/>
                <a:cs typeface="Courier"/>
              </a:rPr>
              <a:t>testGetGradeMiddle</a:t>
            </a:r>
            <a:r>
              <a:rPr lang="en-US" sz="1800" dirty="0">
                <a:latin typeface="Courier"/>
                <a:cs typeface="Courier"/>
              </a:rPr>
              <a:t>() {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System.out.println</a:t>
            </a:r>
            <a:r>
              <a:rPr lang="en-US" sz="1800" dirty="0">
                <a:latin typeface="Courier"/>
                <a:cs typeface="Courier"/>
              </a:rPr>
              <a:t>("</a:t>
            </a:r>
            <a:r>
              <a:rPr lang="en-US" sz="1800" dirty="0" err="1">
                <a:latin typeface="Courier"/>
                <a:cs typeface="Courier"/>
              </a:rPr>
              <a:t>getGrade</a:t>
            </a:r>
            <a:r>
              <a:rPr lang="en-US" sz="1800" dirty="0">
                <a:latin typeface="Courier"/>
                <a:cs typeface="Courier"/>
              </a:rPr>
              <a:t> middle range");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("A",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(94));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("B",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(85));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("C",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(75));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("D",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(64));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("F",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(30));</a:t>
            </a:r>
          </a:p>
          <a:p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9386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Failed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B8D58-7217-499F-B483-3E0BC71EFF9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1600200" y="4038600"/>
            <a:ext cx="586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0" y="2056685"/>
            <a:ext cx="8305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ourier"/>
                <a:cs typeface="Courier"/>
              </a:rPr>
              <a:t> @Test</a:t>
            </a:r>
          </a:p>
          <a:p>
            <a:r>
              <a:rPr lang="en-US" sz="1800" dirty="0">
                <a:latin typeface="Courier"/>
                <a:cs typeface="Courier"/>
              </a:rPr>
              <a:t>    public void </a:t>
            </a:r>
            <a:r>
              <a:rPr lang="en-US" sz="1800" dirty="0" err="1">
                <a:latin typeface="Courier"/>
                <a:cs typeface="Courier"/>
              </a:rPr>
              <a:t>testGetGradeHighest</a:t>
            </a:r>
            <a:r>
              <a:rPr lang="en-US" sz="1800" dirty="0">
                <a:latin typeface="Courier"/>
                <a:cs typeface="Courier"/>
              </a:rPr>
              <a:t>() {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System.out.println</a:t>
            </a:r>
            <a:r>
              <a:rPr lang="en-US" sz="1800" dirty="0">
                <a:latin typeface="Courier"/>
                <a:cs typeface="Courier"/>
              </a:rPr>
              <a:t>("</a:t>
            </a:r>
            <a:r>
              <a:rPr lang="en-US" sz="1800" dirty="0" err="1">
                <a:latin typeface="Courier"/>
                <a:cs typeface="Courier"/>
              </a:rPr>
              <a:t>getGrade</a:t>
            </a:r>
            <a:r>
              <a:rPr lang="en-US" sz="1800" dirty="0">
                <a:latin typeface="Courier"/>
                <a:cs typeface="Courier"/>
              </a:rPr>
              <a:t> highest");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("B",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(89));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("C",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(79));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("D",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(69));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("F",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(59));</a:t>
            </a:r>
          </a:p>
          <a:p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r>
              <a:rPr lang="en-US" sz="1800" dirty="0">
                <a:latin typeface="Courier"/>
                <a:cs typeface="Courier"/>
              </a:rPr>
              <a:t>@Test</a:t>
            </a:r>
          </a:p>
          <a:p>
            <a:r>
              <a:rPr lang="en-US" sz="1800" dirty="0">
                <a:latin typeface="Courier"/>
                <a:cs typeface="Courier"/>
              </a:rPr>
              <a:t>    public void </a:t>
            </a:r>
            <a:r>
              <a:rPr lang="en-US" sz="1800" dirty="0" err="1">
                <a:latin typeface="Courier"/>
                <a:cs typeface="Courier"/>
              </a:rPr>
              <a:t>testGetGradeOutOfRange</a:t>
            </a:r>
            <a:r>
              <a:rPr lang="en-US" sz="1800" dirty="0">
                <a:latin typeface="Courier"/>
                <a:cs typeface="Courier"/>
              </a:rPr>
              <a:t>() {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System.out.println</a:t>
            </a:r>
            <a:r>
              <a:rPr lang="en-US" sz="1800" dirty="0">
                <a:latin typeface="Courier"/>
                <a:cs typeface="Courier"/>
              </a:rPr>
              <a:t>("</a:t>
            </a:r>
            <a:r>
              <a:rPr lang="en-US" sz="1800" dirty="0" err="1">
                <a:latin typeface="Courier"/>
                <a:cs typeface="Courier"/>
              </a:rPr>
              <a:t>getGrade</a:t>
            </a:r>
            <a:r>
              <a:rPr lang="en-US" sz="1800" dirty="0">
                <a:latin typeface="Courier"/>
                <a:cs typeface="Courier"/>
              </a:rPr>
              <a:t> out of range");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("A",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(101));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("A",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(150));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("Error",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(-1));</a:t>
            </a:r>
          </a:p>
          <a:p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assertEquals</a:t>
            </a:r>
            <a:r>
              <a:rPr lang="en-US" sz="1800" dirty="0">
                <a:latin typeface="Courier"/>
                <a:cs typeface="Courier"/>
              </a:rPr>
              <a:t>("Error", </a:t>
            </a:r>
            <a:r>
              <a:rPr lang="en-US" sz="1800" dirty="0" err="1">
                <a:latin typeface="Courier"/>
                <a:cs typeface="Courier"/>
              </a:rPr>
              <a:t>GradeScheme.getGrade</a:t>
            </a:r>
            <a:r>
              <a:rPr lang="en-US" sz="1800" dirty="0">
                <a:latin typeface="Courier"/>
                <a:cs typeface="Courier"/>
              </a:rPr>
              <a:t>(-100));</a:t>
            </a:r>
          </a:p>
          <a:p>
            <a:r>
              <a:rPr lang="en-US" sz="1800" dirty="0">
                <a:latin typeface="Courier"/>
                <a:cs typeface="Courier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1094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Harnesses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 smtClean="0"/>
              <a:t>test harness</a:t>
            </a:r>
            <a:r>
              <a:rPr lang="en-US" dirty="0" smtClean="0"/>
              <a:t> is a class that has only one purpose: to test methods or another class.</a:t>
            </a:r>
          </a:p>
          <a:p>
            <a:r>
              <a:rPr lang="en-US" dirty="0"/>
              <a:t>A</a:t>
            </a:r>
            <a:r>
              <a:rPr lang="en-US" dirty="0" smtClean="0"/>
              <a:t> test harness supplies parameters to the class or methods being tested.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70742-8F64-4487-A017-61E1F7DF7A0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Failed Test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2057400"/>
          </a:xfrm>
        </p:spPr>
        <p:txBody>
          <a:bodyPr/>
          <a:lstStyle/>
          <a:p>
            <a:r>
              <a:rPr lang="en-US" sz="2800" dirty="0" smtClean="0"/>
              <a:t>Now when we run it, all four test cases fail.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B8D58-7217-499F-B483-3E0BC71EFF9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1600200" y="4038600"/>
            <a:ext cx="586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" name="Picture 2" descr="JUnit Fail Fou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9144000" cy="23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9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Revision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test cases, we can work on making the code work.  (Note: Sometimes the test case specification is wrong, so check both the code and the expected value.)</a:t>
            </a:r>
          </a:p>
          <a:p>
            <a:r>
              <a:rPr lang="en-US" dirty="0" smtClean="0"/>
              <a:t>After fixing the code, we get a success.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JUnit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74671-B8DB-455F-A2E3-E2F5F6EB9B7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" name="Picture 1" descr="JUnit Pass Fou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0"/>
            <a:ext cx="9144000" cy="175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on Annotations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can use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expected</a:t>
            </a:r>
            <a:r>
              <a:rPr lang="en-US" dirty="0" smtClean="0"/>
              <a:t> parameter with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@Test </a:t>
            </a:r>
            <a:r>
              <a:rPr lang="en-US" dirty="0" smtClean="0"/>
              <a:t>annotation if you are testing to see if an exception is thrown.</a:t>
            </a:r>
          </a:p>
          <a:p>
            <a:r>
              <a:rPr lang="en-US" dirty="0"/>
              <a:t>F</a:t>
            </a:r>
            <a:r>
              <a:rPr lang="en-US" dirty="0" smtClean="0"/>
              <a:t>or example, suppose you write a method where you expect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dirty="0" smtClean="0"/>
              <a:t> to be thrown</a:t>
            </a:r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@Test(expected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ArithmeticException.class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JUnit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74671-B8DB-455F-A2E3-E2F5F6EB9B7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on Annotations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you have a test case that you want to skip, you can use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@Ignore</a:t>
            </a:r>
            <a:r>
              <a:rPr lang="en-US" dirty="0" smtClean="0"/>
              <a:t> annotation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@Ignore("not ready for testing")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@Test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r>
              <a:rPr lang="en-US" dirty="0"/>
              <a:t>T</a:t>
            </a:r>
            <a:r>
              <a:rPr lang="en-US" dirty="0" smtClean="0"/>
              <a:t>he string parameter is optional.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@Ignore</a:t>
            </a:r>
            <a:r>
              <a:rPr lang="en-US" dirty="0" smtClean="0"/>
              <a:t> requires an import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org.junit.Ignore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JUnit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05879-5478-493F-8556-D08EF296FE6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295400" y="1219200"/>
            <a:ext cx="65532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JUnit Testing</a:t>
            </a:r>
          </a:p>
        </p:txBody>
      </p:sp>
      <p:sp>
        <p:nvSpPr>
          <p:cNvPr id="3584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19200" y="2743200"/>
            <a:ext cx="678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The End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193088" cy="4608513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 smtClean="0"/>
              <a:t>Lets use our example from before but assign grade values to the ranges.</a:t>
            </a:r>
          </a:p>
          <a:p>
            <a:pPr marL="857250" lvl="1" indent="-457200"/>
            <a:r>
              <a:rPr lang="en-US" dirty="0" smtClean="0"/>
              <a:t>Value below 0 = “Error”</a:t>
            </a:r>
          </a:p>
          <a:p>
            <a:pPr marL="857250" lvl="1" indent="-457200"/>
            <a:r>
              <a:rPr lang="en-US" dirty="0" smtClean="0"/>
              <a:t>Value between 0 and  </a:t>
            </a:r>
            <a:r>
              <a:rPr lang="en-US" dirty="0"/>
              <a:t>6</a:t>
            </a:r>
            <a:r>
              <a:rPr lang="en-US" dirty="0" smtClean="0"/>
              <a:t>0 </a:t>
            </a:r>
            <a:r>
              <a:rPr lang="en-US" dirty="0"/>
              <a:t>= </a:t>
            </a:r>
            <a:r>
              <a:rPr lang="en-US" dirty="0" smtClean="0"/>
              <a:t>“F”</a:t>
            </a:r>
            <a:endParaRPr lang="en-US" dirty="0"/>
          </a:p>
          <a:p>
            <a:pPr marL="857250" lvl="1" indent="-457200"/>
            <a:r>
              <a:rPr lang="en-US" dirty="0" smtClean="0"/>
              <a:t>Value </a:t>
            </a:r>
            <a:r>
              <a:rPr lang="en-US" dirty="0"/>
              <a:t>between 6</a:t>
            </a:r>
            <a:r>
              <a:rPr lang="en-US" dirty="0" smtClean="0"/>
              <a:t>0 </a:t>
            </a:r>
            <a:r>
              <a:rPr lang="en-US" dirty="0"/>
              <a:t>and </a:t>
            </a:r>
            <a:r>
              <a:rPr lang="en-US" dirty="0" smtClean="0"/>
              <a:t>69 </a:t>
            </a:r>
            <a:r>
              <a:rPr lang="en-US" dirty="0"/>
              <a:t>= </a:t>
            </a:r>
            <a:r>
              <a:rPr lang="en-US" dirty="0" smtClean="0"/>
              <a:t>“D”</a:t>
            </a:r>
            <a:endParaRPr lang="en-US" dirty="0"/>
          </a:p>
          <a:p>
            <a:pPr marL="857250" lvl="1" indent="-457200"/>
            <a:r>
              <a:rPr lang="en-US" dirty="0"/>
              <a:t>Value between 70 and 79 = “C”</a:t>
            </a:r>
          </a:p>
          <a:p>
            <a:pPr marL="857250" lvl="1" indent="-457200"/>
            <a:r>
              <a:rPr lang="en-US" dirty="0" smtClean="0"/>
              <a:t>Value between 80 and 89 = “B”</a:t>
            </a:r>
          </a:p>
          <a:p>
            <a:pPr marL="857250" lvl="1" indent="-457200"/>
            <a:r>
              <a:rPr lang="en-US" dirty="0" smtClean="0"/>
              <a:t>Value over 89 = “A”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0E108-659A-493F-8F0B-3345D13DF1F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193088" cy="4608513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 smtClean="0"/>
              <a:t>Lets use our example from before but assign grade values to the ranges.  So now we can come up with test cases:</a:t>
            </a:r>
          </a:p>
          <a:p>
            <a:pPr marL="800100" lvl="2" indent="0">
              <a:buNone/>
            </a:pPr>
            <a:r>
              <a:rPr lang="en-US" dirty="0" smtClean="0"/>
              <a:t>-1 is “Error”, </a:t>
            </a:r>
          </a:p>
          <a:p>
            <a:pPr marL="800100" lvl="2" indent="0">
              <a:buNone/>
            </a:pPr>
            <a:r>
              <a:rPr lang="en-US" dirty="0"/>
              <a:t>0 is “F”, 25 is “F”, 59 is “F”</a:t>
            </a:r>
          </a:p>
          <a:p>
            <a:pPr marL="800100" lvl="2" indent="0">
              <a:buNone/>
            </a:pPr>
            <a:r>
              <a:rPr lang="en-US" dirty="0"/>
              <a:t>60 is “D”, 63 is “D”, 69 is “D”</a:t>
            </a:r>
          </a:p>
          <a:p>
            <a:pPr marL="800100" lvl="2" indent="0">
              <a:buNone/>
            </a:pPr>
            <a:r>
              <a:rPr lang="en-US" dirty="0"/>
              <a:t>70 is “C”, 73 is “C”, 79 is “C”</a:t>
            </a:r>
          </a:p>
          <a:p>
            <a:pPr marL="800100" lvl="2" indent="0">
              <a:buNone/>
            </a:pPr>
            <a:r>
              <a:rPr lang="en-US" dirty="0"/>
              <a:t>80 is “B”, 86 is “B”, 89 is “B”</a:t>
            </a:r>
          </a:p>
          <a:p>
            <a:pPr marL="800100" lvl="2" indent="0">
              <a:buNone/>
            </a:pPr>
            <a:r>
              <a:rPr lang="en-US" dirty="0" smtClean="0"/>
              <a:t>90 is “A”</a:t>
            </a:r>
            <a:r>
              <a:rPr lang="en-US" dirty="0"/>
              <a:t>, </a:t>
            </a:r>
            <a:r>
              <a:rPr lang="en-US" dirty="0" smtClean="0"/>
              <a:t>91 is “A”</a:t>
            </a:r>
            <a:r>
              <a:rPr lang="en-US" dirty="0"/>
              <a:t>, </a:t>
            </a:r>
            <a:r>
              <a:rPr lang="en-US" dirty="0" smtClean="0"/>
              <a:t>99 is “A”, </a:t>
            </a:r>
          </a:p>
          <a:p>
            <a:pPr marL="800100" lvl="2" indent="0">
              <a:buNone/>
            </a:pPr>
            <a:r>
              <a:rPr lang="en-US" dirty="0" smtClean="0"/>
              <a:t>100 is “A”, 2000 is “A”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0E108-659A-493F-8F0B-3345D13DF1F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5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write a class named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GradeScheme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containing a single static method named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getGrade</a:t>
            </a:r>
            <a:r>
              <a:rPr lang="en-US" dirty="0" smtClean="0"/>
              <a:t>, shown on the next slide.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90250-2887-4552-AF51-2B8A2D3B360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964488" cy="46085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public static 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getGrade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score)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if(score &lt; 70) {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return ”D";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} else if(score &lt; 80) {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return ”C";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} else {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return ”A";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}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C177F-FBBD-42C1-BC8C-5C7F459EDC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Test Classes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small classes, with only a few methods, we can easily create specialized classes (test harness) that tests the methods in our class.</a:t>
            </a:r>
          </a:p>
          <a:p>
            <a:r>
              <a:rPr lang="en-US" dirty="0" smtClean="0"/>
              <a:t>Usually you would want to have a file that contains test values and expected result.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8A060C-926D-4125-A3D9-7D4D7D553F8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Test Classes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for large projects with hundreds of methods, writing classes to enable repeatable testing can be a difficult and time-consuming task – but it is even more important in such situations.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8A060C-926D-4125-A3D9-7D4D7D553F8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1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4083</TotalTime>
  <Words>1569</Words>
  <Application>Microsoft Macintosh PowerPoint</Application>
  <PresentationFormat>On-screen Show (4:3)</PresentationFormat>
  <Paragraphs>270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courseSlidesMM</vt:lpstr>
      <vt:lpstr>JUnit Testing</vt:lpstr>
      <vt:lpstr>Unit Tests</vt:lpstr>
      <vt:lpstr>Test Harnesses</vt:lpstr>
      <vt:lpstr>Example</vt:lpstr>
      <vt:lpstr>Example</vt:lpstr>
      <vt:lpstr>Example</vt:lpstr>
      <vt:lpstr>Example</vt:lpstr>
      <vt:lpstr>Writing Test Classes</vt:lpstr>
      <vt:lpstr>Writing Test Classes</vt:lpstr>
      <vt:lpstr>JUnit Testing</vt:lpstr>
      <vt:lpstr>JUnit Testing in NetBeans</vt:lpstr>
      <vt:lpstr>Class GradeScheme</vt:lpstr>
      <vt:lpstr>Creating the Test Class</vt:lpstr>
      <vt:lpstr>Creating the Test Class</vt:lpstr>
      <vt:lpstr>Create Tests Window</vt:lpstr>
      <vt:lpstr>GradeSchemeTest.java</vt:lpstr>
      <vt:lpstr>GradeSchemeTest.java</vt:lpstr>
      <vt:lpstr>GradeSchemeTest.java</vt:lpstr>
      <vt:lpstr>GradeSchemeTest.java</vt:lpstr>
      <vt:lpstr>GradeSchemeTest.java</vt:lpstr>
      <vt:lpstr>GradeSchemeTest.java</vt:lpstr>
      <vt:lpstr>GradeSchemeTest.java</vt:lpstr>
      <vt:lpstr>Modifying GradeSchemeTest</vt:lpstr>
      <vt:lpstr>Revised GradeSchemeTest</vt:lpstr>
      <vt:lpstr>Running GradeSchemeTest</vt:lpstr>
      <vt:lpstr>A Failed Test</vt:lpstr>
      <vt:lpstr>A Failed Test</vt:lpstr>
      <vt:lpstr>A Failed Test</vt:lpstr>
      <vt:lpstr>A Failed Test</vt:lpstr>
      <vt:lpstr>A Failed Test</vt:lpstr>
      <vt:lpstr>Code Revision</vt:lpstr>
      <vt:lpstr>More on Annotations</vt:lpstr>
      <vt:lpstr>More on Annotations</vt:lpstr>
      <vt:lpstr>JUnit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NWMSU NWMSU</cp:lastModifiedBy>
  <cp:revision>349</cp:revision>
  <cp:lastPrinted>1997-08-18T23:55:32Z</cp:lastPrinted>
  <dcterms:created xsi:type="dcterms:W3CDTF">1995-06-02T22:19:30Z</dcterms:created>
  <dcterms:modified xsi:type="dcterms:W3CDTF">2017-09-27T23:06:38Z</dcterms:modified>
</cp:coreProperties>
</file>