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7.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3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3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3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3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34.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35.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6.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3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42"/>
  </p:notesMasterIdLst>
  <p:handoutMasterIdLst>
    <p:handoutMasterId r:id="rId43"/>
  </p:handoutMasterIdLst>
  <p:sldIdLst>
    <p:sldId id="256" r:id="rId2"/>
    <p:sldId id="277" r:id="rId3"/>
    <p:sldId id="257" r:id="rId4"/>
    <p:sldId id="278" r:id="rId5"/>
    <p:sldId id="304" r:id="rId6"/>
    <p:sldId id="276" r:id="rId7"/>
    <p:sldId id="292" r:id="rId8"/>
    <p:sldId id="293" r:id="rId9"/>
    <p:sldId id="280" r:id="rId10"/>
    <p:sldId id="294" r:id="rId11"/>
    <p:sldId id="287" r:id="rId12"/>
    <p:sldId id="309" r:id="rId13"/>
    <p:sldId id="310" r:id="rId14"/>
    <p:sldId id="311" r:id="rId15"/>
    <p:sldId id="312" r:id="rId16"/>
    <p:sldId id="313" r:id="rId17"/>
    <p:sldId id="314" r:id="rId18"/>
    <p:sldId id="319" r:id="rId19"/>
    <p:sldId id="320" r:id="rId20"/>
    <p:sldId id="315" r:id="rId21"/>
    <p:sldId id="316" r:id="rId22"/>
    <p:sldId id="317" r:id="rId23"/>
    <p:sldId id="262" r:id="rId24"/>
    <p:sldId id="305" r:id="rId25"/>
    <p:sldId id="263" r:id="rId26"/>
    <p:sldId id="265" r:id="rId27"/>
    <p:sldId id="281" r:id="rId28"/>
    <p:sldId id="268" r:id="rId29"/>
    <p:sldId id="282" r:id="rId30"/>
    <p:sldId id="284" r:id="rId31"/>
    <p:sldId id="269" r:id="rId32"/>
    <p:sldId id="285" r:id="rId33"/>
    <p:sldId id="286" r:id="rId34"/>
    <p:sldId id="288" r:id="rId35"/>
    <p:sldId id="321" r:id="rId36"/>
    <p:sldId id="322" r:id="rId37"/>
    <p:sldId id="323" r:id="rId38"/>
    <p:sldId id="296" r:id="rId39"/>
    <p:sldId id="299" r:id="rId40"/>
    <p:sldId id="290" r:id="rId41"/>
  </p:sldIdLst>
  <p:sldSz cx="9144000" cy="6858000" type="screen4x3"/>
  <p:notesSz cx="6858000" cy="9144000"/>
  <p:custDataLst>
    <p:tags r:id="rId44"/>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420" autoAdjust="0"/>
  </p:normalViewPr>
  <p:slideViewPr>
    <p:cSldViewPr>
      <p:cViewPr varScale="1">
        <p:scale>
          <a:sx n="66" d="100"/>
          <a:sy n="66" d="100"/>
        </p:scale>
        <p:origin x="60" y="72"/>
      </p:cViewPr>
      <p:guideLst>
        <p:guide orient="horz" pos="2160"/>
        <p:guide pos="2880"/>
      </p:guideLst>
    </p:cSldViewPr>
  </p:slideViewPr>
  <p:outlineViewPr>
    <p:cViewPr>
      <p:scale>
        <a:sx n="33" d="100"/>
        <a:sy n="33" d="100"/>
      </p:scale>
      <p:origin x="0" y="15750"/>
    </p:cViewPr>
  </p:outlineViewPr>
  <p:notesTextViewPr>
    <p:cViewPr>
      <p:scale>
        <a:sx n="100" d="100"/>
        <a:sy n="100" d="100"/>
      </p:scale>
      <p:origin x="0" y="0"/>
    </p:cViewPr>
  </p:notesTextViewPr>
  <p:notesViewPr>
    <p:cSldViewPr>
      <p:cViewPr varScale="1">
        <p:scale>
          <a:sx n="40" d="100"/>
          <a:sy n="40" d="100"/>
        </p:scale>
        <p:origin x="-148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65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65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3B24AA4-DAFF-4635-9625-D45A5FDDEE2F}" type="slidenum">
              <a:rPr lang="en-US"/>
              <a:pPr>
                <a:defRPr/>
              </a:pPr>
              <a:t>‹#›</a:t>
            </a:fld>
            <a:endParaRPr lang="en-US"/>
          </a:p>
        </p:txBody>
      </p:sp>
    </p:spTree>
    <p:extLst>
      <p:ext uri="{BB962C8B-B14F-4D97-AF65-F5344CB8AC3E}">
        <p14:creationId xmlns:p14="http://schemas.microsoft.com/office/powerpoint/2010/main" val="25180077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787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789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808326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710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514811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813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03393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915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71791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017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String and Double</a:t>
            </a:r>
            <a:r>
              <a:rPr lang="en-US" baseline="0" dirty="0" smtClean="0"/>
              <a:t> </a:t>
            </a:r>
            <a:r>
              <a:rPr lang="en-US" dirty="0" smtClean="0"/>
              <a:t>are examples of classes that </a:t>
            </a:r>
            <a:r>
              <a:rPr lang="en-US" dirty="0" smtClean="0"/>
              <a:t>override </a:t>
            </a:r>
            <a:r>
              <a:rPr lang="en-US" dirty="0" smtClean="0"/>
              <a:t>equals.</a:t>
            </a:r>
          </a:p>
        </p:txBody>
      </p:sp>
    </p:spTree>
    <p:extLst>
      <p:ext uri="{BB962C8B-B14F-4D97-AF65-F5344CB8AC3E}">
        <p14:creationId xmlns:p14="http://schemas.microsoft.com/office/powerpoint/2010/main" val="273677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120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846688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481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694889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584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094128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686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812339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222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134988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325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86361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891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27513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789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120733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891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141522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993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562848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427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584500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529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184215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632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838689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734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689843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837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604516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939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846530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041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60879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993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One</a:t>
            </a:r>
            <a:r>
              <a:rPr lang="en-US" baseline="0" dirty="0" smtClean="0"/>
              <a:t> idea is that subclasses should only extend behavior.  If the superclass has constraints, we should not tighten the constraints in the subclass.  So for example, we should not have Rectangle as a superclass for Square.  Square adds additional constraints to a Rectangle.  The idea is that we want to guarantee that anywhere the superclass is expected, an instance of the subclass should work.  With a rectangle we can set the aspect ratio, but that code would break for the square.</a:t>
            </a:r>
            <a:endParaRPr lang="en-US" dirty="0" smtClean="0"/>
          </a:p>
        </p:txBody>
      </p:sp>
    </p:spTree>
    <p:extLst>
      <p:ext uri="{BB962C8B-B14F-4D97-AF65-F5344CB8AC3E}">
        <p14:creationId xmlns:p14="http://schemas.microsoft.com/office/powerpoint/2010/main" val="2120428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144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963943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246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887626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349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837647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451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553841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553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To make this </a:t>
            </a:r>
            <a:r>
              <a:rPr lang="en-US" dirty="0" smtClean="0"/>
              <a:t>method</a:t>
            </a:r>
            <a:r>
              <a:rPr lang="en-US" baseline="0" dirty="0" smtClean="0"/>
              <a:t> </a:t>
            </a:r>
            <a:r>
              <a:rPr lang="en-US" dirty="0" smtClean="0"/>
              <a:t>better, </a:t>
            </a:r>
            <a:r>
              <a:rPr lang="en-US" baseline="0" dirty="0" smtClean="0"/>
              <a:t>the </a:t>
            </a:r>
            <a:r>
              <a:rPr lang="en-US" baseline="0" dirty="0" smtClean="0"/>
              <a:t>overtime rate and regular </a:t>
            </a:r>
            <a:r>
              <a:rPr lang="en-US" baseline="0" dirty="0" smtClean="0"/>
              <a:t>hours values should not be hard coded.</a:t>
            </a:r>
            <a:endParaRPr lang="en-US" dirty="0" smtClean="0"/>
          </a:p>
        </p:txBody>
      </p:sp>
    </p:spTree>
    <p:extLst>
      <p:ext uri="{BB962C8B-B14F-4D97-AF65-F5344CB8AC3E}">
        <p14:creationId xmlns:p14="http://schemas.microsoft.com/office/powerpoint/2010/main" val="15242555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813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018480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963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342302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7065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1022273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7168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329514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096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05399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198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This is one test that is used,</a:t>
            </a:r>
            <a:r>
              <a:rPr lang="en-US" baseline="0" dirty="0" smtClean="0"/>
              <a:t> but not the only one.  Subset is another. Safe usage is another.</a:t>
            </a:r>
            <a:endParaRPr lang="en-US" dirty="0" smtClean="0"/>
          </a:p>
        </p:txBody>
      </p:sp>
    </p:spTree>
    <p:extLst>
      <p:ext uri="{BB962C8B-B14F-4D97-AF65-F5344CB8AC3E}">
        <p14:creationId xmlns:p14="http://schemas.microsoft.com/office/powerpoint/2010/main" val="2274976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301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Just because the subclass might need access doesn’t mean we should create setter and getter methods.  We can use</a:t>
            </a:r>
            <a:r>
              <a:rPr lang="en-US" baseline="0" dirty="0" smtClean="0"/>
              <a:t> </a:t>
            </a:r>
            <a:r>
              <a:rPr lang="en-US" baseline="0" dirty="0" smtClean="0"/>
              <a:t>protected as described in the next slide.</a:t>
            </a:r>
            <a:endParaRPr lang="en-US" dirty="0" smtClean="0"/>
          </a:p>
        </p:txBody>
      </p:sp>
    </p:spTree>
    <p:extLst>
      <p:ext uri="{BB962C8B-B14F-4D97-AF65-F5344CB8AC3E}">
        <p14:creationId xmlns:p14="http://schemas.microsoft.com/office/powerpoint/2010/main" val="106710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403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950205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505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The </a:t>
            </a:r>
            <a:r>
              <a:rPr lang="en-US" baseline="0" dirty="0" smtClean="0"/>
              <a:t>advice to make all instance variables private is followed </a:t>
            </a:r>
            <a:r>
              <a:rPr lang="en-US" baseline="0" dirty="0" smtClean="0"/>
              <a:t>less </a:t>
            </a:r>
            <a:r>
              <a:rPr lang="en-US" baseline="0" dirty="0" smtClean="0"/>
              <a:t>rigidly with inheritance.  </a:t>
            </a:r>
            <a:r>
              <a:rPr lang="en-US" baseline="0" dirty="0" smtClean="0"/>
              <a:t>Super and sub classes are tightly coupled and it is more appropriate to allow implementations to have direct access.  We should still consider the access carefully though.</a:t>
            </a:r>
            <a:endParaRPr lang="en-US" dirty="0" smtClean="0"/>
          </a:p>
        </p:txBody>
      </p:sp>
    </p:spTree>
    <p:extLst>
      <p:ext uri="{BB962C8B-B14F-4D97-AF65-F5344CB8AC3E}">
        <p14:creationId xmlns:p14="http://schemas.microsoft.com/office/powerpoint/2010/main" val="1858836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608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15515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134938" y="1600200"/>
            <a:ext cx="9009062" cy="1052513"/>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1030"/>
            <p:cNvGrpSpPr>
              <a:grpSpLocks/>
            </p:cNvGrpSpPr>
            <p:nvPr/>
          </p:nvGrpSpPr>
          <p:grpSpPr bwMode="auto">
            <a:xfrm>
              <a:off x="261" y="1870"/>
              <a:ext cx="465" cy="299"/>
              <a:chOff x="261" y="1870"/>
              <a:chExt cx="465" cy="299"/>
            </a:xfrm>
          </p:grpSpPr>
          <p:sp>
            <p:nvSpPr>
              <p:cNvPr id="10" name="Rectangle 1031"/>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1" name="Rectangle 1032"/>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84716" name="Rectangle 1036"/>
          <p:cNvSpPr>
            <a:spLocks noGrp="1" noChangeArrowheads="1"/>
          </p:cNvSpPr>
          <p:nvPr>
            <p:ph type="ctrTitle"/>
          </p:nvPr>
        </p:nvSpPr>
        <p:spPr>
          <a:xfrm>
            <a:off x="762000" y="381000"/>
            <a:ext cx="7772400" cy="1143000"/>
          </a:xfrm>
        </p:spPr>
        <p:txBody>
          <a:bodyPr/>
          <a:lstStyle>
            <a:lvl1pPr>
              <a:defRPr/>
            </a:lvl1pPr>
          </a:lstStyle>
          <a:p>
            <a:r>
              <a:rPr lang="en-US"/>
              <a:t>Click to edit Master title style</a:t>
            </a:r>
          </a:p>
        </p:txBody>
      </p:sp>
      <p:sp>
        <p:nvSpPr>
          <p:cNvPr id="584717" name="Rectangle 1037"/>
          <p:cNvSpPr>
            <a:spLocks noGrp="1" noChangeArrowheads="1"/>
          </p:cNvSpPr>
          <p:nvPr>
            <p:ph type="subTitle" idx="1"/>
          </p:nvPr>
        </p:nvSpPr>
        <p:spPr>
          <a:xfrm>
            <a:off x="1447800" y="2667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038"/>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039"/>
          <p:cNvSpPr>
            <a:spLocks noGrp="1" noChangeArrowheads="1"/>
          </p:cNvSpPr>
          <p:nvPr>
            <p:ph type="ftr" sz="quarter" idx="11"/>
          </p:nvPr>
        </p:nvSpPr>
        <p:spPr>
          <a:xfrm>
            <a:off x="3429000" y="6248400"/>
            <a:ext cx="2895600" cy="457200"/>
          </a:xfrm>
        </p:spPr>
        <p:txBody>
          <a:bodyPr/>
          <a:lstStyle>
            <a:lvl1pPr algn="ctr">
              <a:defRPr>
                <a:solidFill>
                  <a:schemeClr val="bg2"/>
                </a:solidFill>
              </a:defRPr>
            </a:lvl1pPr>
          </a:lstStyle>
          <a:p>
            <a:pPr>
              <a:defRPr/>
            </a:pPr>
            <a:r>
              <a:rPr lang="en-US"/>
              <a:t>Inheritance</a:t>
            </a:r>
          </a:p>
        </p:txBody>
      </p:sp>
      <p:sp>
        <p:nvSpPr>
          <p:cNvPr id="16" name="Rectangle 1040"/>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E0605AF-9CFF-4C1F-BCA3-E1DD2BB307E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6" name="Rectangle 13"/>
          <p:cNvSpPr>
            <a:spLocks noGrp="1" noChangeArrowheads="1"/>
          </p:cNvSpPr>
          <p:nvPr>
            <p:ph type="sldNum" sz="quarter" idx="12"/>
          </p:nvPr>
        </p:nvSpPr>
        <p:spPr>
          <a:ln/>
        </p:spPr>
        <p:txBody>
          <a:bodyPr/>
          <a:lstStyle>
            <a:lvl1pPr>
              <a:defRPr/>
            </a:lvl1pPr>
          </a:lstStyle>
          <a:p>
            <a:pPr>
              <a:defRPr/>
            </a:pPr>
            <a:fld id="{94BB95D2-5AF7-4520-AD2A-0BC845CA5CF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0"/>
            <a:ext cx="19526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0"/>
            <a:ext cx="57070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6" name="Rectangle 13"/>
          <p:cNvSpPr>
            <a:spLocks noGrp="1" noChangeArrowheads="1"/>
          </p:cNvSpPr>
          <p:nvPr>
            <p:ph type="sldNum" sz="quarter" idx="12"/>
          </p:nvPr>
        </p:nvSpPr>
        <p:spPr>
          <a:ln/>
        </p:spPr>
        <p:txBody>
          <a:bodyPr/>
          <a:lstStyle>
            <a:lvl1pPr>
              <a:defRPr/>
            </a:lvl1pPr>
          </a:lstStyle>
          <a:p>
            <a:pPr>
              <a:defRPr/>
            </a:pPr>
            <a:fld id="{CFDFA653-3D8E-4006-99E7-28F344508D1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6" name="Rectangle 13"/>
          <p:cNvSpPr>
            <a:spLocks noGrp="1" noChangeArrowheads="1"/>
          </p:cNvSpPr>
          <p:nvPr>
            <p:ph type="sldNum" sz="quarter" idx="12"/>
          </p:nvPr>
        </p:nvSpPr>
        <p:spPr>
          <a:ln/>
        </p:spPr>
        <p:txBody>
          <a:bodyPr/>
          <a:lstStyle>
            <a:lvl1pPr>
              <a:defRPr/>
            </a:lvl1pPr>
          </a:lstStyle>
          <a:p>
            <a:pPr>
              <a:defRPr/>
            </a:pPr>
            <a:fld id="{53FE3AA1-6DD0-49C8-8BF5-FD09CE70973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6" name="Rectangle 13"/>
          <p:cNvSpPr>
            <a:spLocks noGrp="1" noChangeArrowheads="1"/>
          </p:cNvSpPr>
          <p:nvPr>
            <p:ph type="sldNum" sz="quarter" idx="12"/>
          </p:nvPr>
        </p:nvSpPr>
        <p:spPr>
          <a:ln/>
        </p:spPr>
        <p:txBody>
          <a:bodyPr/>
          <a:lstStyle>
            <a:lvl1pPr>
              <a:defRPr/>
            </a:lvl1pPr>
          </a:lstStyle>
          <a:p>
            <a:pPr>
              <a:defRPr/>
            </a:pPr>
            <a:fld id="{857C634B-4C95-4E9F-AC9D-F95E6A7D329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7" name="Rectangle 13"/>
          <p:cNvSpPr>
            <a:spLocks noGrp="1" noChangeArrowheads="1"/>
          </p:cNvSpPr>
          <p:nvPr>
            <p:ph type="sldNum" sz="quarter" idx="12"/>
          </p:nvPr>
        </p:nvSpPr>
        <p:spPr>
          <a:ln/>
        </p:spPr>
        <p:txBody>
          <a:bodyPr/>
          <a:lstStyle>
            <a:lvl1pPr>
              <a:defRPr/>
            </a:lvl1pPr>
          </a:lstStyle>
          <a:p>
            <a:pPr>
              <a:defRPr/>
            </a:pPr>
            <a:fld id="{80FC23F8-4BD3-4487-AC24-F920D5B25D2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9" name="Rectangle 13"/>
          <p:cNvSpPr>
            <a:spLocks noGrp="1" noChangeArrowheads="1"/>
          </p:cNvSpPr>
          <p:nvPr>
            <p:ph type="sldNum" sz="quarter" idx="12"/>
          </p:nvPr>
        </p:nvSpPr>
        <p:spPr>
          <a:ln/>
        </p:spPr>
        <p:txBody>
          <a:bodyPr/>
          <a:lstStyle>
            <a:lvl1pPr>
              <a:defRPr/>
            </a:lvl1pPr>
          </a:lstStyle>
          <a:p>
            <a:pPr>
              <a:defRPr/>
            </a:pPr>
            <a:fld id="{E278D731-66B7-4199-917D-2E454F9530D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5" name="Rectangle 13"/>
          <p:cNvSpPr>
            <a:spLocks noGrp="1" noChangeArrowheads="1"/>
          </p:cNvSpPr>
          <p:nvPr>
            <p:ph type="sldNum" sz="quarter" idx="12"/>
          </p:nvPr>
        </p:nvSpPr>
        <p:spPr>
          <a:ln/>
        </p:spPr>
        <p:txBody>
          <a:bodyPr/>
          <a:lstStyle>
            <a:lvl1pPr>
              <a:defRPr/>
            </a:lvl1pPr>
          </a:lstStyle>
          <a:p>
            <a:pPr>
              <a:defRPr/>
            </a:pPr>
            <a:fld id="{197974EB-0FED-4B87-BB5F-3AD55682676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4" name="Rectangle 13"/>
          <p:cNvSpPr>
            <a:spLocks noGrp="1" noChangeArrowheads="1"/>
          </p:cNvSpPr>
          <p:nvPr>
            <p:ph type="sldNum" sz="quarter" idx="12"/>
          </p:nvPr>
        </p:nvSpPr>
        <p:spPr>
          <a:ln/>
        </p:spPr>
        <p:txBody>
          <a:bodyPr/>
          <a:lstStyle>
            <a:lvl1pPr>
              <a:defRPr/>
            </a:lvl1pPr>
          </a:lstStyle>
          <a:p>
            <a:pPr>
              <a:defRPr/>
            </a:pPr>
            <a:fld id="{188E4246-D909-4B0D-8217-DB4D78B12D2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7" name="Rectangle 13"/>
          <p:cNvSpPr>
            <a:spLocks noGrp="1" noChangeArrowheads="1"/>
          </p:cNvSpPr>
          <p:nvPr>
            <p:ph type="sldNum" sz="quarter" idx="12"/>
          </p:nvPr>
        </p:nvSpPr>
        <p:spPr>
          <a:ln/>
        </p:spPr>
        <p:txBody>
          <a:bodyPr/>
          <a:lstStyle>
            <a:lvl1pPr>
              <a:defRPr/>
            </a:lvl1pPr>
          </a:lstStyle>
          <a:p>
            <a:pPr>
              <a:defRPr/>
            </a:pPr>
            <a:fld id="{D69E23E1-DE1C-4BDF-A7F6-ACDAE2EE53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7" name="Rectangle 13"/>
          <p:cNvSpPr>
            <a:spLocks noGrp="1" noChangeArrowheads="1"/>
          </p:cNvSpPr>
          <p:nvPr>
            <p:ph type="sldNum" sz="quarter" idx="12"/>
          </p:nvPr>
        </p:nvSpPr>
        <p:spPr>
          <a:ln/>
        </p:spPr>
        <p:txBody>
          <a:bodyPr/>
          <a:lstStyle>
            <a:lvl1pPr>
              <a:defRPr/>
            </a:lvl1pPr>
          </a:lstStyle>
          <a:p>
            <a:pPr>
              <a:defRPr/>
            </a:pPr>
            <a:fld id="{C834EFBD-EA61-456F-8142-CCF0374CA06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682" name="Rectangle 2"/>
          <p:cNvSpPr>
            <a:spLocks noChangeArrowheads="1"/>
          </p:cNvSpPr>
          <p:nvPr/>
        </p:nvSpPr>
        <p:spPr bwMode="ltGray">
          <a:xfrm>
            <a:off x="381000" y="1066800"/>
            <a:ext cx="43815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83683" name="Rectangle 3"/>
          <p:cNvSpPr>
            <a:spLocks noChangeArrowheads="1"/>
          </p:cNvSpPr>
          <p:nvPr/>
        </p:nvSpPr>
        <p:spPr bwMode="ltGray">
          <a:xfrm>
            <a:off x="762000" y="1066800"/>
            <a:ext cx="328613"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8368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8368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8368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8368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83688" name="Rectangle 8"/>
          <p:cNvSpPr>
            <a:spLocks noChangeArrowheads="1"/>
          </p:cNvSpPr>
          <p:nvPr/>
        </p:nvSpPr>
        <p:spPr bwMode="gray">
          <a:xfrm>
            <a:off x="457200" y="12192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3081" name="Rectangle 9"/>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2" name="Rectangle 10"/>
          <p:cNvSpPr>
            <a:spLocks noGrp="1" noChangeArrowheads="1"/>
          </p:cNvSpPr>
          <p:nvPr>
            <p:ph type="body" idx="1"/>
          </p:nvPr>
        </p:nvSpPr>
        <p:spPr bwMode="auto">
          <a:xfrm>
            <a:off x="1182688" y="1524000"/>
            <a:ext cx="7772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83691" name="Rectangle 11"/>
          <p:cNvSpPr>
            <a:spLocks noGrp="1" noChangeArrowheads="1"/>
          </p:cNvSpPr>
          <p:nvPr>
            <p:ph type="dt" sz="half" idx="2"/>
          </p:nvPr>
        </p:nvSpPr>
        <p:spPr bwMode="auto">
          <a:xfrm>
            <a:off x="3733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583692" name="Rectangle 12"/>
          <p:cNvSpPr>
            <a:spLocks noGrp="1" noChangeArrowheads="1"/>
          </p:cNvSpPr>
          <p:nvPr>
            <p:ph type="ftr" sz="quarter" idx="3"/>
          </p:nvPr>
        </p:nvSpPr>
        <p:spPr bwMode="auto">
          <a:xfrm>
            <a:off x="9906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r>
              <a:rPr lang="en-US"/>
              <a:t>Inheritance</a:t>
            </a:r>
          </a:p>
        </p:txBody>
      </p:sp>
      <p:sp>
        <p:nvSpPr>
          <p:cNvPr id="58369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6A00E578-72EF-46AF-BB0A-030C7C2BD96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36.xml"/><Relationship Id="rId7"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54.xml"/><Relationship Id="rId7"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5.xml"/><Relationship Id="rId7" Type="http://schemas.openxmlformats.org/officeDocument/2006/relationships/oleObject" Target="../embeddings/oleObject1.bin"/><Relationship Id="rId2" Type="http://schemas.openxmlformats.org/officeDocument/2006/relationships/tags" Target="../tags/tag74.xml"/><Relationship Id="rId1" Type="http://schemas.openxmlformats.org/officeDocument/2006/relationships/vmlDrawing" Target="../drawings/vmlDrawing1.vml"/><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tags" Target="../tags/tag76.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7.xml"/><Relationship Id="rId3" Type="http://schemas.openxmlformats.org/officeDocument/2006/relationships/tags" Target="../tags/tag78.xml"/><Relationship Id="rId7"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vmlDrawing" Target="../drawings/vmlDrawing2.vml"/><Relationship Id="rId6" Type="http://schemas.openxmlformats.org/officeDocument/2006/relationships/tags" Target="../tags/tag81.xml"/><Relationship Id="rId5" Type="http://schemas.openxmlformats.org/officeDocument/2006/relationships/tags" Target="../tags/tag80.xml"/><Relationship Id="rId10" Type="http://schemas.openxmlformats.org/officeDocument/2006/relationships/image" Target="../media/image2.emf"/><Relationship Id="rId4" Type="http://schemas.openxmlformats.org/officeDocument/2006/relationships/tags" Target="../tags/tag79.xml"/><Relationship Id="rId9"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custDataLst>
              <p:tags r:id="rId1"/>
            </p:custDataLst>
          </p:nvPr>
        </p:nvSpPr>
        <p:spPr>
          <a:xfrm>
            <a:off x="685800" y="762000"/>
            <a:ext cx="7772400" cy="1143000"/>
          </a:xfrm>
          <a:noFill/>
        </p:spPr>
        <p:txBody>
          <a:bodyPr lIns="92075" tIns="46038" rIns="92075" bIns="46038" anchor="ctr"/>
          <a:lstStyle/>
          <a:p>
            <a:pPr algn="ctr" eaLnBrk="1" hangingPunct="1"/>
            <a:r>
              <a:rPr lang="en-US" dirty="0" smtClean="0"/>
              <a:t>Inheritance</a:t>
            </a:r>
          </a:p>
        </p:txBody>
      </p:sp>
      <p:sp>
        <p:nvSpPr>
          <p:cNvPr id="5123" name="Rectangle 3"/>
          <p:cNvSpPr>
            <a:spLocks noGrp="1" noChangeArrowheads="1"/>
          </p:cNvSpPr>
          <p:nvPr>
            <p:ph type="subTitle" idx="1"/>
            <p:custDataLst>
              <p:tags r:id="rId2"/>
            </p:custDataLst>
          </p:nvPr>
        </p:nvSpPr>
        <p:spPr/>
        <p:txBody>
          <a:bodyPr lIns="92075" tIns="46038" rIns="92075" bIns="46038"/>
          <a:lstStyle/>
          <a:p>
            <a:pPr eaLnBrk="1" hangingPunct="1"/>
            <a:endParaRPr lang="en-US" dirty="0"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47F13653-150E-4CD4-AD66-2AB434CEBBB3}" type="slidenum">
              <a:rPr lang="en-US"/>
              <a:pPr>
                <a:defRPr/>
              </a:pPr>
              <a:t>10</a:t>
            </a:fld>
            <a:endParaRPr lang="en-US"/>
          </a:p>
        </p:txBody>
      </p:sp>
      <p:sp>
        <p:nvSpPr>
          <p:cNvPr id="14340" name="Rectangle 2"/>
          <p:cNvSpPr>
            <a:spLocks noGrp="1" noChangeArrowheads="1"/>
          </p:cNvSpPr>
          <p:nvPr>
            <p:ph type="title"/>
            <p:custDataLst>
              <p:tags r:id="rId1"/>
            </p:custDataLst>
          </p:nvPr>
        </p:nvSpPr>
        <p:spPr/>
        <p:txBody>
          <a:bodyPr/>
          <a:lstStyle/>
          <a:p>
            <a:pPr eaLnBrk="1" hangingPunct="1"/>
            <a:r>
              <a:rPr lang="en-US" dirty="0" smtClean="0"/>
              <a:t>Modifying Behavior</a:t>
            </a:r>
          </a:p>
        </p:txBody>
      </p:sp>
      <p:sp>
        <p:nvSpPr>
          <p:cNvPr id="14341"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here are two ways to modify the behavior of a subclass:</a:t>
            </a:r>
          </a:p>
          <a:p>
            <a:pPr lvl="1" eaLnBrk="1" hangingPunct="1"/>
            <a:r>
              <a:rPr lang="en-US" dirty="0"/>
              <a:t>D</a:t>
            </a:r>
            <a:r>
              <a:rPr lang="en-US" dirty="0" smtClean="0"/>
              <a:t>efine a new method.</a:t>
            </a:r>
          </a:p>
          <a:p>
            <a:pPr lvl="1" eaLnBrk="1" hangingPunct="1"/>
            <a:r>
              <a:rPr lang="en-US" dirty="0"/>
              <a:t>O</a:t>
            </a:r>
            <a:r>
              <a:rPr lang="en-US" dirty="0" smtClean="0"/>
              <a:t>verride a method from the superclass.</a:t>
            </a:r>
            <a:endParaRPr lang="en-US" baseline="0" dirty="0" smtClean="0"/>
          </a:p>
          <a:p>
            <a:pPr lvl="2" eaLnBrk="1" hangingPunct="1"/>
            <a:r>
              <a:rPr lang="en-US" dirty="0"/>
              <a:t>D</a:t>
            </a:r>
            <a:r>
              <a:rPr lang="en-US" baseline="0" dirty="0" smtClean="0"/>
              <a:t>eclare a method in the subclass with the same return type and signature as a method in the superclass.</a:t>
            </a:r>
            <a:endParaRPr lang="en-US" dirty="0" smtClean="0"/>
          </a:p>
          <a:p>
            <a:pPr lvl="2" eaLnBrk="1" hangingPunct="1"/>
            <a:r>
              <a:rPr lang="en-US" dirty="0"/>
              <a:t>D</a:t>
            </a:r>
            <a:r>
              <a:rPr lang="en-US" baseline="0" dirty="0" smtClean="0"/>
              <a:t>efine</a:t>
            </a:r>
            <a:r>
              <a:rPr lang="en-US" dirty="0" smtClean="0"/>
              <a:t> the body of the method in the subclass to implement the desired behavior.</a:t>
            </a:r>
            <a:endParaRPr lang="en-US" baseline="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5D9B2A07-F3DA-4C57-8B7F-AD41998E094E}" type="slidenum">
              <a:rPr lang="en-US"/>
              <a:pPr>
                <a:defRPr/>
              </a:pPr>
              <a:t>11</a:t>
            </a:fld>
            <a:endParaRPr lang="en-US"/>
          </a:p>
        </p:txBody>
      </p:sp>
      <p:sp>
        <p:nvSpPr>
          <p:cNvPr id="15364" name="Rectangle 7170"/>
          <p:cNvSpPr>
            <a:spLocks noGrp="1" noChangeArrowheads="1"/>
          </p:cNvSpPr>
          <p:nvPr>
            <p:ph type="title"/>
            <p:custDataLst>
              <p:tags r:id="rId1"/>
            </p:custDataLst>
          </p:nvPr>
        </p:nvSpPr>
        <p:spPr/>
        <p:txBody>
          <a:bodyPr/>
          <a:lstStyle/>
          <a:p>
            <a:pPr eaLnBrk="1" hangingPunct="1"/>
            <a:r>
              <a:rPr lang="en-US" dirty="0" smtClean="0"/>
              <a:t>Inheritance Is One-Way</a:t>
            </a:r>
          </a:p>
        </p:txBody>
      </p:sp>
      <p:sp>
        <p:nvSpPr>
          <p:cNvPr id="15365" name="Rectangle 7171"/>
          <p:cNvSpPr>
            <a:spLocks noGrp="1" noChangeArrowheads="1"/>
          </p:cNvSpPr>
          <p:nvPr>
            <p:ph type="body" idx="1"/>
            <p:custDataLst>
              <p:tags r:id="rId2"/>
            </p:custDataLst>
          </p:nvPr>
        </p:nvSpPr>
        <p:spPr>
          <a:xfrm>
            <a:off x="1066800" y="1524000"/>
            <a:ext cx="7888288" cy="4608513"/>
          </a:xfrm>
        </p:spPr>
        <p:txBody>
          <a:bodyPr/>
          <a:lstStyle/>
          <a:p>
            <a:pPr eaLnBrk="1" hangingPunct="1"/>
            <a:r>
              <a:rPr lang="en-US" dirty="0"/>
              <a:t>F</a:t>
            </a:r>
            <a:r>
              <a:rPr lang="en-US" dirty="0" smtClean="0"/>
              <a:t>or any public method in the superclass, if you do not override it, then it is inherited by the subclass and behaves exactly the same for the subclass as for the superclass.</a:t>
            </a:r>
          </a:p>
          <a:p>
            <a:pPr eaLnBrk="1" hangingPunct="1"/>
            <a:r>
              <a:rPr lang="en-US" dirty="0"/>
              <a:t>T</a:t>
            </a:r>
            <a:r>
              <a:rPr lang="en-US" dirty="0" smtClean="0"/>
              <a:t>his is a one-way process – when we add new instance variables and methods to a subclass, the superclass cannot use these new variables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The Object Class</a:t>
            </a:r>
          </a:p>
        </p:txBody>
      </p:sp>
      <p:sp>
        <p:nvSpPr>
          <p:cNvPr id="16387" name="Content Placeholder 2"/>
          <p:cNvSpPr>
            <a:spLocks noGrp="1"/>
          </p:cNvSpPr>
          <p:nvPr>
            <p:ph idx="1"/>
          </p:nvPr>
        </p:nvSpPr>
        <p:spPr/>
        <p:txBody>
          <a:bodyPr/>
          <a:lstStyle/>
          <a:p>
            <a:pPr eaLnBrk="1" hangingPunct="1"/>
            <a:r>
              <a:rPr lang="en-US" dirty="0" smtClean="0"/>
              <a:t>Java provides a class </a:t>
            </a:r>
            <a:r>
              <a:rPr lang="en-US" b="1" dirty="0" smtClean="0">
                <a:latin typeface="Courier New" pitchFamily="49" charset="0"/>
              </a:rPr>
              <a:t>Object</a:t>
            </a:r>
            <a:r>
              <a:rPr lang="en-US" dirty="0" smtClean="0"/>
              <a:t> with methods such as </a:t>
            </a:r>
            <a:r>
              <a:rPr lang="en-US" b="1" dirty="0" smtClean="0">
                <a:latin typeface="Courier New" pitchFamily="49" charset="0"/>
              </a:rPr>
              <a:t>equals</a:t>
            </a:r>
            <a:r>
              <a:rPr lang="en-US" dirty="0" smtClean="0"/>
              <a:t> and </a:t>
            </a:r>
            <a:r>
              <a:rPr lang="en-US" b="1" dirty="0" err="1" smtClean="0">
                <a:latin typeface="Courier New" pitchFamily="49" charset="0"/>
              </a:rPr>
              <a:t>toString</a:t>
            </a:r>
            <a:r>
              <a:rPr lang="en-US" b="1" dirty="0" smtClean="0">
                <a:latin typeface="Courier New" pitchFamily="49" charset="0"/>
              </a:rPr>
              <a:t>.</a:t>
            </a:r>
          </a:p>
          <a:p>
            <a:pPr eaLnBrk="1" hangingPunct="1"/>
            <a:r>
              <a:rPr lang="en-US" dirty="0"/>
              <a:t>E</a:t>
            </a:r>
            <a:r>
              <a:rPr lang="en-US" dirty="0" smtClean="0"/>
              <a:t>very Java class automatically extends </a:t>
            </a:r>
            <a:r>
              <a:rPr lang="en-US" b="1" dirty="0" smtClean="0">
                <a:latin typeface="Courier New" pitchFamily="49" charset="0"/>
              </a:rPr>
              <a:t>Object</a:t>
            </a:r>
            <a:r>
              <a:rPr lang="en-US" dirty="0" smtClean="0"/>
              <a:t> and inherits these two methods.</a:t>
            </a:r>
          </a:p>
          <a:p>
            <a:pPr eaLnBrk="1" hangingPunct="1"/>
            <a:r>
              <a:rPr lang="en-US" dirty="0"/>
              <a:t>I</a:t>
            </a:r>
            <a:r>
              <a:rPr lang="en-US" dirty="0" smtClean="0"/>
              <a:t>n most classes you will override these methods to define them in a more meaningful class-specific manner.</a:t>
            </a:r>
          </a:p>
        </p:txBody>
      </p:sp>
      <p:sp>
        <p:nvSpPr>
          <p:cNvPr id="4" name="Footer Placeholder 3"/>
          <p:cNvSpPr>
            <a:spLocks noGrp="1"/>
          </p:cNvSpPr>
          <p:nvPr>
            <p:ph type="ftr" sz="quarter" idx="11"/>
          </p:nvPr>
        </p:nvSpPr>
        <p:spPr/>
        <p:txBody>
          <a:bodyPr/>
          <a:lstStyle/>
          <a:p>
            <a:pPr>
              <a:defRPr/>
            </a:pPr>
            <a:r>
              <a:rPr lang="en-US"/>
              <a:t>Inheritance</a:t>
            </a:r>
          </a:p>
        </p:txBody>
      </p:sp>
      <p:sp>
        <p:nvSpPr>
          <p:cNvPr id="5" name="Slide Number Placeholder 4"/>
          <p:cNvSpPr>
            <a:spLocks noGrp="1"/>
          </p:cNvSpPr>
          <p:nvPr>
            <p:ph type="sldNum" sz="quarter" idx="12"/>
          </p:nvPr>
        </p:nvSpPr>
        <p:spPr/>
        <p:txBody>
          <a:bodyPr/>
          <a:lstStyle/>
          <a:p>
            <a:pPr>
              <a:defRPr/>
            </a:pPr>
            <a:fld id="{4155DADF-FFAD-49D7-BCC4-C269038AA1BB}"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The </a:t>
            </a:r>
            <a:r>
              <a:rPr lang="en-US" b="1" dirty="0" smtClean="0">
                <a:latin typeface="Courier New" pitchFamily="49" charset="0"/>
                <a:cs typeface="Courier New" pitchFamily="49" charset="0"/>
              </a:rPr>
              <a:t>equals</a:t>
            </a:r>
            <a:r>
              <a:rPr lang="en-US" dirty="0" smtClean="0"/>
              <a:t> Method </a:t>
            </a:r>
          </a:p>
        </p:txBody>
      </p:sp>
      <p:sp>
        <p:nvSpPr>
          <p:cNvPr id="17411" name="Content Placeholder 2"/>
          <p:cNvSpPr>
            <a:spLocks noGrp="1"/>
          </p:cNvSpPr>
          <p:nvPr>
            <p:ph idx="1"/>
          </p:nvPr>
        </p:nvSpPr>
        <p:spPr/>
        <p:txBody>
          <a:bodyPr/>
          <a:lstStyle/>
          <a:p>
            <a:pPr eaLnBrk="1" hangingPunct="1"/>
            <a:r>
              <a:rPr lang="en-US" dirty="0"/>
              <a:t>N</a:t>
            </a:r>
            <a:r>
              <a:rPr lang="en-US" dirty="0" smtClean="0"/>
              <a:t>ote that in class </a:t>
            </a:r>
            <a:r>
              <a:rPr lang="en-US" b="1" dirty="0" smtClean="0">
                <a:latin typeface="Courier New" pitchFamily="49" charset="0"/>
              </a:rPr>
              <a:t>Object</a:t>
            </a:r>
            <a:r>
              <a:rPr lang="en-US" dirty="0" smtClean="0"/>
              <a:t>, </a:t>
            </a:r>
            <a:r>
              <a:rPr lang="en-US" b="1" dirty="0" smtClean="0">
                <a:latin typeface="Courier New" pitchFamily="49" charset="0"/>
              </a:rPr>
              <a:t>equals</a:t>
            </a:r>
            <a:r>
              <a:rPr lang="en-US" dirty="0" smtClean="0"/>
              <a:t> returns </a:t>
            </a:r>
            <a:r>
              <a:rPr lang="en-US" b="1" dirty="0" smtClean="0">
                <a:latin typeface="Courier New" pitchFamily="49" charset="0"/>
              </a:rPr>
              <a:t>true</a:t>
            </a:r>
            <a:r>
              <a:rPr lang="en-US" dirty="0" smtClean="0"/>
              <a:t> if and only if the two objects referenced are the same</a:t>
            </a:r>
          </a:p>
          <a:p>
            <a:pPr lvl="1" eaLnBrk="1" hangingPunct="1"/>
            <a:r>
              <a:rPr lang="en-US" b="1" dirty="0" err="1" smtClean="0">
                <a:latin typeface="Courier New" pitchFamily="49" charset="0"/>
                <a:cs typeface="Courier New" pitchFamily="49" charset="0"/>
              </a:rPr>
              <a:t>x.equals</a:t>
            </a:r>
            <a:r>
              <a:rPr lang="en-US" b="1" dirty="0" smtClean="0">
                <a:latin typeface="Courier New" pitchFamily="49" charset="0"/>
                <a:cs typeface="Courier New" pitchFamily="49" charset="0"/>
              </a:rPr>
              <a:t>(y)</a:t>
            </a:r>
            <a:r>
              <a:rPr lang="en-US" dirty="0" smtClean="0"/>
              <a:t> if and only if </a:t>
            </a:r>
            <a:r>
              <a:rPr lang="en-US" b="1" dirty="0" smtClean="0">
                <a:latin typeface="Courier New" pitchFamily="49" charset="0"/>
                <a:cs typeface="Courier New" pitchFamily="49" charset="0"/>
              </a:rPr>
              <a:t>x == y</a:t>
            </a:r>
          </a:p>
          <a:p>
            <a:pPr lvl="1" eaLnBrk="1" hangingPunct="1"/>
            <a:r>
              <a:rPr lang="en-US" dirty="0"/>
              <a:t>W</a:t>
            </a:r>
            <a:r>
              <a:rPr lang="en-US" dirty="0" smtClean="0"/>
              <a:t>e normally override </a:t>
            </a:r>
            <a:r>
              <a:rPr lang="en-US" b="1" dirty="0" smtClean="0">
                <a:latin typeface="Courier New" pitchFamily="49" charset="0"/>
                <a:cs typeface="Courier New" pitchFamily="49" charset="0"/>
              </a:rPr>
              <a:t>equals</a:t>
            </a:r>
            <a:r>
              <a:rPr lang="en-US" dirty="0" smtClean="0"/>
              <a:t> to define two objects to be equal if they have the same state – their private instance variables have the same value.</a:t>
            </a:r>
          </a:p>
        </p:txBody>
      </p:sp>
      <p:sp>
        <p:nvSpPr>
          <p:cNvPr id="4" name="Footer Placeholder 3"/>
          <p:cNvSpPr>
            <a:spLocks noGrp="1"/>
          </p:cNvSpPr>
          <p:nvPr>
            <p:ph type="ftr" sz="quarter" idx="11"/>
          </p:nvPr>
        </p:nvSpPr>
        <p:spPr/>
        <p:txBody>
          <a:bodyPr/>
          <a:lstStyle/>
          <a:p>
            <a:pPr>
              <a:defRPr/>
            </a:pPr>
            <a:r>
              <a:rPr lang="en-US"/>
              <a:t>Inheritance</a:t>
            </a:r>
          </a:p>
        </p:txBody>
      </p:sp>
      <p:sp>
        <p:nvSpPr>
          <p:cNvPr id="5" name="Slide Number Placeholder 4"/>
          <p:cNvSpPr>
            <a:spLocks noGrp="1"/>
          </p:cNvSpPr>
          <p:nvPr>
            <p:ph type="sldNum" sz="quarter" idx="12"/>
          </p:nvPr>
        </p:nvSpPr>
        <p:spPr/>
        <p:txBody>
          <a:bodyPr/>
          <a:lstStyle/>
          <a:p>
            <a:pPr>
              <a:defRPr/>
            </a:pPr>
            <a:fld id="{9AED3FF5-7E74-4167-A961-F7D4A5CB3398}"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The </a:t>
            </a:r>
            <a:r>
              <a:rPr lang="en-US" b="1" dirty="0" smtClean="0">
                <a:latin typeface="Courier New" pitchFamily="49" charset="0"/>
                <a:cs typeface="Courier New" pitchFamily="49" charset="0"/>
              </a:rPr>
              <a:t>equals</a:t>
            </a:r>
            <a:r>
              <a:rPr lang="en-US" dirty="0" smtClean="0"/>
              <a:t> Method</a:t>
            </a:r>
          </a:p>
        </p:txBody>
      </p:sp>
      <p:sp>
        <p:nvSpPr>
          <p:cNvPr id="18435" name="Content Placeholder 2"/>
          <p:cNvSpPr>
            <a:spLocks noGrp="1"/>
          </p:cNvSpPr>
          <p:nvPr>
            <p:ph idx="1"/>
          </p:nvPr>
        </p:nvSpPr>
        <p:spPr/>
        <p:txBody>
          <a:bodyPr/>
          <a:lstStyle/>
          <a:p>
            <a:pPr eaLnBrk="1" hangingPunct="1"/>
            <a:r>
              <a:rPr lang="en-US" dirty="0"/>
              <a:t>T</a:t>
            </a:r>
            <a:r>
              <a:rPr lang="en-US" dirty="0" smtClean="0"/>
              <a:t>he </a:t>
            </a:r>
            <a:r>
              <a:rPr lang="en-US" b="1" dirty="0" smtClean="0">
                <a:latin typeface="Courier New" pitchFamily="49" charset="0"/>
                <a:cs typeface="Courier New" pitchFamily="49" charset="0"/>
              </a:rPr>
              <a:t>String</a:t>
            </a:r>
            <a:r>
              <a:rPr lang="en-US" dirty="0" smtClean="0"/>
              <a:t> class overrides the </a:t>
            </a:r>
            <a:r>
              <a:rPr lang="en-US" b="1" dirty="0" smtClean="0">
                <a:latin typeface="Courier New" pitchFamily="49" charset="0"/>
                <a:cs typeface="Courier New" pitchFamily="49" charset="0"/>
              </a:rPr>
              <a:t>equals</a:t>
            </a:r>
            <a:r>
              <a:rPr lang="en-US" dirty="0" smtClean="0"/>
              <a:t> methods in the </a:t>
            </a:r>
            <a:r>
              <a:rPr lang="en-US" b="1" dirty="0" smtClean="0">
                <a:latin typeface="Courier New" pitchFamily="49" charset="0"/>
                <a:cs typeface="Courier New" pitchFamily="49" charset="0"/>
              </a:rPr>
              <a:t>Object</a:t>
            </a:r>
            <a:r>
              <a:rPr lang="en-US" dirty="0" smtClean="0"/>
              <a:t> class so that two </a:t>
            </a:r>
            <a:r>
              <a:rPr lang="en-US" b="1" dirty="0" smtClean="0">
                <a:latin typeface="Courier New" pitchFamily="49" charset="0"/>
                <a:cs typeface="Courier New" pitchFamily="49" charset="0"/>
              </a:rPr>
              <a:t>String</a:t>
            </a:r>
            <a:r>
              <a:rPr lang="en-US" dirty="0" smtClean="0"/>
              <a:t> objects are equal if they represent the same sequence of characters. </a:t>
            </a:r>
          </a:p>
        </p:txBody>
      </p:sp>
      <p:sp>
        <p:nvSpPr>
          <p:cNvPr id="4" name="Footer Placeholder 3"/>
          <p:cNvSpPr>
            <a:spLocks noGrp="1"/>
          </p:cNvSpPr>
          <p:nvPr>
            <p:ph type="ftr" sz="quarter" idx="11"/>
          </p:nvPr>
        </p:nvSpPr>
        <p:spPr/>
        <p:txBody>
          <a:bodyPr/>
          <a:lstStyle/>
          <a:p>
            <a:pPr>
              <a:defRPr/>
            </a:pPr>
            <a:r>
              <a:rPr lang="en-US"/>
              <a:t>Inheritance</a:t>
            </a:r>
          </a:p>
        </p:txBody>
      </p:sp>
      <p:sp>
        <p:nvSpPr>
          <p:cNvPr id="5" name="Slide Number Placeholder 4"/>
          <p:cNvSpPr>
            <a:spLocks noGrp="1"/>
          </p:cNvSpPr>
          <p:nvPr>
            <p:ph type="sldNum" sz="quarter" idx="12"/>
          </p:nvPr>
        </p:nvSpPr>
        <p:spPr/>
        <p:txBody>
          <a:bodyPr/>
          <a:lstStyle/>
          <a:p>
            <a:pPr>
              <a:defRPr/>
            </a:pPr>
            <a:fld id="{165EB5D2-7DB6-4B45-860A-8B2A514D212F}"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992B257B-4723-43A6-8533-534F86E0D626}" type="slidenum">
              <a:rPr lang="en-US"/>
              <a:pPr>
                <a:defRPr/>
              </a:pPr>
              <a:t>15</a:t>
            </a:fld>
            <a:endParaRPr lang="en-US" dirty="0"/>
          </a:p>
        </p:txBody>
      </p:sp>
      <p:sp>
        <p:nvSpPr>
          <p:cNvPr id="11268"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err="1" smtClean="0">
                <a:latin typeface="Courier New" pitchFamily="49" charset="0"/>
                <a:cs typeface="Courier New" pitchFamily="49" charset="0"/>
              </a:rPr>
              <a:t>toString</a:t>
            </a:r>
            <a:r>
              <a:rPr lang="en-US" dirty="0" smtClean="0"/>
              <a:t> Method</a:t>
            </a:r>
          </a:p>
        </p:txBody>
      </p:sp>
      <p:sp>
        <p:nvSpPr>
          <p:cNvPr id="11269"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a:t>
            </a:r>
            <a:r>
              <a:rPr lang="en-US" b="1" dirty="0" err="1" smtClean="0">
                <a:latin typeface="Courier New" pitchFamily="49" charset="0"/>
              </a:rPr>
              <a:t>toString</a:t>
            </a:r>
            <a:r>
              <a:rPr lang="en-US" b="1" dirty="0" smtClean="0">
                <a:latin typeface="Courier New" pitchFamily="49" charset="0"/>
              </a:rPr>
              <a:t>()</a:t>
            </a:r>
            <a:r>
              <a:rPr lang="en-US" dirty="0" smtClean="0"/>
              <a:t> method is built into the </a:t>
            </a:r>
            <a:r>
              <a:rPr lang="en-US" b="1" dirty="0" smtClean="0">
                <a:latin typeface="Courier New" pitchFamily="49" charset="0"/>
              </a:rPr>
              <a:t>Object</a:t>
            </a:r>
            <a:r>
              <a:rPr lang="en-US" dirty="0" smtClean="0"/>
              <a:t> class and therefore is inherited by all other classes.</a:t>
            </a:r>
          </a:p>
          <a:p>
            <a:pPr eaLnBrk="1" hangingPunct="1"/>
            <a:r>
              <a:rPr lang="en-US" dirty="0"/>
              <a:t>W</a:t>
            </a:r>
            <a:r>
              <a:rPr lang="en-US" dirty="0" smtClean="0"/>
              <a:t>hen an object is printed, the </a:t>
            </a:r>
            <a:r>
              <a:rPr lang="en-US" b="1" dirty="0" err="1" smtClean="0">
                <a:latin typeface="Courier New" pitchFamily="49" charset="0"/>
              </a:rPr>
              <a:t>toString</a:t>
            </a:r>
            <a:r>
              <a:rPr lang="en-US" b="1" dirty="0" smtClean="0">
                <a:latin typeface="Courier New" pitchFamily="49" charset="0"/>
              </a:rPr>
              <a:t>()</a:t>
            </a:r>
            <a:r>
              <a:rPr lang="en-US" dirty="0" smtClean="0"/>
              <a:t> method is invoked in order to convert it to a </a:t>
            </a:r>
            <a:r>
              <a:rPr lang="en-US" b="1" dirty="0" smtClean="0">
                <a:latin typeface="Courier New" pitchFamily="49" charset="0"/>
              </a:rPr>
              <a:t>String</a:t>
            </a:r>
            <a:r>
              <a:rPr lang="en-US" dirty="0" smtClean="0"/>
              <a:t> suitable for printing.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6BADE74E-6AED-4EFB-87E3-5336057588F6}" type="slidenum">
              <a:rPr lang="en-US"/>
              <a:pPr>
                <a:defRPr/>
              </a:pPr>
              <a:t>16</a:t>
            </a:fld>
            <a:endParaRPr lang="en-US" dirty="0"/>
          </a:p>
        </p:txBody>
      </p:sp>
      <p:sp>
        <p:nvSpPr>
          <p:cNvPr id="12292"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err="1" smtClean="0">
                <a:latin typeface="Courier New" pitchFamily="49" charset="0"/>
                <a:cs typeface="Courier New" pitchFamily="49" charset="0"/>
              </a:rPr>
              <a:t>toString</a:t>
            </a:r>
            <a:r>
              <a:rPr lang="en-US" dirty="0" smtClean="0"/>
              <a:t> Method</a:t>
            </a:r>
          </a:p>
        </p:txBody>
      </p:sp>
      <p:sp>
        <p:nvSpPr>
          <p:cNvPr id="12293" name="Rectangle 3"/>
          <p:cNvSpPr>
            <a:spLocks noGrp="1" noChangeArrowheads="1"/>
          </p:cNvSpPr>
          <p:nvPr>
            <p:ph type="body" idx="1"/>
            <p:custDataLst>
              <p:tags r:id="rId2"/>
            </p:custDataLst>
          </p:nvPr>
        </p:nvSpPr>
        <p:spPr/>
        <p:txBody>
          <a:bodyPr/>
          <a:lstStyle/>
          <a:p>
            <a:pPr eaLnBrk="1" hangingPunct="1"/>
            <a:r>
              <a:rPr lang="en-US" dirty="0"/>
              <a:t>I</a:t>
            </a:r>
            <a:r>
              <a:rPr lang="en-US" dirty="0" smtClean="0"/>
              <a:t>f a class has no </a:t>
            </a:r>
            <a:r>
              <a:rPr lang="en-US" b="1" dirty="0" err="1" smtClean="0">
                <a:latin typeface="Courier New" pitchFamily="49" charset="0"/>
              </a:rPr>
              <a:t>toString</a:t>
            </a:r>
            <a:r>
              <a:rPr lang="en-US" b="1" dirty="0" smtClean="0">
                <a:latin typeface="Courier New" pitchFamily="49" charset="0"/>
              </a:rPr>
              <a:t>()</a:t>
            </a:r>
            <a:r>
              <a:rPr lang="en-US" dirty="0" smtClean="0"/>
              <a:t> method, Java searches for the first class in the class hierarchy (going  from the subclass to the </a:t>
            </a:r>
            <a:r>
              <a:rPr lang="en-US" b="1" dirty="0" smtClean="0">
                <a:latin typeface="Courier New" pitchFamily="49" charset="0"/>
              </a:rPr>
              <a:t>Object</a:t>
            </a:r>
            <a:r>
              <a:rPr lang="en-US" dirty="0" smtClean="0"/>
              <a:t> class at the root of the hierarchy) until it finds a class with </a:t>
            </a:r>
            <a:r>
              <a:rPr lang="en-US" b="1" dirty="0" err="1" smtClean="0">
                <a:latin typeface="Courier New" pitchFamily="49" charset="0"/>
              </a:rPr>
              <a:t>toString</a:t>
            </a:r>
            <a:r>
              <a:rPr lang="en-US" b="1" dirty="0" smtClean="0">
                <a:latin typeface="Courier New" pitchFamily="49" charset="0"/>
              </a:rPr>
              <a:t>()</a:t>
            </a:r>
            <a:r>
              <a:rPr lang="en-US" dirty="0" smtClean="0"/>
              <a:t> implemented.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86BB4644-CD94-445F-85CB-F119BCDAF16F}" type="slidenum">
              <a:rPr lang="en-US"/>
              <a:pPr>
                <a:defRPr/>
              </a:pPr>
              <a:t>17</a:t>
            </a:fld>
            <a:endParaRPr lang="en-US" dirty="0"/>
          </a:p>
        </p:txBody>
      </p:sp>
      <p:sp>
        <p:nvSpPr>
          <p:cNvPr id="13316"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err="1" smtClean="0">
                <a:latin typeface="Courier New" pitchFamily="49" charset="0"/>
                <a:cs typeface="Courier New" pitchFamily="49" charset="0"/>
              </a:rPr>
              <a:t>toString</a:t>
            </a:r>
            <a:r>
              <a:rPr lang="en-US" dirty="0" smtClean="0"/>
              <a:t> Method</a:t>
            </a:r>
          </a:p>
        </p:txBody>
      </p:sp>
      <p:sp>
        <p:nvSpPr>
          <p:cNvPr id="13317" name="Rectangle 3"/>
          <p:cNvSpPr>
            <a:spLocks noGrp="1" noChangeArrowheads="1"/>
          </p:cNvSpPr>
          <p:nvPr>
            <p:ph type="body" idx="1"/>
            <p:custDataLst>
              <p:tags r:id="rId2"/>
            </p:custDataLst>
          </p:nvPr>
        </p:nvSpPr>
        <p:spPr/>
        <p:txBody>
          <a:bodyPr/>
          <a:lstStyle/>
          <a:p>
            <a:pPr eaLnBrk="1" hangingPunct="1"/>
            <a:r>
              <a:rPr lang="en-US" dirty="0"/>
              <a:t>I</a:t>
            </a:r>
            <a:r>
              <a:rPr lang="en-US" dirty="0" smtClean="0"/>
              <a:t>f Java does not find an implementation of </a:t>
            </a:r>
            <a:r>
              <a:rPr lang="en-US" b="1" dirty="0" err="1" smtClean="0">
                <a:latin typeface="Courier New" pitchFamily="49" charset="0"/>
              </a:rPr>
              <a:t>toString</a:t>
            </a:r>
            <a:r>
              <a:rPr lang="en-US" b="1" dirty="0" smtClean="0">
                <a:latin typeface="Courier New" pitchFamily="49" charset="0"/>
              </a:rPr>
              <a:t>()</a:t>
            </a:r>
            <a:r>
              <a:rPr lang="en-US" dirty="0" smtClean="0"/>
              <a:t> until it gets to the </a:t>
            </a:r>
            <a:r>
              <a:rPr lang="en-US" b="1" dirty="0" smtClean="0">
                <a:latin typeface="Courier New" pitchFamily="49" charset="0"/>
              </a:rPr>
              <a:t>Object</a:t>
            </a:r>
            <a:r>
              <a:rPr lang="en-US" dirty="0" smtClean="0"/>
              <a:t> class, then it uses the default method provided by </a:t>
            </a:r>
            <a:r>
              <a:rPr lang="en-US" b="1" dirty="0" smtClean="0">
                <a:latin typeface="Courier New" pitchFamily="49" charset="0"/>
              </a:rPr>
              <a:t>Object.</a:t>
            </a:r>
          </a:p>
          <a:p>
            <a:pPr eaLnBrk="1" hangingPunct="1"/>
            <a:r>
              <a:rPr lang="en-US" dirty="0"/>
              <a:t>T</a:t>
            </a:r>
            <a:r>
              <a:rPr lang="en-US" dirty="0" smtClean="0"/>
              <a:t>his is due to </a:t>
            </a:r>
            <a:r>
              <a:rPr lang="en-US" i="1" dirty="0" smtClean="0"/>
              <a:t>inheritance.</a:t>
            </a:r>
            <a:endParaRPr lang="en-US" dirty="0" smtClean="0"/>
          </a:p>
          <a:p>
            <a:pPr eaLnBrk="1" hangingPunct="1"/>
            <a:r>
              <a:rPr lang="en-US" dirty="0"/>
              <a:t>T</a:t>
            </a:r>
            <a:r>
              <a:rPr lang="en-US" dirty="0" smtClean="0"/>
              <a:t>he </a:t>
            </a:r>
            <a:r>
              <a:rPr lang="en-US" b="1" dirty="0" err="1" smtClean="0">
                <a:latin typeface="Courier New" pitchFamily="49" charset="0"/>
              </a:rPr>
              <a:t>toString</a:t>
            </a:r>
            <a:r>
              <a:rPr lang="en-US" b="1" dirty="0" smtClean="0">
                <a:latin typeface="Courier New" pitchFamily="49" charset="0"/>
              </a:rPr>
              <a:t>()</a:t>
            </a:r>
            <a:r>
              <a:rPr lang="en-US" dirty="0" smtClean="0"/>
              <a:t> method provided by the </a:t>
            </a:r>
            <a:r>
              <a:rPr lang="en-US" b="1" dirty="0" smtClean="0">
                <a:latin typeface="Courier New" pitchFamily="49" charset="0"/>
              </a:rPr>
              <a:t>Object</a:t>
            </a:r>
            <a:r>
              <a:rPr lang="en-US" dirty="0" smtClean="0"/>
              <a:t> class may produce less than desirable results.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10F59D98-046B-4629-B09E-F1AF2C4205B8}" type="slidenum">
              <a:rPr lang="en-US"/>
              <a:pPr>
                <a:defRPr/>
              </a:pPr>
              <a:t>18</a:t>
            </a:fld>
            <a:endParaRPr lang="en-US"/>
          </a:p>
        </p:txBody>
      </p:sp>
      <p:sp>
        <p:nvSpPr>
          <p:cNvPr id="19460" name="Rectangle 2"/>
          <p:cNvSpPr>
            <a:spLocks noGrp="1" noChangeArrowheads="1"/>
          </p:cNvSpPr>
          <p:nvPr>
            <p:ph type="title"/>
            <p:custDataLst>
              <p:tags r:id="rId1"/>
            </p:custDataLst>
          </p:nvPr>
        </p:nvSpPr>
        <p:spPr/>
        <p:txBody>
          <a:bodyPr/>
          <a:lstStyle/>
          <a:p>
            <a:pPr eaLnBrk="1" hangingPunct="1"/>
            <a:r>
              <a:rPr lang="en-US" dirty="0" smtClean="0"/>
              <a:t>Example:</a:t>
            </a:r>
            <a:r>
              <a:rPr lang="en-US" baseline="0" dirty="0" smtClean="0"/>
              <a:t> </a:t>
            </a:r>
            <a:r>
              <a:rPr lang="en-US" b="1" baseline="0" dirty="0" smtClean="0">
                <a:latin typeface="Courier New" pitchFamily="49" charset="0"/>
                <a:cs typeface="Courier New" pitchFamily="49" charset="0"/>
              </a:rPr>
              <a:t>Employee</a:t>
            </a:r>
            <a:r>
              <a:rPr lang="en-US" baseline="0" dirty="0" smtClean="0"/>
              <a:t> Class</a:t>
            </a:r>
            <a:endParaRPr lang="en-US" dirty="0" smtClean="0"/>
          </a:p>
        </p:txBody>
      </p:sp>
      <p:sp>
        <p:nvSpPr>
          <p:cNvPr id="19461" name="Rectangle 3"/>
          <p:cNvSpPr>
            <a:spLocks noGrp="1" noChangeArrowheads="1"/>
          </p:cNvSpPr>
          <p:nvPr>
            <p:ph type="body" idx="1"/>
            <p:custDataLst>
              <p:tags r:id="rId2"/>
            </p:custDataLst>
          </p:nvPr>
        </p:nvSpPr>
        <p:spPr/>
        <p:txBody>
          <a:bodyPr/>
          <a:lstStyle/>
          <a:p>
            <a:pPr eaLnBrk="1" hangingPunct="1"/>
            <a:r>
              <a:rPr lang="en-US" dirty="0"/>
              <a:t>A</a:t>
            </a:r>
            <a:r>
              <a:rPr lang="en-US" dirty="0" smtClean="0"/>
              <a:t>ssume the class </a:t>
            </a:r>
            <a:r>
              <a:rPr lang="en-US" b="1" dirty="0" smtClean="0">
                <a:latin typeface="Courier New" pitchFamily="49" charset="0"/>
              </a:rPr>
              <a:t>Employee</a:t>
            </a:r>
            <a:r>
              <a:rPr lang="en-US" dirty="0" smtClean="0"/>
              <a:t> has three instance variables:</a:t>
            </a:r>
          </a:p>
          <a:p>
            <a:pPr lvl="1" eaLnBrk="1" hangingPunct="1"/>
            <a:r>
              <a:rPr lang="en-US" b="1" dirty="0" smtClean="0">
                <a:solidFill>
                  <a:srgbClr val="000000"/>
                </a:solidFill>
                <a:latin typeface="Courier New" pitchFamily="49" charset="0"/>
              </a:rPr>
              <a:t>private String </a:t>
            </a:r>
            <a:r>
              <a:rPr lang="en-US" b="1" dirty="0" err="1" smtClean="0">
                <a:solidFill>
                  <a:srgbClr val="000000"/>
                </a:solidFill>
                <a:latin typeface="Courier New" pitchFamily="49" charset="0"/>
              </a:rPr>
              <a:t>firstName</a:t>
            </a:r>
            <a:r>
              <a:rPr lang="en-US" b="1" dirty="0" smtClean="0">
                <a:solidFill>
                  <a:srgbClr val="000000"/>
                </a:solidFill>
                <a:latin typeface="Courier New" pitchFamily="49" charset="0"/>
              </a:rPr>
              <a:t>;</a:t>
            </a:r>
          </a:p>
          <a:p>
            <a:pPr lvl="1" eaLnBrk="1" hangingPunct="1"/>
            <a:r>
              <a:rPr lang="en-US" b="1" dirty="0" smtClean="0">
                <a:solidFill>
                  <a:srgbClr val="000000"/>
                </a:solidFill>
                <a:latin typeface="Courier New" pitchFamily="49" charset="0"/>
              </a:rPr>
              <a:t>private String </a:t>
            </a:r>
            <a:r>
              <a:rPr lang="en-US" b="1" dirty="0" err="1" smtClean="0">
                <a:solidFill>
                  <a:srgbClr val="000000"/>
                </a:solidFill>
                <a:latin typeface="Courier New" pitchFamily="49" charset="0"/>
              </a:rPr>
              <a:t>lastName</a:t>
            </a:r>
            <a:r>
              <a:rPr lang="en-US" b="1" dirty="0" smtClean="0">
                <a:solidFill>
                  <a:srgbClr val="000000"/>
                </a:solidFill>
                <a:latin typeface="Courier New" pitchFamily="49" charset="0"/>
              </a:rPr>
              <a:t>;</a:t>
            </a:r>
          </a:p>
          <a:p>
            <a:pPr lvl="1" eaLnBrk="1" hangingPunct="1"/>
            <a:r>
              <a:rPr lang="en-US" b="1" dirty="0" smtClean="0">
                <a:solidFill>
                  <a:srgbClr val="000000"/>
                </a:solidFill>
                <a:latin typeface="Courier New" pitchFamily="49" charset="0"/>
              </a:rPr>
              <a:t>private String </a:t>
            </a:r>
            <a:r>
              <a:rPr lang="en-US" b="1" dirty="0" err="1" smtClean="0">
                <a:solidFill>
                  <a:srgbClr val="000000"/>
                </a:solidFill>
                <a:latin typeface="Courier New" pitchFamily="49" charset="0"/>
              </a:rPr>
              <a:t>SSN</a:t>
            </a:r>
            <a:r>
              <a:rPr lang="en-US" b="1" dirty="0" smtClean="0">
                <a:solidFill>
                  <a:srgbClr val="000000"/>
                </a:solidFill>
                <a:latin typeface="Courier New"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8EB617A5-F69B-40C6-B4AD-8F7959A77113}" type="slidenum">
              <a:rPr lang="en-US"/>
              <a:pPr>
                <a:defRPr/>
              </a:pPr>
              <a:t>19</a:t>
            </a:fld>
            <a:endParaRPr lang="en-US"/>
          </a:p>
        </p:txBody>
      </p:sp>
      <p:sp>
        <p:nvSpPr>
          <p:cNvPr id="20484" name="Rectangle 2"/>
          <p:cNvSpPr>
            <a:spLocks noGrp="1" noChangeArrowheads="1"/>
          </p:cNvSpPr>
          <p:nvPr>
            <p:ph type="title"/>
            <p:custDataLst>
              <p:tags r:id="rId1"/>
            </p:custDataLst>
          </p:nvPr>
        </p:nvSpPr>
        <p:spPr>
          <a:xfrm>
            <a:off x="457200" y="0"/>
            <a:ext cx="8478838" cy="1143000"/>
          </a:xfrm>
        </p:spPr>
        <p:txBody>
          <a:bodyPr/>
          <a:lstStyle/>
          <a:p>
            <a:pPr eaLnBrk="1" hangingPunct="1"/>
            <a:r>
              <a:rPr lang="en-US" sz="4400" dirty="0" smtClean="0">
                <a:solidFill>
                  <a:schemeClr val="tx2"/>
                </a:solidFill>
                <a:latin typeface="+mj-lt"/>
                <a:ea typeface="+mj-ea"/>
                <a:cs typeface="+mj-cs"/>
              </a:rPr>
              <a:t>Example:</a:t>
            </a:r>
            <a:r>
              <a:rPr lang="en-US" sz="4400" baseline="0" dirty="0" smtClean="0">
                <a:solidFill>
                  <a:schemeClr val="tx2"/>
                </a:solidFill>
                <a:latin typeface="+mj-lt"/>
                <a:ea typeface="+mj-ea"/>
                <a:cs typeface="+mj-cs"/>
              </a:rPr>
              <a:t> </a:t>
            </a:r>
            <a:r>
              <a:rPr lang="en-US" sz="4400" b="1" baseline="0" dirty="0" smtClean="0">
                <a:solidFill>
                  <a:schemeClr val="tx2"/>
                </a:solidFill>
                <a:latin typeface="Courier New" pitchFamily="49" charset="0"/>
                <a:cs typeface="Courier New" pitchFamily="49" charset="0"/>
              </a:rPr>
              <a:t>Employee</a:t>
            </a:r>
            <a:r>
              <a:rPr lang="en-US" sz="4400" baseline="0" dirty="0" smtClean="0">
                <a:solidFill>
                  <a:schemeClr val="tx2"/>
                </a:solidFill>
                <a:latin typeface="+mj-lt"/>
                <a:ea typeface="+mj-ea"/>
                <a:cs typeface="+mj-cs"/>
              </a:rPr>
              <a:t> Class</a:t>
            </a:r>
            <a:endParaRPr lang="en-US" dirty="0" smtClean="0"/>
          </a:p>
        </p:txBody>
      </p:sp>
      <p:sp>
        <p:nvSpPr>
          <p:cNvPr id="20485"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a:t>
            </a:r>
            <a:r>
              <a:rPr lang="en-US" b="1" dirty="0" smtClean="0">
                <a:latin typeface="Courier New" pitchFamily="49" charset="0"/>
              </a:rPr>
              <a:t>Employee</a:t>
            </a:r>
            <a:r>
              <a:rPr lang="en-US" dirty="0" smtClean="0"/>
              <a:t> class has </a:t>
            </a:r>
          </a:p>
          <a:p>
            <a:pPr lvl="1" eaLnBrk="1" hangingPunct="1"/>
            <a:r>
              <a:rPr lang="en-US" dirty="0"/>
              <a:t>A</a:t>
            </a:r>
            <a:r>
              <a:rPr lang="en-US" dirty="0" smtClean="0"/>
              <a:t> no-</a:t>
            </a:r>
            <a:r>
              <a:rPr lang="en-US" dirty="0" err="1" smtClean="0"/>
              <a:t>arg</a:t>
            </a:r>
            <a:r>
              <a:rPr lang="en-US" dirty="0" smtClean="0"/>
              <a:t> constructor.</a:t>
            </a:r>
          </a:p>
          <a:p>
            <a:pPr lvl="1" eaLnBrk="1" hangingPunct="1"/>
            <a:r>
              <a:rPr lang="en-US" dirty="0"/>
              <a:t>A</a:t>
            </a:r>
            <a:r>
              <a:rPr lang="en-US" dirty="0" smtClean="0"/>
              <a:t> constructor with parameters for each of the instance variables.</a:t>
            </a:r>
          </a:p>
          <a:p>
            <a:pPr lvl="1" eaLnBrk="1" hangingPunct="1"/>
            <a:r>
              <a:rPr lang="en-US" dirty="0"/>
              <a:t>G</a:t>
            </a:r>
            <a:r>
              <a:rPr lang="en-US" dirty="0" smtClean="0"/>
              <a:t>etter and setter methods for each of the private instance variables.</a:t>
            </a:r>
          </a:p>
          <a:p>
            <a:pPr lvl="1" eaLnBrk="1" hangingPunct="1"/>
            <a:r>
              <a:rPr lang="en-US" dirty="0"/>
              <a:t>A</a:t>
            </a:r>
            <a:r>
              <a:rPr lang="en-US" dirty="0" smtClean="0"/>
              <a:t> method </a:t>
            </a:r>
            <a:r>
              <a:rPr lang="en-US" b="1" dirty="0" err="1" smtClean="0">
                <a:latin typeface="Courier New" pitchFamily="49" charset="0"/>
              </a:rPr>
              <a:t>getFullName</a:t>
            </a:r>
            <a:r>
              <a:rPr lang="en-US" b="1" dirty="0" smtClean="0">
                <a:latin typeface="Courier New" pitchFamily="49" charset="0"/>
              </a:rPr>
              <a:t>() </a:t>
            </a:r>
            <a:r>
              <a:rPr lang="en-US" dirty="0" smtClean="0"/>
              <a:t>that returns the last name, followed by a comma and space, followed by the first 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DAD3FA0F-0A42-42CD-8E66-DD2A3EAFF7DD}" type="slidenum">
              <a:rPr lang="en-US"/>
              <a:pPr>
                <a:defRPr/>
              </a:pPr>
              <a:t>2</a:t>
            </a:fld>
            <a:endParaRPr lang="en-US"/>
          </a:p>
        </p:txBody>
      </p:sp>
      <p:sp>
        <p:nvSpPr>
          <p:cNvPr id="6148" name="Rectangle 2"/>
          <p:cNvSpPr>
            <a:spLocks noGrp="1" noChangeArrowheads="1"/>
          </p:cNvSpPr>
          <p:nvPr>
            <p:ph type="title"/>
            <p:custDataLst>
              <p:tags r:id="rId1"/>
            </p:custDataLst>
          </p:nvPr>
        </p:nvSpPr>
        <p:spPr>
          <a:xfrm>
            <a:off x="609600" y="0"/>
            <a:ext cx="8326438" cy="1143000"/>
          </a:xfrm>
        </p:spPr>
        <p:txBody>
          <a:bodyPr/>
          <a:lstStyle/>
          <a:p>
            <a:pPr eaLnBrk="1" hangingPunct="1"/>
            <a:r>
              <a:rPr lang="en-US" dirty="0" smtClean="0"/>
              <a:t>State and Behavior of an Object</a:t>
            </a:r>
          </a:p>
        </p:txBody>
      </p:sp>
      <p:sp>
        <p:nvSpPr>
          <p:cNvPr id="6149"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collection of values of the instance variables of an object is called its </a:t>
            </a:r>
            <a:r>
              <a:rPr lang="en-US" i="1" dirty="0" smtClean="0"/>
              <a:t>state.</a:t>
            </a:r>
          </a:p>
          <a:p>
            <a:pPr eaLnBrk="1" hangingPunct="1"/>
            <a:r>
              <a:rPr lang="en-US" dirty="0"/>
              <a:t>T</a:t>
            </a:r>
            <a:r>
              <a:rPr lang="en-US" dirty="0" smtClean="0"/>
              <a:t>he methods determine the </a:t>
            </a:r>
            <a:r>
              <a:rPr lang="en-US" i="1" dirty="0" smtClean="0"/>
              <a:t>behavior </a:t>
            </a:r>
            <a:r>
              <a:rPr lang="en-US" dirty="0" smtClean="0"/>
              <a:t>of an object.</a:t>
            </a:r>
          </a:p>
          <a:p>
            <a:pPr eaLnBrk="1" hangingPunct="1"/>
            <a:r>
              <a:rPr lang="en-US" dirty="0"/>
              <a:t>C</a:t>
            </a:r>
            <a:r>
              <a:rPr lang="en-US" dirty="0" smtClean="0"/>
              <a:t>lass behavior and state information may be </a:t>
            </a:r>
            <a:r>
              <a:rPr lang="en-US" i="1" dirty="0" smtClean="0"/>
              <a:t>extended</a:t>
            </a:r>
            <a:r>
              <a:rPr lang="en-US" dirty="0" smtClean="0"/>
              <a:t> through a process known as </a:t>
            </a:r>
            <a:r>
              <a:rPr lang="en-US" i="1" dirty="0" smtClean="0"/>
              <a:t>inheritance.</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Polymorphism</a:t>
            </a:r>
          </a:p>
        </p:txBody>
      </p:sp>
      <p:sp>
        <p:nvSpPr>
          <p:cNvPr id="7" name="Slide Number Placeholder 5"/>
          <p:cNvSpPr>
            <a:spLocks noGrp="1"/>
          </p:cNvSpPr>
          <p:nvPr>
            <p:ph type="sldNum" sz="quarter" idx="12"/>
          </p:nvPr>
        </p:nvSpPr>
        <p:spPr/>
        <p:txBody>
          <a:bodyPr/>
          <a:lstStyle/>
          <a:p>
            <a:pPr>
              <a:defRPr/>
            </a:pPr>
            <a:fld id="{B2C0FAFA-E9BF-4B0C-957F-2322E26CD584}" type="slidenum">
              <a:rPr lang="en-US"/>
              <a:pPr>
                <a:defRPr/>
              </a:pPr>
              <a:t>20</a:t>
            </a:fld>
            <a:endParaRPr lang="en-US" dirty="0"/>
          </a:p>
        </p:txBody>
      </p:sp>
      <p:sp>
        <p:nvSpPr>
          <p:cNvPr id="14340" name="Rectangle 2"/>
          <p:cNvSpPr>
            <a:spLocks noGrp="1" noChangeArrowheads="1"/>
          </p:cNvSpPr>
          <p:nvPr>
            <p:ph type="title"/>
            <p:custDataLst>
              <p:tags r:id="rId1"/>
            </p:custDataLst>
          </p:nvPr>
        </p:nvSpPr>
        <p:spPr/>
        <p:txBody>
          <a:bodyPr/>
          <a:lstStyle/>
          <a:p>
            <a:pPr eaLnBrk="1" hangingPunct="1"/>
            <a:r>
              <a:rPr lang="en-US" sz="4400" dirty="0" smtClean="0">
                <a:solidFill>
                  <a:schemeClr val="tx2"/>
                </a:solidFill>
                <a:latin typeface="+mj-lt"/>
                <a:ea typeface="+mj-ea"/>
                <a:cs typeface="+mj-cs"/>
              </a:rPr>
              <a:t>The </a:t>
            </a:r>
            <a:r>
              <a:rPr lang="en-US" sz="4400" b="1" dirty="0" err="1" smtClean="0">
                <a:solidFill>
                  <a:schemeClr val="tx2"/>
                </a:solidFill>
                <a:latin typeface="Courier New" pitchFamily="49" charset="0"/>
                <a:cs typeface="Courier New" pitchFamily="49" charset="0"/>
              </a:rPr>
              <a:t>toString</a:t>
            </a:r>
            <a:r>
              <a:rPr lang="en-US" sz="4400" dirty="0" smtClean="0">
                <a:solidFill>
                  <a:schemeClr val="tx2"/>
                </a:solidFill>
                <a:latin typeface="+mj-lt"/>
                <a:ea typeface="+mj-ea"/>
                <a:cs typeface="+mj-cs"/>
              </a:rPr>
              <a:t> Method</a:t>
            </a:r>
            <a:endParaRPr lang="en-US" dirty="0" smtClean="0"/>
          </a:p>
        </p:txBody>
      </p:sp>
      <p:sp>
        <p:nvSpPr>
          <p:cNvPr id="14341" name="Rectangle 3"/>
          <p:cNvSpPr>
            <a:spLocks noGrp="1" noChangeArrowheads="1"/>
          </p:cNvSpPr>
          <p:nvPr>
            <p:ph type="body" idx="1"/>
            <p:custDataLst>
              <p:tags r:id="rId2"/>
            </p:custDataLst>
          </p:nvPr>
        </p:nvSpPr>
        <p:spPr/>
        <p:txBody>
          <a:bodyPr/>
          <a:lstStyle/>
          <a:p>
            <a:pPr eaLnBrk="1" hangingPunct="1"/>
            <a:r>
              <a:rPr lang="en-US" dirty="0"/>
              <a:t>C</a:t>
            </a:r>
            <a:r>
              <a:rPr lang="en-US" dirty="0" smtClean="0"/>
              <a:t>onsider the following code segment.</a:t>
            </a:r>
          </a:p>
          <a:p>
            <a:pPr eaLnBrk="1" hangingPunct="1"/>
            <a:endParaRPr lang="en-US" dirty="0" smtClean="0"/>
          </a:p>
          <a:p>
            <a:pPr eaLnBrk="1" hangingPunct="1">
              <a:buFont typeface="Wingdings" pitchFamily="2" charset="2"/>
              <a:buNone/>
            </a:pPr>
            <a:r>
              <a:rPr lang="en-US" sz="2400" b="1" dirty="0" smtClean="0">
                <a:latin typeface="Courier New" pitchFamily="49" charset="0"/>
              </a:rPr>
              <a:t>Employee </a:t>
            </a:r>
            <a:r>
              <a:rPr lang="en-US" sz="2400" b="1" dirty="0" err="1" smtClean="0">
                <a:latin typeface="Courier New" pitchFamily="49" charset="0"/>
              </a:rPr>
              <a:t>emp</a:t>
            </a:r>
            <a:r>
              <a:rPr lang="en-US" sz="2400" b="1" dirty="0" smtClean="0">
                <a:latin typeface="Courier New" pitchFamily="49" charset="0"/>
              </a:rPr>
              <a:t> = new Employee(</a:t>
            </a:r>
          </a:p>
          <a:p>
            <a:pPr eaLnBrk="1" hangingPunct="1">
              <a:buFont typeface="Wingdings" pitchFamily="2" charset="2"/>
              <a:buNone/>
            </a:pPr>
            <a:r>
              <a:rPr lang="en-US" sz="2400" b="1" dirty="0" smtClean="0">
                <a:latin typeface="Courier New" pitchFamily="49" charset="0"/>
              </a:rPr>
              <a:t>	"Sue", "Brown", "111111111");</a:t>
            </a:r>
          </a:p>
          <a:p>
            <a:pPr eaLnBrk="1" hangingPunct="1">
              <a:buFont typeface="Wingdings" pitchFamily="2" charset="2"/>
              <a:buNone/>
            </a:pPr>
            <a:r>
              <a:rPr lang="en-US" sz="2400" b="1" dirty="0" err="1" smtClean="0">
                <a:latin typeface="Courier New" pitchFamily="49" charset="0"/>
              </a:rPr>
              <a:t>System.out.println</a:t>
            </a:r>
            <a:r>
              <a:rPr lang="en-US" sz="2400" b="1" dirty="0" smtClean="0">
                <a:latin typeface="Courier New" pitchFamily="49" charset="0"/>
              </a:rPr>
              <a:t>(</a:t>
            </a:r>
            <a:r>
              <a:rPr lang="en-US" sz="2400" b="1" dirty="0" err="1" smtClean="0">
                <a:latin typeface="Courier New" pitchFamily="49" charset="0"/>
              </a:rPr>
              <a:t>emp</a:t>
            </a:r>
            <a:r>
              <a:rPr lang="en-US" sz="2400" b="1" dirty="0" smtClean="0">
                <a:latin typeface="Courier New" pitchFamily="49" charset="0"/>
              </a:rPr>
              <a:t>);</a:t>
            </a:r>
          </a:p>
          <a:p>
            <a:pPr eaLnBrk="1" hangingPunct="1">
              <a:buFont typeface="Wingdings" pitchFamily="2" charset="2"/>
              <a:buNone/>
            </a:pPr>
            <a:r>
              <a:rPr lang="en-US" sz="2400" dirty="0" smtClean="0"/>
              <a:t>Output:	</a:t>
            </a:r>
          </a:p>
          <a:p>
            <a:pPr eaLnBrk="1" hangingPunct="1">
              <a:buFont typeface="Wingdings" pitchFamily="2" charset="2"/>
              <a:buNone/>
            </a:pPr>
            <a:r>
              <a:rPr lang="en-US" sz="2400" b="1" dirty="0" smtClean="0">
                <a:latin typeface="Courier New" pitchFamily="49" charset="0"/>
              </a:rPr>
              <a:t>Employee@fea3ac9f </a:t>
            </a:r>
          </a:p>
        </p:txBody>
      </p:sp>
      <p:sp>
        <p:nvSpPr>
          <p:cNvPr id="14342" name="Text Box 4"/>
          <p:cNvSpPr txBox="1">
            <a:spLocks noChangeArrowheads="1"/>
          </p:cNvSpPr>
          <p:nvPr>
            <p:custDataLst>
              <p:tags r:id="rId3"/>
            </p:custDataLst>
          </p:nvPr>
        </p:nvSpPr>
        <p:spPr bwMode="auto">
          <a:xfrm>
            <a:off x="6324600" y="3505200"/>
            <a:ext cx="2286000" cy="2031325"/>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sz="1800" dirty="0"/>
              <a:t>The </a:t>
            </a:r>
            <a:r>
              <a:rPr lang="en-US" sz="1800" b="1" dirty="0" err="1">
                <a:latin typeface="Courier New" pitchFamily="49" charset="0"/>
              </a:rPr>
              <a:t>toString</a:t>
            </a:r>
            <a:r>
              <a:rPr lang="en-US" sz="1800" dirty="0"/>
              <a:t> method is called automatically here.  We could write </a:t>
            </a:r>
            <a:r>
              <a:rPr lang="en-US" sz="1800" b="1" dirty="0" err="1">
                <a:latin typeface="Courier New" pitchFamily="49" charset="0"/>
              </a:rPr>
              <a:t>emp.toString</a:t>
            </a:r>
            <a:r>
              <a:rPr lang="en-US" sz="1800" b="1" dirty="0">
                <a:latin typeface="Courier New" pitchFamily="49" charset="0"/>
              </a:rPr>
              <a:t>()</a:t>
            </a:r>
            <a:r>
              <a:rPr lang="en-US" sz="1800" dirty="0"/>
              <a:t>, and it would have the same effect.</a:t>
            </a:r>
          </a:p>
        </p:txBody>
      </p:sp>
      <p:sp>
        <p:nvSpPr>
          <p:cNvPr id="14343" name="Line 5"/>
          <p:cNvSpPr>
            <a:spLocks noChangeShapeType="1"/>
          </p:cNvSpPr>
          <p:nvPr>
            <p:custDataLst>
              <p:tags r:id="rId4"/>
            </p:custDataLst>
          </p:nvPr>
        </p:nvSpPr>
        <p:spPr bwMode="auto">
          <a:xfrm flipH="1" flipV="1">
            <a:off x="5638800" y="3810000"/>
            <a:ext cx="685800" cy="76200"/>
          </a:xfrm>
          <a:prstGeom prst="line">
            <a:avLst/>
          </a:prstGeom>
          <a:noFill/>
          <a:ln w="9525">
            <a:solidFill>
              <a:schemeClr val="tx1"/>
            </a:solidFill>
            <a:miter lim="800000"/>
            <a:headEnd/>
            <a:tailEnd type="triangle" w="med" len="med"/>
          </a:ln>
        </p:spPr>
        <p:txBody>
          <a:bodyPr wrap="none"/>
          <a:lstStyle/>
          <a:p>
            <a:endParaRPr lang="en-US"/>
          </a:p>
        </p:txBody>
      </p:sp>
      <p:sp>
        <p:nvSpPr>
          <p:cNvPr id="8" name="Text Box 4"/>
          <p:cNvSpPr txBox="1">
            <a:spLocks noChangeArrowheads="1"/>
          </p:cNvSpPr>
          <p:nvPr>
            <p:custDataLst>
              <p:tags r:id="rId5"/>
            </p:custDataLst>
          </p:nvPr>
        </p:nvSpPr>
        <p:spPr bwMode="auto">
          <a:xfrm>
            <a:off x="1143000" y="5334000"/>
            <a:ext cx="3200400" cy="923330"/>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sz="1800" dirty="0"/>
              <a:t>T</a:t>
            </a:r>
            <a:r>
              <a:rPr lang="en-US" sz="1800" dirty="0" smtClean="0"/>
              <a:t>his is the output produced when the </a:t>
            </a:r>
            <a:r>
              <a:rPr lang="en-US" sz="1800" b="1" dirty="0" err="1" smtClean="0">
                <a:latin typeface="Courier New" pitchFamily="49" charset="0"/>
              </a:rPr>
              <a:t>toString</a:t>
            </a:r>
            <a:r>
              <a:rPr lang="en-US" sz="1800" dirty="0" smtClean="0"/>
              <a:t> method from the </a:t>
            </a:r>
            <a:r>
              <a:rPr lang="en-US" sz="1800" b="1" dirty="0" smtClean="0">
                <a:latin typeface="Courier New" pitchFamily="49" charset="0"/>
              </a:rPr>
              <a:t>Object</a:t>
            </a:r>
            <a:r>
              <a:rPr lang="en-US" sz="1800" dirty="0" smtClean="0"/>
              <a:t> class is used.</a:t>
            </a:r>
            <a:endParaRPr lang="en-US" sz="1800" dirty="0"/>
          </a:p>
        </p:txBody>
      </p:sp>
      <p:sp>
        <p:nvSpPr>
          <p:cNvPr id="9" name="Line 5"/>
          <p:cNvSpPr>
            <a:spLocks noChangeShapeType="1"/>
          </p:cNvSpPr>
          <p:nvPr>
            <p:custDataLst>
              <p:tags r:id="rId6"/>
            </p:custDataLst>
          </p:nvPr>
        </p:nvSpPr>
        <p:spPr bwMode="auto">
          <a:xfrm flipH="1" flipV="1">
            <a:off x="2590800" y="4800600"/>
            <a:ext cx="0" cy="5334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84547DC0-E7DD-405C-98F5-6AC21C9449D2}" type="slidenum">
              <a:rPr lang="en-US"/>
              <a:pPr>
                <a:defRPr/>
              </a:pPr>
              <a:t>21</a:t>
            </a:fld>
            <a:endParaRPr lang="en-US" dirty="0"/>
          </a:p>
        </p:txBody>
      </p:sp>
      <p:sp>
        <p:nvSpPr>
          <p:cNvPr id="15364" name="Rectangle 1026"/>
          <p:cNvSpPr>
            <a:spLocks noGrp="1" noChangeArrowheads="1"/>
          </p:cNvSpPr>
          <p:nvPr>
            <p:ph type="title"/>
            <p:custDataLst>
              <p:tags r:id="rId1"/>
            </p:custDataLst>
          </p:nvPr>
        </p:nvSpPr>
        <p:spPr/>
        <p:txBody>
          <a:bodyPr/>
          <a:lstStyle/>
          <a:p>
            <a:pPr eaLnBrk="1" hangingPunct="1"/>
            <a:r>
              <a:rPr lang="en-US" dirty="0" smtClean="0"/>
              <a:t>Overriding </a:t>
            </a:r>
            <a:r>
              <a:rPr lang="en-US" b="1" dirty="0" err="1" smtClean="0">
                <a:latin typeface="Courier New" pitchFamily="49" charset="0"/>
              </a:rPr>
              <a:t>toString</a:t>
            </a:r>
            <a:r>
              <a:rPr lang="en-US" b="1" dirty="0" smtClean="0">
                <a:latin typeface="Courier New" pitchFamily="49" charset="0"/>
              </a:rPr>
              <a:t>()</a:t>
            </a:r>
            <a:endParaRPr lang="en-US" dirty="0" smtClean="0"/>
          </a:p>
        </p:txBody>
      </p:sp>
      <p:sp>
        <p:nvSpPr>
          <p:cNvPr id="15365" name="Rectangle 1027"/>
          <p:cNvSpPr>
            <a:spLocks noGrp="1" noChangeArrowheads="1"/>
          </p:cNvSpPr>
          <p:nvPr>
            <p:ph type="body" idx="1"/>
            <p:custDataLst>
              <p:tags r:id="rId2"/>
            </p:custDataLst>
          </p:nvPr>
        </p:nvSpPr>
        <p:spPr>
          <a:xfrm>
            <a:off x="838200" y="1828800"/>
            <a:ext cx="8116888" cy="4303713"/>
          </a:xfrm>
        </p:spPr>
        <p:txBody>
          <a:bodyPr/>
          <a:lstStyle/>
          <a:p>
            <a:pPr eaLnBrk="1" hangingPunct="1"/>
            <a:r>
              <a:rPr lang="en-US" dirty="0"/>
              <a:t>W</a:t>
            </a:r>
            <a:r>
              <a:rPr lang="en-US" dirty="0" smtClean="0"/>
              <a:t>e can add a</a:t>
            </a:r>
            <a:r>
              <a:rPr lang="en-US" dirty="0" smtClean="0">
                <a:latin typeface="Courier New" pitchFamily="49" charset="0"/>
              </a:rPr>
              <a:t> </a:t>
            </a:r>
            <a:r>
              <a:rPr lang="en-US" b="1" dirty="0" err="1" smtClean="0">
                <a:latin typeface="Courier New" pitchFamily="49" charset="0"/>
              </a:rPr>
              <a:t>toString</a:t>
            </a:r>
            <a:r>
              <a:rPr lang="en-US" b="1" dirty="0" smtClean="0">
                <a:latin typeface="Courier New" pitchFamily="49" charset="0"/>
              </a:rPr>
              <a:t>()</a:t>
            </a:r>
            <a:r>
              <a:rPr lang="en-US" dirty="0" smtClean="0"/>
              <a:t> method to </a:t>
            </a:r>
            <a:r>
              <a:rPr lang="en-US" b="1" dirty="0" smtClean="0">
                <a:latin typeface="Courier New" pitchFamily="49" charset="0"/>
              </a:rPr>
              <a:t>Employee</a:t>
            </a:r>
            <a:r>
              <a:rPr lang="en-US" dirty="0" smtClean="0"/>
              <a:t> for more meaningful output.</a:t>
            </a:r>
          </a:p>
          <a:p>
            <a:pPr eaLnBrk="1" hangingPunct="1"/>
            <a:endParaRPr lang="en-US" dirty="0" smtClean="0"/>
          </a:p>
          <a:p>
            <a:pPr eaLnBrk="1" hangingPunct="1">
              <a:buFont typeface="Wingdings" pitchFamily="2" charset="2"/>
              <a:buNone/>
            </a:pPr>
            <a:r>
              <a:rPr lang="en-US" sz="2800" b="1" dirty="0" smtClean="0">
                <a:solidFill>
                  <a:srgbClr val="000000"/>
                </a:solidFill>
                <a:latin typeface="Courier New" pitchFamily="49" charset="0"/>
              </a:rPr>
              <a:t>public String </a:t>
            </a:r>
            <a:r>
              <a:rPr lang="en-US" sz="2800" b="1" dirty="0" err="1" smtClean="0">
                <a:solidFill>
                  <a:srgbClr val="000000"/>
                </a:solidFill>
                <a:latin typeface="Courier New" pitchFamily="49" charset="0"/>
              </a:rPr>
              <a:t>toString</a:t>
            </a:r>
            <a:r>
              <a:rPr lang="en-US" sz="2800" b="1" dirty="0" smtClean="0">
                <a:solidFill>
                  <a:srgbClr val="000000"/>
                </a:solidFill>
                <a:latin typeface="Courier New" pitchFamily="49" charset="0"/>
              </a:rPr>
              <a:t>() </a:t>
            </a:r>
          </a:p>
          <a:p>
            <a:pPr eaLnBrk="1" hangingPunct="1">
              <a:buFont typeface="Wingdings" pitchFamily="2" charset="2"/>
              <a:buNone/>
            </a:pPr>
            <a:r>
              <a:rPr lang="en-US" sz="2800" b="1" dirty="0" smtClean="0">
                <a:solidFill>
                  <a:srgbClr val="000000"/>
                </a:solidFill>
                <a:latin typeface="Courier New" pitchFamily="49" charset="0"/>
              </a:rPr>
              <a:t>{</a:t>
            </a:r>
          </a:p>
          <a:p>
            <a:pPr eaLnBrk="1" hangingPunct="1">
              <a:buFont typeface="Wingdings" pitchFamily="2" charset="2"/>
              <a:buNone/>
            </a:pPr>
            <a:r>
              <a:rPr lang="en-US" sz="2800" b="1" dirty="0" smtClean="0">
                <a:solidFill>
                  <a:srgbClr val="000000"/>
                </a:solidFill>
                <a:latin typeface="Courier New" pitchFamily="49" charset="0"/>
              </a:rPr>
              <a:t>	return </a:t>
            </a:r>
            <a:r>
              <a:rPr lang="en-US" sz="2800" b="1" dirty="0" err="1" smtClean="0">
                <a:solidFill>
                  <a:srgbClr val="000000"/>
                </a:solidFill>
                <a:latin typeface="Courier New" pitchFamily="49" charset="0"/>
              </a:rPr>
              <a:t>SSN</a:t>
            </a:r>
            <a:r>
              <a:rPr lang="en-US" sz="2800" b="1" dirty="0" smtClean="0">
                <a:solidFill>
                  <a:srgbClr val="000000"/>
                </a:solidFill>
                <a:latin typeface="Courier New" pitchFamily="49" charset="0"/>
              </a:rPr>
              <a:t> + "   " + </a:t>
            </a:r>
            <a:r>
              <a:rPr lang="en-US" sz="2800" b="1" dirty="0" err="1" smtClean="0">
                <a:solidFill>
                  <a:srgbClr val="000000"/>
                </a:solidFill>
                <a:latin typeface="Courier New" pitchFamily="49" charset="0"/>
              </a:rPr>
              <a:t>getFullName</a:t>
            </a:r>
            <a:r>
              <a:rPr lang="en-US" sz="2800" b="1" dirty="0" smtClean="0">
                <a:solidFill>
                  <a:srgbClr val="000000"/>
                </a:solidFill>
                <a:latin typeface="Courier New" pitchFamily="49" charset="0"/>
              </a:rPr>
              <a:t>();</a:t>
            </a:r>
          </a:p>
          <a:p>
            <a:pPr eaLnBrk="1" hangingPunct="1">
              <a:buFont typeface="Wingdings" pitchFamily="2" charset="2"/>
              <a:buNone/>
            </a:pPr>
            <a:r>
              <a:rPr lang="en-US" sz="2800" b="1" dirty="0" smtClean="0">
                <a:solidFill>
                  <a:srgbClr val="000000"/>
                </a:solidFill>
                <a:latin typeface="Courier New" pitchFamily="49"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2F09108F-5C00-4E32-BA40-DCF5F7CD3F2E}" type="slidenum">
              <a:rPr lang="en-US"/>
              <a:pPr>
                <a:defRPr/>
              </a:pPr>
              <a:t>22</a:t>
            </a:fld>
            <a:endParaRPr lang="en-US" dirty="0"/>
          </a:p>
        </p:txBody>
      </p:sp>
      <p:sp>
        <p:nvSpPr>
          <p:cNvPr id="16388" name="Rectangle 2"/>
          <p:cNvSpPr>
            <a:spLocks noGrp="1" noChangeArrowheads="1"/>
          </p:cNvSpPr>
          <p:nvPr>
            <p:ph type="title"/>
            <p:custDataLst>
              <p:tags r:id="rId1"/>
            </p:custDataLst>
          </p:nvPr>
        </p:nvSpPr>
        <p:spPr/>
        <p:txBody>
          <a:bodyPr/>
          <a:lstStyle/>
          <a:p>
            <a:pPr eaLnBrk="1" hangingPunct="1"/>
            <a:r>
              <a:rPr lang="en-US" dirty="0" smtClean="0"/>
              <a:t>Overriding </a:t>
            </a:r>
            <a:r>
              <a:rPr lang="en-US" b="1" dirty="0" err="1" smtClean="0">
                <a:latin typeface="Courier New" pitchFamily="49" charset="0"/>
              </a:rPr>
              <a:t>toString</a:t>
            </a:r>
            <a:r>
              <a:rPr lang="en-US" b="1" dirty="0" smtClean="0">
                <a:latin typeface="Courier New" pitchFamily="49" charset="0"/>
              </a:rPr>
              <a:t>()</a:t>
            </a:r>
            <a:endParaRPr lang="en-US" dirty="0" smtClean="0"/>
          </a:p>
        </p:txBody>
      </p:sp>
      <p:sp>
        <p:nvSpPr>
          <p:cNvPr id="16389" name="Rectangle 3"/>
          <p:cNvSpPr>
            <a:spLocks noGrp="1" noChangeArrowheads="1"/>
          </p:cNvSpPr>
          <p:nvPr>
            <p:ph type="body" idx="1"/>
            <p:custDataLst>
              <p:tags r:id="rId2"/>
            </p:custDataLst>
          </p:nvPr>
        </p:nvSpPr>
        <p:spPr/>
        <p:txBody>
          <a:bodyPr/>
          <a:lstStyle/>
          <a:p>
            <a:pPr eaLnBrk="1" hangingPunct="1">
              <a:buFont typeface="Wingdings" pitchFamily="2" charset="2"/>
              <a:buNone/>
            </a:pPr>
            <a:r>
              <a:rPr lang="en-US" sz="2400" b="1" dirty="0" smtClean="0">
                <a:latin typeface="Courier New" pitchFamily="49" charset="0"/>
              </a:rPr>
              <a:t>Employee </a:t>
            </a:r>
            <a:r>
              <a:rPr lang="en-US" sz="2400" b="1" dirty="0" err="1" smtClean="0">
                <a:latin typeface="Courier New" pitchFamily="49" charset="0"/>
              </a:rPr>
              <a:t>emp</a:t>
            </a:r>
            <a:r>
              <a:rPr lang="en-US" sz="2400" b="1" dirty="0" smtClean="0">
                <a:latin typeface="Courier New" pitchFamily="49" charset="0"/>
              </a:rPr>
              <a:t> = new Employee(</a:t>
            </a:r>
          </a:p>
          <a:p>
            <a:pPr eaLnBrk="1" hangingPunct="1">
              <a:buFont typeface="Wingdings" pitchFamily="2" charset="2"/>
              <a:buNone/>
            </a:pPr>
            <a:r>
              <a:rPr lang="en-US" sz="2400" b="1" dirty="0" smtClean="0">
                <a:latin typeface="Courier New" pitchFamily="49" charset="0"/>
              </a:rPr>
              <a:t>	"Sue", "Brown", "111111111");</a:t>
            </a:r>
          </a:p>
          <a:p>
            <a:pPr eaLnBrk="1" hangingPunct="1">
              <a:buFont typeface="Wingdings" pitchFamily="2" charset="2"/>
              <a:buNone/>
            </a:pPr>
            <a:r>
              <a:rPr lang="en-US" sz="2400" b="1" dirty="0" err="1" smtClean="0">
                <a:latin typeface="Courier New" pitchFamily="49" charset="0"/>
              </a:rPr>
              <a:t>System.out.println</a:t>
            </a:r>
            <a:r>
              <a:rPr lang="en-US" sz="2400" b="1" dirty="0" smtClean="0">
                <a:latin typeface="Courier New" pitchFamily="49" charset="0"/>
              </a:rPr>
              <a:t>(</a:t>
            </a:r>
            <a:r>
              <a:rPr lang="en-US" sz="2400" b="1" dirty="0" err="1" smtClean="0">
                <a:latin typeface="Courier New" pitchFamily="49" charset="0"/>
              </a:rPr>
              <a:t>emp</a:t>
            </a:r>
            <a:r>
              <a:rPr lang="en-US" sz="2400" b="1" dirty="0" smtClean="0">
                <a:latin typeface="Courier New" pitchFamily="49" charset="0"/>
              </a:rPr>
              <a:t>);</a:t>
            </a:r>
          </a:p>
          <a:p>
            <a:pPr eaLnBrk="1" hangingPunct="1">
              <a:buFont typeface="Wingdings" pitchFamily="2" charset="2"/>
              <a:buNone/>
            </a:pPr>
            <a:r>
              <a:rPr lang="en-US" sz="2400" dirty="0" smtClean="0"/>
              <a:t>	</a:t>
            </a:r>
          </a:p>
          <a:p>
            <a:pPr eaLnBrk="1" hangingPunct="1">
              <a:buFont typeface="Wingdings" pitchFamily="2" charset="2"/>
              <a:buNone/>
            </a:pPr>
            <a:r>
              <a:rPr lang="en-US" sz="2400" dirty="0" smtClean="0"/>
              <a:t>Output:	</a:t>
            </a:r>
            <a:endParaRPr lang="en-US" sz="2400" dirty="0" smtClean="0">
              <a:latin typeface="Courier New" pitchFamily="49" charset="0"/>
            </a:endParaRPr>
          </a:p>
          <a:p>
            <a:pPr eaLnBrk="1" hangingPunct="1">
              <a:buFont typeface="Wingdings" pitchFamily="2" charset="2"/>
              <a:buNone/>
            </a:pPr>
            <a:r>
              <a:rPr lang="en-US" sz="2400" b="1" dirty="0" smtClean="0">
                <a:latin typeface="Courier New" pitchFamily="49" charset="0"/>
              </a:rPr>
              <a:t>111111111   Brown, Sue</a:t>
            </a:r>
          </a:p>
          <a:p>
            <a:pPr eaLnBrk="1" hangingPunct="1"/>
            <a:r>
              <a:rPr lang="en-US" dirty="0"/>
              <a:t>N</a:t>
            </a:r>
            <a:r>
              <a:rPr lang="en-US" dirty="0" smtClean="0"/>
              <a:t>ote that the </a:t>
            </a:r>
            <a:r>
              <a:rPr lang="en-US" b="1" dirty="0" err="1" smtClean="0">
                <a:latin typeface="Courier New" pitchFamily="49" charset="0"/>
                <a:cs typeface="Courier New" pitchFamily="49" charset="0"/>
              </a:rPr>
              <a:t>toString</a:t>
            </a:r>
            <a:r>
              <a:rPr lang="en-US" dirty="0" smtClean="0"/>
              <a:t> method in the </a:t>
            </a:r>
            <a:r>
              <a:rPr lang="en-US" b="1" dirty="0" smtClean="0">
                <a:latin typeface="Courier New" pitchFamily="49" charset="0"/>
                <a:cs typeface="Courier New" pitchFamily="49" charset="0"/>
              </a:rPr>
              <a:t>Employee</a:t>
            </a:r>
            <a:r>
              <a:rPr lang="en-US" dirty="0" smtClean="0"/>
              <a:t> class has </a:t>
            </a:r>
            <a:r>
              <a:rPr lang="en-US" i="1" dirty="0" smtClean="0"/>
              <a:t>overridden</a:t>
            </a:r>
            <a:r>
              <a:rPr lang="en-US" dirty="0" smtClean="0"/>
              <a:t> the </a:t>
            </a:r>
            <a:r>
              <a:rPr lang="en-US" b="1" dirty="0" err="1" smtClean="0">
                <a:latin typeface="Courier New" pitchFamily="49" charset="0"/>
                <a:cs typeface="Courier New" pitchFamily="49" charset="0"/>
              </a:rPr>
              <a:t>toString</a:t>
            </a:r>
            <a:r>
              <a:rPr lang="en-US" dirty="0" smtClean="0"/>
              <a:t> method from the </a:t>
            </a:r>
            <a:r>
              <a:rPr lang="en-US" b="1" dirty="0" smtClean="0">
                <a:latin typeface="Courier New" pitchFamily="49" charset="0"/>
                <a:cs typeface="Courier New" pitchFamily="49" charset="0"/>
              </a:rPr>
              <a:t>Object</a:t>
            </a:r>
            <a:r>
              <a:rPr lang="en-US" dirty="0" smtClean="0"/>
              <a:t> class.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3773B81F-4B43-483E-ADE8-0CC7574874B3}" type="slidenum">
              <a:rPr lang="en-US"/>
              <a:pPr>
                <a:defRPr/>
              </a:pPr>
              <a:t>23</a:t>
            </a:fld>
            <a:endParaRPr lang="en-US"/>
          </a:p>
        </p:txBody>
      </p:sp>
      <p:sp>
        <p:nvSpPr>
          <p:cNvPr id="21508" name="Rectangle 2"/>
          <p:cNvSpPr>
            <a:spLocks noGrp="1" noChangeArrowheads="1"/>
          </p:cNvSpPr>
          <p:nvPr>
            <p:ph type="title"/>
            <p:custDataLst>
              <p:tags r:id="rId1"/>
            </p:custDataLst>
          </p:nvPr>
        </p:nvSpPr>
        <p:spPr/>
        <p:txBody>
          <a:bodyPr/>
          <a:lstStyle/>
          <a:p>
            <a:pPr eaLnBrk="1" hangingPunct="1"/>
            <a:r>
              <a:rPr lang="en-US" dirty="0" smtClean="0"/>
              <a:t>Employee Subclasses</a:t>
            </a:r>
          </a:p>
        </p:txBody>
      </p:sp>
      <p:sp>
        <p:nvSpPr>
          <p:cNvPr id="21509"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a:t>
            </a:r>
            <a:r>
              <a:rPr lang="en-US" b="1" dirty="0" smtClean="0">
                <a:latin typeface="Courier New" pitchFamily="49" charset="0"/>
              </a:rPr>
              <a:t>Employee</a:t>
            </a:r>
            <a:r>
              <a:rPr lang="en-US" dirty="0" smtClean="0"/>
              <a:t> class contains information common to all employees.</a:t>
            </a:r>
          </a:p>
          <a:p>
            <a:pPr eaLnBrk="1" hangingPunct="1"/>
            <a:r>
              <a:rPr lang="en-US" dirty="0" smtClean="0"/>
              <a:t>However, we need to store additional information about specific groups of employees, such as hourly workers or salaried workers, for example.</a:t>
            </a:r>
          </a:p>
          <a:p>
            <a:pPr eaLnBrk="1" hangingPunct="1"/>
            <a:r>
              <a:rPr lang="en-US" dirty="0"/>
              <a:t>W</a:t>
            </a:r>
            <a:r>
              <a:rPr lang="en-US" dirty="0" smtClean="0"/>
              <a:t>e will look at a subclass for hourly workers.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CB7CE267-9CCE-4351-94A1-10E2E131C82B}" type="slidenum">
              <a:rPr lang="en-US"/>
              <a:pPr>
                <a:defRPr/>
              </a:pPr>
              <a:t>24</a:t>
            </a:fld>
            <a:endParaRPr lang="en-US"/>
          </a:p>
        </p:txBody>
      </p:sp>
      <p:sp>
        <p:nvSpPr>
          <p:cNvPr id="22532" name="Rectangle 1026"/>
          <p:cNvSpPr>
            <a:spLocks noGrp="1" noChangeArrowheads="1"/>
          </p:cNvSpPr>
          <p:nvPr>
            <p:ph type="title"/>
            <p:custDataLst>
              <p:tags r:id="rId1"/>
            </p:custDataLst>
          </p:nvPr>
        </p:nvSpPr>
        <p:spPr/>
        <p:txBody>
          <a:bodyPr/>
          <a:lstStyle/>
          <a:p>
            <a:pPr eaLnBrk="1" hangingPunct="1"/>
            <a:r>
              <a:rPr lang="en-US" dirty="0" smtClean="0"/>
              <a:t>The Is-A Test Revisited</a:t>
            </a:r>
          </a:p>
        </p:txBody>
      </p:sp>
      <p:sp>
        <p:nvSpPr>
          <p:cNvPr id="22533" name="Rectangle 1027"/>
          <p:cNvSpPr>
            <a:spLocks noGrp="1" noChangeArrowheads="1"/>
          </p:cNvSpPr>
          <p:nvPr>
            <p:ph type="body" idx="1"/>
            <p:custDataLst>
              <p:tags r:id="rId2"/>
            </p:custDataLst>
          </p:nvPr>
        </p:nvSpPr>
        <p:spPr/>
        <p:txBody>
          <a:bodyPr/>
          <a:lstStyle/>
          <a:p>
            <a:pPr eaLnBrk="1" hangingPunct="1">
              <a:lnSpc>
                <a:spcPct val="90000"/>
              </a:lnSpc>
            </a:pPr>
            <a:r>
              <a:rPr lang="en-US" dirty="0"/>
              <a:t>N</a:t>
            </a:r>
            <a:r>
              <a:rPr lang="en-US" dirty="0" smtClean="0"/>
              <a:t>ote that </a:t>
            </a:r>
            <a:r>
              <a:rPr lang="en-US" b="1" dirty="0" err="1" smtClean="0">
                <a:latin typeface="Courier New" pitchFamily="49" charset="0"/>
              </a:rPr>
              <a:t>HourlyEmployee</a:t>
            </a:r>
            <a:r>
              <a:rPr lang="en-US" dirty="0" smtClean="0"/>
              <a:t> passes the is-a test.</a:t>
            </a:r>
          </a:p>
          <a:p>
            <a:pPr eaLnBrk="1" hangingPunct="1">
              <a:lnSpc>
                <a:spcPct val="90000"/>
              </a:lnSpc>
            </a:pPr>
            <a:r>
              <a:rPr lang="en-US" b="1" dirty="0" err="1" smtClean="0">
                <a:latin typeface="Courier New" pitchFamily="49" charset="0"/>
              </a:rPr>
              <a:t>HourlyEmployee</a:t>
            </a:r>
            <a:r>
              <a:rPr lang="en-US" dirty="0" smtClean="0"/>
              <a:t> extends </a:t>
            </a:r>
            <a:r>
              <a:rPr lang="en-US" b="1" dirty="0" smtClean="0">
                <a:latin typeface="Courier New" pitchFamily="49" charset="0"/>
              </a:rPr>
              <a:t>Employee</a:t>
            </a:r>
            <a:r>
              <a:rPr lang="en-US" dirty="0" smtClean="0"/>
              <a:t> because an hourly employee is an employee.</a:t>
            </a:r>
          </a:p>
          <a:p>
            <a:pPr eaLnBrk="1" hangingPunct="1">
              <a:lnSpc>
                <a:spcPct val="90000"/>
              </a:lnSpc>
            </a:pPr>
            <a:r>
              <a:rPr lang="en-US" dirty="0"/>
              <a:t>H</a:t>
            </a:r>
            <a:r>
              <a:rPr lang="en-US" dirty="0" smtClean="0"/>
              <a:t>owever, we cannot have </a:t>
            </a:r>
            <a:r>
              <a:rPr lang="en-US" b="1" dirty="0" smtClean="0">
                <a:latin typeface="Courier New" pitchFamily="49" charset="0"/>
              </a:rPr>
              <a:t>Employee</a:t>
            </a:r>
            <a:r>
              <a:rPr lang="en-US" dirty="0" smtClean="0"/>
              <a:t> extend </a:t>
            </a:r>
            <a:r>
              <a:rPr lang="en-US" b="1" dirty="0" err="1" smtClean="0">
                <a:latin typeface="Courier New" pitchFamily="49" charset="0"/>
              </a:rPr>
              <a:t>HourlyEmployee</a:t>
            </a:r>
            <a:r>
              <a:rPr lang="en-US" dirty="0" smtClean="0"/>
              <a:t>, because we may have an employee who is not an hourly employee.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148AB86A-E575-4174-818D-4CC6CF662130}" type="slidenum">
              <a:rPr lang="en-US"/>
              <a:pPr>
                <a:defRPr/>
              </a:pPr>
              <a:t>25</a:t>
            </a:fld>
            <a:endParaRPr lang="en-US"/>
          </a:p>
        </p:txBody>
      </p:sp>
      <p:sp>
        <p:nvSpPr>
          <p:cNvPr id="23556" name="Rectangle 2"/>
          <p:cNvSpPr>
            <a:spLocks noGrp="1" noChangeArrowheads="1"/>
          </p:cNvSpPr>
          <p:nvPr>
            <p:ph type="title"/>
            <p:custDataLst>
              <p:tags r:id="rId1"/>
            </p:custDataLst>
          </p:nvPr>
        </p:nvSpPr>
        <p:spPr/>
        <p:txBody>
          <a:bodyPr/>
          <a:lstStyle/>
          <a:p>
            <a:pPr eaLnBrk="1" hangingPunct="1"/>
            <a:r>
              <a:rPr lang="en-US" dirty="0" smtClean="0"/>
              <a:t>Hourly Workers</a:t>
            </a:r>
          </a:p>
        </p:txBody>
      </p:sp>
      <p:sp>
        <p:nvSpPr>
          <p:cNvPr id="23557" name="Rectangle 3"/>
          <p:cNvSpPr>
            <a:spLocks noGrp="1" noChangeArrowheads="1"/>
          </p:cNvSpPr>
          <p:nvPr>
            <p:ph type="body" idx="1"/>
            <p:custDataLst>
              <p:tags r:id="rId2"/>
            </p:custDataLst>
          </p:nvPr>
        </p:nvSpPr>
        <p:spPr/>
        <p:txBody>
          <a:bodyPr/>
          <a:lstStyle/>
          <a:p>
            <a:pPr eaLnBrk="1" hangingPunct="1"/>
            <a:r>
              <a:rPr lang="en-US" dirty="0"/>
              <a:t>F</a:t>
            </a:r>
            <a:r>
              <a:rPr lang="en-US" dirty="0" smtClean="0"/>
              <a:t>or our hourly workers, we need to store their hourly rate and the number of hours worked in the past week.</a:t>
            </a:r>
          </a:p>
          <a:p>
            <a:pPr eaLnBrk="1" hangingPunct="1"/>
            <a:r>
              <a:rPr lang="en-US" dirty="0"/>
              <a:t>W</a:t>
            </a:r>
            <a:r>
              <a:rPr lang="en-US" dirty="0" smtClean="0"/>
              <a:t>e also need to calculate their pay for the past week.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6F751CDF-B81F-43E4-A3B7-CFAFF8447817}" type="slidenum">
              <a:rPr lang="en-US"/>
              <a:pPr>
                <a:defRPr/>
              </a:pPr>
              <a:t>26</a:t>
            </a:fld>
            <a:endParaRPr lang="en-US"/>
          </a:p>
        </p:txBody>
      </p:sp>
      <p:sp>
        <p:nvSpPr>
          <p:cNvPr id="24580" name="Rectangle 2"/>
          <p:cNvSpPr>
            <a:spLocks noGrp="1" noChangeArrowheads="1"/>
          </p:cNvSpPr>
          <p:nvPr>
            <p:ph type="title"/>
            <p:custDataLst>
              <p:tags r:id="rId1"/>
            </p:custDataLst>
          </p:nvPr>
        </p:nvSpPr>
        <p:spPr/>
        <p:txBody>
          <a:bodyPr/>
          <a:lstStyle/>
          <a:p>
            <a:pPr eaLnBrk="1" hangingPunct="1"/>
            <a:r>
              <a:rPr lang="en-US" b="1" dirty="0" err="1" smtClean="0">
                <a:latin typeface="Courier New" pitchFamily="49" charset="0"/>
              </a:rPr>
              <a:t>HourlyEmployee</a:t>
            </a:r>
            <a:endParaRPr lang="en-US" dirty="0" smtClean="0"/>
          </a:p>
        </p:txBody>
      </p:sp>
      <p:sp>
        <p:nvSpPr>
          <p:cNvPr id="24581" name="Rectangle 3"/>
          <p:cNvSpPr>
            <a:spLocks noGrp="1" noChangeArrowheads="1"/>
          </p:cNvSpPr>
          <p:nvPr>
            <p:ph type="body" idx="1"/>
            <p:custDataLst>
              <p:tags r:id="rId2"/>
            </p:custDataLst>
          </p:nvPr>
        </p:nvSpPr>
        <p:spPr/>
        <p:txBody>
          <a:bodyPr/>
          <a:lstStyle/>
          <a:p>
            <a:pPr eaLnBrk="1" hangingPunct="1"/>
            <a:r>
              <a:rPr lang="en-US" dirty="0"/>
              <a:t>W</a:t>
            </a:r>
            <a:r>
              <a:rPr lang="en-US" dirty="0" smtClean="0"/>
              <a:t>e begin by creating a subclass: </a:t>
            </a:r>
            <a:r>
              <a:rPr lang="en-US" b="1" dirty="0" err="1" smtClean="0">
                <a:latin typeface="Courier New" pitchFamily="49" charset="0"/>
              </a:rPr>
              <a:t>HourlyEmployee</a:t>
            </a:r>
            <a:r>
              <a:rPr lang="en-US" dirty="0" smtClean="0"/>
              <a:t> of </a:t>
            </a:r>
            <a:r>
              <a:rPr lang="en-US" b="1" dirty="0" smtClean="0">
                <a:latin typeface="Courier New" pitchFamily="49" charset="0"/>
              </a:rPr>
              <a:t>Employee</a:t>
            </a:r>
            <a:endParaRPr lang="en-US" dirty="0" smtClean="0"/>
          </a:p>
          <a:p>
            <a:pPr lvl="1" eaLnBrk="1" hangingPunct="1"/>
            <a:r>
              <a:rPr lang="en-US" b="1" dirty="0" smtClean="0">
                <a:latin typeface="Courier New" pitchFamily="49" charset="0"/>
              </a:rPr>
              <a:t>Employee</a:t>
            </a:r>
            <a:r>
              <a:rPr lang="en-US" dirty="0" smtClean="0"/>
              <a:t> is the superclass.</a:t>
            </a:r>
          </a:p>
          <a:p>
            <a:pPr lvl="1" eaLnBrk="1" hangingPunct="1"/>
            <a:r>
              <a:rPr lang="en-US" b="1" dirty="0" err="1" smtClean="0">
                <a:latin typeface="Courier New" pitchFamily="49" charset="0"/>
              </a:rPr>
              <a:t>HourlyEmployee</a:t>
            </a:r>
            <a:r>
              <a:rPr lang="en-US" dirty="0" smtClean="0"/>
              <a:t> is the subclass.</a:t>
            </a:r>
            <a:endParaRPr lang="en-US" b="1" dirty="0" smtClean="0">
              <a:latin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pPr>
              <a:defRPr/>
            </a:pPr>
            <a:r>
              <a:rPr lang="en-US"/>
              <a:t>Inheritance</a:t>
            </a:r>
          </a:p>
        </p:txBody>
      </p:sp>
      <p:sp>
        <p:nvSpPr>
          <p:cNvPr id="9" name="Slide Number Placeholder 5"/>
          <p:cNvSpPr>
            <a:spLocks noGrp="1"/>
          </p:cNvSpPr>
          <p:nvPr>
            <p:ph type="sldNum" sz="quarter" idx="12"/>
          </p:nvPr>
        </p:nvSpPr>
        <p:spPr/>
        <p:txBody>
          <a:bodyPr/>
          <a:lstStyle/>
          <a:p>
            <a:pPr>
              <a:defRPr/>
            </a:pPr>
            <a:fld id="{DEECA856-9ED3-4914-891D-A6D093F2739E}" type="slidenum">
              <a:rPr lang="en-US"/>
              <a:pPr>
                <a:defRPr/>
              </a:pPr>
              <a:t>27</a:t>
            </a:fld>
            <a:endParaRPr lang="en-US"/>
          </a:p>
        </p:txBody>
      </p:sp>
      <p:sp>
        <p:nvSpPr>
          <p:cNvPr id="25604" name="Rectangle 2"/>
          <p:cNvSpPr>
            <a:spLocks noGrp="1" noChangeArrowheads="1"/>
          </p:cNvSpPr>
          <p:nvPr>
            <p:ph type="title"/>
            <p:custDataLst>
              <p:tags r:id="rId1"/>
            </p:custDataLst>
          </p:nvPr>
        </p:nvSpPr>
        <p:spPr/>
        <p:txBody>
          <a:bodyPr/>
          <a:lstStyle/>
          <a:p>
            <a:pPr eaLnBrk="1" hangingPunct="1"/>
            <a:r>
              <a:rPr lang="en-US" b="1" dirty="0" err="1" smtClean="0">
                <a:latin typeface="Courier New" pitchFamily="49" charset="0"/>
              </a:rPr>
              <a:t>HourlyEmployee</a:t>
            </a:r>
            <a:endParaRPr lang="en-US" dirty="0" smtClean="0"/>
          </a:p>
        </p:txBody>
      </p:sp>
      <p:sp>
        <p:nvSpPr>
          <p:cNvPr id="25605" name="Rectangle 3"/>
          <p:cNvSpPr>
            <a:spLocks noGrp="1" noChangeArrowheads="1"/>
          </p:cNvSpPr>
          <p:nvPr>
            <p:ph type="body" idx="1"/>
            <p:custDataLst>
              <p:tags r:id="rId2"/>
            </p:custDataLst>
          </p:nvPr>
        </p:nvSpPr>
        <p:spPr/>
        <p:txBody>
          <a:bodyPr/>
          <a:lstStyle/>
          <a:p>
            <a:pPr eaLnBrk="1" hangingPunct="1">
              <a:buFont typeface="Wingdings" pitchFamily="2" charset="2"/>
              <a:buNone/>
            </a:pPr>
            <a:r>
              <a:rPr lang="en-US" sz="2800" b="1" dirty="0" smtClean="0">
                <a:latin typeface="Courier New" pitchFamily="49" charset="0"/>
              </a:rPr>
              <a:t>public class </a:t>
            </a:r>
            <a:r>
              <a:rPr lang="en-US" sz="2800" b="1" dirty="0" err="1" smtClean="0">
                <a:latin typeface="Courier New" pitchFamily="49" charset="0"/>
              </a:rPr>
              <a:t>HourlyEmployee</a:t>
            </a:r>
            <a:r>
              <a:rPr lang="en-US" sz="2800" b="1" dirty="0" smtClean="0">
                <a:latin typeface="Courier New" pitchFamily="49" charset="0"/>
              </a:rPr>
              <a:t> extends Employee</a:t>
            </a:r>
          </a:p>
          <a:p>
            <a:pPr eaLnBrk="1" hangingPunct="1">
              <a:buFont typeface="Wingdings" pitchFamily="2" charset="2"/>
              <a:buNone/>
            </a:pPr>
            <a:r>
              <a:rPr lang="en-US" sz="2800" b="1" dirty="0" smtClean="0">
                <a:latin typeface="Courier New" pitchFamily="49" charset="0"/>
              </a:rPr>
              <a:t>{  </a:t>
            </a:r>
          </a:p>
          <a:p>
            <a:pPr eaLnBrk="1" hangingPunct="1">
              <a:buFont typeface="Wingdings" pitchFamily="2" charset="2"/>
              <a:buNone/>
            </a:pPr>
            <a:r>
              <a:rPr lang="en-US" sz="2800" b="1" dirty="0" smtClean="0">
                <a:latin typeface="Courier New" pitchFamily="49" charset="0"/>
              </a:rPr>
              <a:t>  </a:t>
            </a:r>
          </a:p>
          <a:p>
            <a:pPr eaLnBrk="1" hangingPunct="1">
              <a:buFont typeface="Wingdings" pitchFamily="2" charset="2"/>
              <a:buNone/>
            </a:pPr>
            <a:r>
              <a:rPr lang="en-US" sz="2800" b="1" dirty="0" smtClean="0">
                <a:latin typeface="Courier New" pitchFamily="49" charset="0"/>
              </a:rPr>
              <a:t>	private double </a:t>
            </a:r>
            <a:r>
              <a:rPr lang="en-US" sz="2800" b="1" dirty="0" err="1" smtClean="0">
                <a:latin typeface="Courier New" pitchFamily="49" charset="0"/>
              </a:rPr>
              <a:t>hourlyRate</a:t>
            </a:r>
            <a:r>
              <a:rPr lang="en-US" sz="2800" b="1" dirty="0" smtClean="0">
                <a:latin typeface="Courier New" pitchFamily="49" charset="0"/>
              </a:rPr>
              <a:t>; </a:t>
            </a:r>
          </a:p>
          <a:p>
            <a:pPr eaLnBrk="1" hangingPunct="1">
              <a:buFont typeface="Wingdings" pitchFamily="2" charset="2"/>
              <a:buNone/>
            </a:pPr>
            <a:r>
              <a:rPr lang="en-US" sz="2800" b="1" dirty="0" smtClean="0">
                <a:latin typeface="Courier New" pitchFamily="49" charset="0"/>
              </a:rPr>
              <a:t>  private </a:t>
            </a:r>
            <a:r>
              <a:rPr lang="en-US" sz="2800" b="1" dirty="0" err="1" smtClean="0">
                <a:latin typeface="Courier New" pitchFamily="49" charset="0"/>
              </a:rPr>
              <a:t>int</a:t>
            </a:r>
            <a:r>
              <a:rPr lang="en-US" sz="2800" b="1" dirty="0" smtClean="0">
                <a:latin typeface="Courier New" pitchFamily="49" charset="0"/>
              </a:rPr>
              <a:t> </a:t>
            </a:r>
            <a:r>
              <a:rPr lang="en-US" sz="2800" b="1" dirty="0" err="1" smtClean="0">
                <a:latin typeface="Courier New" pitchFamily="49" charset="0"/>
              </a:rPr>
              <a:t>hrsWorked</a:t>
            </a:r>
            <a:r>
              <a:rPr lang="en-US" sz="2800" b="1" dirty="0" smtClean="0">
                <a:latin typeface="Courier New" pitchFamily="49" charset="0"/>
              </a:rPr>
              <a:t>;</a:t>
            </a:r>
            <a:r>
              <a:rPr lang="en-US" b="1" dirty="0" smtClean="0">
                <a:latin typeface="Courier New" pitchFamily="49" charset="0"/>
              </a:rPr>
              <a:t>	</a:t>
            </a:r>
            <a:endParaRPr lang="en-US" dirty="0" smtClean="0"/>
          </a:p>
        </p:txBody>
      </p:sp>
      <p:sp>
        <p:nvSpPr>
          <p:cNvPr id="25606" name="Text Box 4"/>
          <p:cNvSpPr txBox="1">
            <a:spLocks noChangeArrowheads="1"/>
          </p:cNvSpPr>
          <p:nvPr>
            <p:custDataLst>
              <p:tags r:id="rId3"/>
            </p:custDataLst>
          </p:nvPr>
        </p:nvSpPr>
        <p:spPr bwMode="auto">
          <a:xfrm>
            <a:off x="1524000" y="2438400"/>
            <a:ext cx="7010400" cy="646331"/>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sz="1800" dirty="0"/>
              <a:t>K</a:t>
            </a:r>
            <a:r>
              <a:rPr lang="en-US" sz="1800" dirty="0" smtClean="0"/>
              <a:t>eyword </a:t>
            </a:r>
            <a:r>
              <a:rPr lang="en-US" sz="1800" b="1" dirty="0">
                <a:latin typeface="Courier New" pitchFamily="49" charset="0"/>
              </a:rPr>
              <a:t>extends</a:t>
            </a:r>
            <a:r>
              <a:rPr lang="en-US" sz="1800" dirty="0"/>
              <a:t> indicates that </a:t>
            </a:r>
            <a:r>
              <a:rPr lang="en-US" sz="1800" b="1" dirty="0" err="1">
                <a:latin typeface="Courier New" pitchFamily="49" charset="0"/>
              </a:rPr>
              <a:t>HourlyEmployee</a:t>
            </a:r>
            <a:r>
              <a:rPr lang="en-US" sz="1800" dirty="0"/>
              <a:t> is a subclass of </a:t>
            </a:r>
            <a:r>
              <a:rPr lang="en-US" sz="1800" b="1" dirty="0" smtClean="0">
                <a:latin typeface="Courier New" pitchFamily="49" charset="0"/>
              </a:rPr>
              <a:t>Employee.</a:t>
            </a:r>
            <a:endParaRPr lang="en-US" sz="1800" b="1" dirty="0">
              <a:latin typeface="Courier New" pitchFamily="49" charset="0"/>
            </a:endParaRPr>
          </a:p>
        </p:txBody>
      </p:sp>
      <p:sp>
        <p:nvSpPr>
          <p:cNvPr id="25607" name="Line 6"/>
          <p:cNvSpPr>
            <a:spLocks noChangeShapeType="1"/>
          </p:cNvSpPr>
          <p:nvPr>
            <p:custDataLst>
              <p:tags r:id="rId4"/>
            </p:custDataLst>
          </p:nvPr>
        </p:nvSpPr>
        <p:spPr bwMode="auto">
          <a:xfrm flipV="1">
            <a:off x="4419600" y="1905000"/>
            <a:ext cx="2971800" cy="533400"/>
          </a:xfrm>
          <a:prstGeom prst="line">
            <a:avLst/>
          </a:prstGeom>
          <a:noFill/>
          <a:ln w="9525">
            <a:solidFill>
              <a:schemeClr val="tx1"/>
            </a:solidFill>
            <a:miter lim="800000"/>
            <a:headEnd/>
            <a:tailEnd type="triangle" w="med" len="med"/>
          </a:ln>
        </p:spPr>
        <p:txBody>
          <a:bodyPr wrap="none"/>
          <a:lstStyle/>
          <a:p>
            <a:endParaRPr lang="en-US"/>
          </a:p>
        </p:txBody>
      </p:sp>
      <p:sp>
        <p:nvSpPr>
          <p:cNvPr id="25608" name="Text Box 7"/>
          <p:cNvSpPr txBox="1">
            <a:spLocks noChangeArrowheads="1"/>
          </p:cNvSpPr>
          <p:nvPr>
            <p:custDataLst>
              <p:tags r:id="rId5"/>
            </p:custDataLst>
          </p:nvPr>
        </p:nvSpPr>
        <p:spPr bwMode="auto">
          <a:xfrm>
            <a:off x="7086600" y="4572000"/>
            <a:ext cx="1539875" cy="1196975"/>
          </a:xfrm>
          <a:prstGeom prst="rect">
            <a:avLst/>
          </a:prstGeom>
          <a:solidFill>
            <a:srgbClr val="FFFF99"/>
          </a:solidFill>
          <a:ln w="9525">
            <a:solidFill>
              <a:schemeClr val="tx1"/>
            </a:solidFill>
            <a:miter lim="800000"/>
            <a:headEnd/>
            <a:tailEnd/>
          </a:ln>
        </p:spPr>
        <p:txBody>
          <a:bodyPr>
            <a:spAutoFit/>
          </a:bodyPr>
          <a:lstStyle/>
          <a:p>
            <a:r>
              <a:rPr lang="en-US" dirty="0"/>
              <a:t>A</a:t>
            </a:r>
            <a:r>
              <a:rPr lang="en-US" dirty="0" smtClean="0"/>
              <a:t>dditional </a:t>
            </a:r>
            <a:r>
              <a:rPr lang="en-US" dirty="0"/>
              <a:t>instance </a:t>
            </a:r>
            <a:r>
              <a:rPr lang="en-US" dirty="0" smtClean="0"/>
              <a:t>variables.</a:t>
            </a:r>
            <a:endParaRPr lang="en-US" dirty="0"/>
          </a:p>
        </p:txBody>
      </p:sp>
      <p:sp>
        <p:nvSpPr>
          <p:cNvPr id="25609" name="Line 8"/>
          <p:cNvSpPr>
            <a:spLocks noChangeShapeType="1"/>
          </p:cNvSpPr>
          <p:nvPr>
            <p:custDataLst>
              <p:tags r:id="rId6"/>
            </p:custDataLst>
          </p:nvPr>
        </p:nvSpPr>
        <p:spPr bwMode="auto">
          <a:xfrm flipH="1" flipV="1">
            <a:off x="6781800" y="4419600"/>
            <a:ext cx="381000" cy="1524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BAA1B666-1AA5-4918-ABC5-FDC21C4CB607}" type="slidenum">
              <a:rPr lang="en-US"/>
              <a:pPr>
                <a:defRPr/>
              </a:pPr>
              <a:t>28</a:t>
            </a:fld>
            <a:endParaRPr lang="en-US"/>
          </a:p>
        </p:txBody>
      </p:sp>
      <p:sp>
        <p:nvSpPr>
          <p:cNvPr id="26628" name="Rectangle 2"/>
          <p:cNvSpPr>
            <a:spLocks noGrp="1" noChangeArrowheads="1"/>
          </p:cNvSpPr>
          <p:nvPr>
            <p:ph type="title"/>
            <p:custDataLst>
              <p:tags r:id="rId1"/>
            </p:custDataLst>
          </p:nvPr>
        </p:nvSpPr>
        <p:spPr/>
        <p:txBody>
          <a:bodyPr/>
          <a:lstStyle/>
          <a:p>
            <a:pPr eaLnBrk="1" hangingPunct="1"/>
            <a:r>
              <a:rPr lang="en-US" b="1" dirty="0" err="1" smtClean="0">
                <a:latin typeface="Courier New" pitchFamily="49" charset="0"/>
              </a:rPr>
              <a:t>HourlyEmployee</a:t>
            </a:r>
            <a:endParaRPr lang="en-US" dirty="0" smtClean="0"/>
          </a:p>
        </p:txBody>
      </p:sp>
      <p:sp>
        <p:nvSpPr>
          <p:cNvPr id="26629" name="Rectangle 3"/>
          <p:cNvSpPr>
            <a:spLocks noGrp="1" noChangeArrowheads="1"/>
          </p:cNvSpPr>
          <p:nvPr>
            <p:ph type="body" idx="1"/>
            <p:custDataLst>
              <p:tags r:id="rId2"/>
            </p:custDataLst>
          </p:nvPr>
        </p:nvSpPr>
        <p:spPr/>
        <p:txBody>
          <a:bodyPr/>
          <a:lstStyle/>
          <a:p>
            <a:pPr eaLnBrk="1" hangingPunct="1"/>
            <a:r>
              <a:rPr lang="en-US" dirty="0"/>
              <a:t>A</a:t>
            </a:r>
            <a:r>
              <a:rPr lang="en-US" dirty="0" smtClean="0"/>
              <a:t>n </a:t>
            </a:r>
            <a:r>
              <a:rPr lang="en-US" b="1" dirty="0" err="1" smtClean="0">
                <a:latin typeface="Courier New" pitchFamily="49" charset="0"/>
              </a:rPr>
              <a:t>HourlyEmployee</a:t>
            </a:r>
            <a:r>
              <a:rPr lang="en-US" dirty="0" smtClean="0"/>
              <a:t> object has five instance variables.</a:t>
            </a:r>
          </a:p>
          <a:p>
            <a:pPr lvl="1" eaLnBrk="1" hangingPunct="1"/>
            <a:r>
              <a:rPr lang="en-US" dirty="0"/>
              <a:t>T</a:t>
            </a:r>
            <a:r>
              <a:rPr lang="en-US" dirty="0" smtClean="0"/>
              <a:t>he three inherited from </a:t>
            </a:r>
            <a:r>
              <a:rPr lang="en-US" b="1" dirty="0" smtClean="0">
                <a:latin typeface="Courier New" pitchFamily="49" charset="0"/>
              </a:rPr>
              <a:t>Employee</a:t>
            </a:r>
          </a:p>
          <a:p>
            <a:pPr lvl="1" eaLnBrk="1" hangingPunct="1"/>
            <a:r>
              <a:rPr lang="en-US" dirty="0"/>
              <a:t>T</a:t>
            </a:r>
            <a:r>
              <a:rPr lang="en-US" dirty="0" smtClean="0"/>
              <a:t>he two unique to </a:t>
            </a:r>
            <a:r>
              <a:rPr lang="en-US" b="1" dirty="0" err="1" smtClean="0">
                <a:latin typeface="Courier New" pitchFamily="49" charset="0"/>
              </a:rPr>
              <a:t>HourlyEmployee</a:t>
            </a:r>
            <a:endParaRPr lang="en-US" b="1" dirty="0" smtClean="0">
              <a:latin typeface="Courier New"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219554B2-4009-4CAA-83AA-BBED0EA591ED}" type="slidenum">
              <a:rPr lang="en-US"/>
              <a:pPr>
                <a:defRPr/>
              </a:pPr>
              <a:t>29</a:t>
            </a:fld>
            <a:endParaRPr lang="en-US"/>
          </a:p>
        </p:txBody>
      </p:sp>
      <p:sp>
        <p:nvSpPr>
          <p:cNvPr id="27652" name="Rectangle 2"/>
          <p:cNvSpPr>
            <a:spLocks noGrp="1" noChangeArrowheads="1"/>
          </p:cNvSpPr>
          <p:nvPr>
            <p:ph type="title"/>
            <p:custDataLst>
              <p:tags r:id="rId1"/>
            </p:custDataLst>
          </p:nvPr>
        </p:nvSpPr>
        <p:spPr/>
        <p:txBody>
          <a:bodyPr/>
          <a:lstStyle/>
          <a:p>
            <a:pPr eaLnBrk="1" hangingPunct="1"/>
            <a:r>
              <a:rPr lang="en-US" dirty="0" smtClean="0"/>
              <a:t>The Constructor</a:t>
            </a:r>
          </a:p>
        </p:txBody>
      </p:sp>
      <p:sp>
        <p:nvSpPr>
          <p:cNvPr id="27653" name="Rectangle 3"/>
          <p:cNvSpPr>
            <a:spLocks noGrp="1" noChangeArrowheads="1"/>
          </p:cNvSpPr>
          <p:nvPr>
            <p:ph type="body" idx="1"/>
            <p:custDataLst>
              <p:tags r:id="rId2"/>
            </p:custDataLst>
          </p:nvPr>
        </p:nvSpPr>
        <p:spPr/>
        <p:txBody>
          <a:bodyPr/>
          <a:lstStyle/>
          <a:p>
            <a:pPr eaLnBrk="1" hangingPunct="1"/>
            <a:r>
              <a:rPr lang="en-US" dirty="0"/>
              <a:t>W</a:t>
            </a:r>
            <a:r>
              <a:rPr lang="en-US" dirty="0" smtClean="0"/>
              <a:t>e want to construct an </a:t>
            </a:r>
            <a:r>
              <a:rPr lang="en-US" b="1" dirty="0" err="1" smtClean="0">
                <a:latin typeface="Courier New" pitchFamily="49" charset="0"/>
              </a:rPr>
              <a:t>HourlyEmployee</a:t>
            </a:r>
            <a:endParaRPr lang="en-US" b="1" dirty="0" smtClean="0">
              <a:latin typeface="Courier New" pitchFamily="49" charset="0"/>
            </a:endParaRPr>
          </a:p>
          <a:p>
            <a:pPr eaLnBrk="1" hangingPunct="1"/>
            <a:r>
              <a:rPr lang="en-US" dirty="0"/>
              <a:t>H</a:t>
            </a:r>
            <a:r>
              <a:rPr lang="en-US" dirty="0" smtClean="0"/>
              <a:t>owever an </a:t>
            </a:r>
            <a:r>
              <a:rPr lang="en-US" b="1" dirty="0" err="1" smtClean="0">
                <a:latin typeface="Courier New" pitchFamily="49" charset="0"/>
              </a:rPr>
              <a:t>HourlyEmployee</a:t>
            </a:r>
            <a:r>
              <a:rPr lang="en-US" dirty="0" smtClean="0"/>
              <a:t> is a special kind of </a:t>
            </a:r>
            <a:r>
              <a:rPr lang="en-US" b="1" dirty="0" smtClean="0">
                <a:latin typeface="Courier New" pitchFamily="49" charset="0"/>
              </a:rPr>
              <a:t>Employee</a:t>
            </a:r>
          </a:p>
          <a:p>
            <a:pPr eaLnBrk="1" hangingPunct="1"/>
            <a:r>
              <a:rPr lang="en-US" dirty="0"/>
              <a:t>T</a:t>
            </a:r>
            <a:r>
              <a:rPr lang="en-US" dirty="0" smtClean="0"/>
              <a:t>herefore, we have the </a:t>
            </a:r>
            <a:r>
              <a:rPr lang="en-US" b="1" dirty="0" err="1" smtClean="0">
                <a:latin typeface="Courier New" pitchFamily="49" charset="0"/>
              </a:rPr>
              <a:t>HourlyEmployee</a:t>
            </a:r>
            <a:r>
              <a:rPr lang="en-US" dirty="0" smtClean="0"/>
              <a:t> constructor invoke the </a:t>
            </a:r>
            <a:r>
              <a:rPr lang="en-US" b="1" dirty="0" smtClean="0">
                <a:latin typeface="Courier New" pitchFamily="49" charset="0"/>
              </a:rPr>
              <a:t>Employee</a:t>
            </a:r>
            <a:r>
              <a:rPr lang="en-US" dirty="0" smtClean="0"/>
              <a:t> constructor, using the keyword </a:t>
            </a:r>
            <a:r>
              <a:rPr lang="en-US" b="1" dirty="0" smtClean="0">
                <a:latin typeface="Courier New" pitchFamily="49" charset="0"/>
              </a:rPr>
              <a:t>super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19B7987C-D77E-4539-B4AA-27340379C70F}" type="slidenum">
              <a:rPr lang="en-US"/>
              <a:pPr>
                <a:defRPr/>
              </a:pPr>
              <a:t>3</a:t>
            </a:fld>
            <a:endParaRPr lang="en-US"/>
          </a:p>
        </p:txBody>
      </p:sp>
      <p:sp>
        <p:nvSpPr>
          <p:cNvPr id="7172" name="Rectangle 2"/>
          <p:cNvSpPr>
            <a:spLocks noGrp="1" noChangeArrowheads="1"/>
          </p:cNvSpPr>
          <p:nvPr>
            <p:ph type="title"/>
            <p:custDataLst>
              <p:tags r:id="rId1"/>
            </p:custDataLst>
          </p:nvPr>
        </p:nvSpPr>
        <p:spPr>
          <a:xfrm>
            <a:off x="685800" y="0"/>
            <a:ext cx="8250238" cy="1143000"/>
          </a:xfrm>
        </p:spPr>
        <p:txBody>
          <a:bodyPr/>
          <a:lstStyle/>
          <a:p>
            <a:pPr eaLnBrk="1" hangingPunct="1"/>
            <a:r>
              <a:rPr lang="en-US" dirty="0" smtClean="0"/>
              <a:t>Extending Classes – Inheritance</a:t>
            </a:r>
          </a:p>
        </p:txBody>
      </p:sp>
      <p:sp>
        <p:nvSpPr>
          <p:cNvPr id="7173"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basic idea is to create a </a:t>
            </a:r>
            <a:r>
              <a:rPr lang="en-US" i="1" dirty="0" smtClean="0"/>
              <a:t>subclass</a:t>
            </a:r>
            <a:r>
              <a:rPr lang="en-US" dirty="0" smtClean="0"/>
              <a:t> of an existing class.</a:t>
            </a:r>
          </a:p>
          <a:p>
            <a:pPr lvl="1" eaLnBrk="1" hangingPunct="1"/>
            <a:r>
              <a:rPr lang="en-US" dirty="0" smtClean="0"/>
              <a:t>Introduce new attributes by adding new instance variables.</a:t>
            </a:r>
          </a:p>
          <a:p>
            <a:pPr lvl="2" eaLnBrk="1" hangingPunct="1"/>
            <a:r>
              <a:rPr lang="en-US" dirty="0"/>
              <a:t>E</a:t>
            </a:r>
            <a:r>
              <a:rPr lang="en-US" dirty="0" smtClean="0"/>
              <a:t>xtend the state information.</a:t>
            </a:r>
          </a:p>
          <a:p>
            <a:pPr lvl="1" eaLnBrk="1" hangingPunct="1"/>
            <a:r>
              <a:rPr lang="en-US" dirty="0"/>
              <a:t>A</a:t>
            </a:r>
            <a:r>
              <a:rPr lang="en-US" dirty="0" smtClean="0"/>
              <a:t>dd new behavior by adding new methods</a:t>
            </a:r>
          </a:p>
          <a:p>
            <a:pPr lvl="2" eaLnBrk="1" hangingPunct="1"/>
            <a:r>
              <a:rPr lang="en-US" dirty="0"/>
              <a:t>E</a:t>
            </a:r>
            <a:r>
              <a:rPr lang="en-US" dirty="0" smtClean="0"/>
              <a:t>xtend the behavior.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C77DF426-BBEC-4316-9B79-12626133FE55}" type="slidenum">
              <a:rPr lang="en-US"/>
              <a:pPr>
                <a:defRPr/>
              </a:pPr>
              <a:t>30</a:t>
            </a:fld>
            <a:endParaRPr lang="en-US"/>
          </a:p>
        </p:txBody>
      </p:sp>
      <p:sp>
        <p:nvSpPr>
          <p:cNvPr id="28676" name="Rectangle 2"/>
          <p:cNvSpPr>
            <a:spLocks noGrp="1" noChangeArrowheads="1"/>
          </p:cNvSpPr>
          <p:nvPr>
            <p:ph type="title"/>
            <p:custDataLst>
              <p:tags r:id="rId1"/>
            </p:custDataLst>
          </p:nvPr>
        </p:nvSpPr>
        <p:spPr/>
        <p:txBody>
          <a:bodyPr/>
          <a:lstStyle/>
          <a:p>
            <a:pPr eaLnBrk="1" hangingPunct="1"/>
            <a:r>
              <a:rPr lang="en-US" dirty="0" smtClean="0"/>
              <a:t>The Constructor</a:t>
            </a:r>
          </a:p>
        </p:txBody>
      </p:sp>
      <p:sp>
        <p:nvSpPr>
          <p:cNvPr id="28677"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invocation of the superclass’s constructor will initialize the instance variables inherited from the superclass.</a:t>
            </a:r>
          </a:p>
          <a:p>
            <a:pPr eaLnBrk="1" hangingPunct="1"/>
            <a:r>
              <a:rPr lang="en-US" dirty="0" smtClean="0"/>
              <a:t>We will then add statements in the </a:t>
            </a:r>
            <a:r>
              <a:rPr lang="en-US" b="1" dirty="0" err="1" smtClean="0">
                <a:latin typeface="Courier New" pitchFamily="49" charset="0"/>
              </a:rPr>
              <a:t>HourlyEmployee</a:t>
            </a:r>
            <a:r>
              <a:rPr lang="en-US" dirty="0" smtClean="0"/>
              <a:t> constructor to initialize the instance variables unique to the subclass.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9450E176-7E08-41E0-83DB-6C48C8064EF2}" type="slidenum">
              <a:rPr lang="en-US"/>
              <a:pPr>
                <a:defRPr/>
              </a:pPr>
              <a:t>31</a:t>
            </a:fld>
            <a:endParaRPr lang="en-US"/>
          </a:p>
        </p:txBody>
      </p:sp>
      <p:sp>
        <p:nvSpPr>
          <p:cNvPr id="29700" name="Rectangle 2"/>
          <p:cNvSpPr>
            <a:spLocks noGrp="1" noChangeArrowheads="1"/>
          </p:cNvSpPr>
          <p:nvPr>
            <p:ph type="title"/>
            <p:custDataLst>
              <p:tags r:id="rId1"/>
            </p:custDataLst>
          </p:nvPr>
        </p:nvSpPr>
        <p:spPr>
          <a:xfrm>
            <a:off x="207963" y="0"/>
            <a:ext cx="8936037" cy="1143000"/>
          </a:xfrm>
        </p:spPr>
        <p:txBody>
          <a:bodyPr/>
          <a:lstStyle/>
          <a:p>
            <a:pPr eaLnBrk="1" hangingPunct="1"/>
            <a:r>
              <a:rPr lang="en-US" dirty="0" smtClean="0"/>
              <a:t>Constructor for </a:t>
            </a:r>
            <a:r>
              <a:rPr lang="en-US" b="1" dirty="0" err="1" smtClean="0">
                <a:latin typeface="Courier New" pitchFamily="49" charset="0"/>
              </a:rPr>
              <a:t>HourlyEmployee</a:t>
            </a:r>
            <a:endParaRPr lang="en-US" b="1" dirty="0" smtClean="0">
              <a:latin typeface="Courier New" pitchFamily="49" charset="0"/>
            </a:endParaRPr>
          </a:p>
        </p:txBody>
      </p:sp>
      <p:sp>
        <p:nvSpPr>
          <p:cNvPr id="29701" name="Rectangle 3"/>
          <p:cNvSpPr>
            <a:spLocks noGrp="1" noChangeArrowheads="1"/>
          </p:cNvSpPr>
          <p:nvPr>
            <p:ph type="body" idx="1"/>
            <p:custDataLst>
              <p:tags r:id="rId2"/>
            </p:custDataLst>
          </p:nvPr>
        </p:nvSpPr>
        <p:spPr/>
        <p:txBody>
          <a:bodyPr/>
          <a:lstStyle/>
          <a:p>
            <a:pPr eaLnBrk="1" hangingPunct="1">
              <a:lnSpc>
                <a:spcPct val="80000"/>
              </a:lnSpc>
              <a:buFont typeface="Wingdings" pitchFamily="2" charset="2"/>
              <a:buNone/>
            </a:pPr>
            <a:r>
              <a:rPr lang="en-US" sz="2000" b="1" smtClean="0">
                <a:solidFill>
                  <a:srgbClr val="000000"/>
                </a:solidFill>
                <a:latin typeface="Courier New" pitchFamily="49" charset="0"/>
              </a:rPr>
              <a:t>public HourlyEmployee(</a:t>
            </a:r>
          </a:p>
          <a:p>
            <a:pPr eaLnBrk="1" hangingPunct="1">
              <a:lnSpc>
                <a:spcPct val="80000"/>
              </a:lnSpc>
              <a:buFont typeface="Wingdings" pitchFamily="2" charset="2"/>
              <a:buNone/>
            </a:pPr>
            <a:r>
              <a:rPr lang="en-US" sz="2000" b="1" smtClean="0">
                <a:solidFill>
                  <a:srgbClr val="000000"/>
                </a:solidFill>
                <a:latin typeface="Courier New" pitchFamily="49" charset="0"/>
              </a:rPr>
              <a:t>  String firstNameIn,</a:t>
            </a:r>
          </a:p>
          <a:p>
            <a:pPr eaLnBrk="1" hangingPunct="1">
              <a:lnSpc>
                <a:spcPct val="80000"/>
              </a:lnSpc>
              <a:buFont typeface="Wingdings" pitchFamily="2" charset="2"/>
              <a:buNone/>
            </a:pPr>
            <a:r>
              <a:rPr lang="en-US" sz="2000" b="1" smtClean="0">
                <a:solidFill>
                  <a:srgbClr val="000000"/>
                </a:solidFill>
                <a:latin typeface="Courier New" pitchFamily="49" charset="0"/>
              </a:rPr>
              <a:t>  String lastNameIn,</a:t>
            </a:r>
          </a:p>
          <a:p>
            <a:pPr eaLnBrk="1" hangingPunct="1">
              <a:lnSpc>
                <a:spcPct val="80000"/>
              </a:lnSpc>
              <a:buFont typeface="Wingdings" pitchFamily="2" charset="2"/>
              <a:buNone/>
            </a:pPr>
            <a:r>
              <a:rPr lang="en-US" sz="2000" b="1" smtClean="0">
                <a:solidFill>
                  <a:srgbClr val="000000"/>
                </a:solidFill>
                <a:latin typeface="Courier New" pitchFamily="49" charset="0"/>
              </a:rPr>
              <a:t>  String SSNIn,</a:t>
            </a:r>
          </a:p>
          <a:p>
            <a:pPr eaLnBrk="1" hangingPunct="1">
              <a:lnSpc>
                <a:spcPct val="80000"/>
              </a:lnSpc>
              <a:buFont typeface="Wingdings" pitchFamily="2" charset="2"/>
              <a:buNone/>
            </a:pPr>
            <a:r>
              <a:rPr lang="en-US" sz="2000" b="1" smtClean="0">
                <a:solidFill>
                  <a:srgbClr val="000000"/>
                </a:solidFill>
                <a:latin typeface="Courier New" pitchFamily="49" charset="0"/>
              </a:rPr>
              <a:t>  double hourlyRateIn,</a:t>
            </a:r>
          </a:p>
          <a:p>
            <a:pPr eaLnBrk="1" hangingPunct="1">
              <a:lnSpc>
                <a:spcPct val="80000"/>
              </a:lnSpc>
              <a:buFont typeface="Wingdings" pitchFamily="2" charset="2"/>
              <a:buNone/>
            </a:pPr>
            <a:r>
              <a:rPr lang="en-US" sz="2000" b="1" smtClean="0">
                <a:solidFill>
                  <a:srgbClr val="000000"/>
                </a:solidFill>
                <a:latin typeface="Courier New" pitchFamily="49" charset="0"/>
              </a:rPr>
              <a:t>  int hrsWorkedIn)</a:t>
            </a:r>
          </a:p>
          <a:p>
            <a:pPr eaLnBrk="1" hangingPunct="1">
              <a:lnSpc>
                <a:spcPct val="80000"/>
              </a:lnSpc>
              <a:buFont typeface="Wingdings" pitchFamily="2" charset="2"/>
              <a:buNone/>
            </a:pPr>
            <a:r>
              <a:rPr lang="en-US" sz="2000" b="1" smtClean="0">
                <a:solidFill>
                  <a:srgbClr val="000000"/>
                </a:solidFill>
                <a:latin typeface="Courier New" pitchFamily="49" charset="0"/>
              </a:rPr>
              <a:t>{</a:t>
            </a:r>
          </a:p>
          <a:p>
            <a:pPr eaLnBrk="1" hangingPunct="1">
              <a:lnSpc>
                <a:spcPct val="80000"/>
              </a:lnSpc>
              <a:buFont typeface="Wingdings" pitchFamily="2" charset="2"/>
              <a:buNone/>
            </a:pPr>
            <a:r>
              <a:rPr lang="en-US" sz="2000" b="1" smtClean="0">
                <a:solidFill>
                  <a:srgbClr val="000000"/>
                </a:solidFill>
                <a:latin typeface="Courier New" pitchFamily="49" charset="0"/>
              </a:rPr>
              <a:t>	super(firstNameIn, lastNameIn, SSNIn);</a:t>
            </a:r>
          </a:p>
          <a:p>
            <a:pPr eaLnBrk="1" hangingPunct="1">
              <a:lnSpc>
                <a:spcPct val="80000"/>
              </a:lnSpc>
              <a:buFont typeface="Wingdings" pitchFamily="2" charset="2"/>
              <a:buNone/>
            </a:pPr>
            <a:r>
              <a:rPr lang="en-US" sz="2000" b="1" smtClean="0">
                <a:solidFill>
                  <a:srgbClr val="000000"/>
                </a:solidFill>
                <a:latin typeface="Courier New" pitchFamily="49" charset="0"/>
              </a:rPr>
              <a:t>	hourlyRate = hourlyRateIn;</a:t>
            </a:r>
          </a:p>
          <a:p>
            <a:pPr eaLnBrk="1" hangingPunct="1">
              <a:lnSpc>
                <a:spcPct val="80000"/>
              </a:lnSpc>
              <a:buFont typeface="Wingdings" pitchFamily="2" charset="2"/>
              <a:buNone/>
            </a:pPr>
            <a:r>
              <a:rPr lang="en-US" sz="2000" b="1" smtClean="0">
                <a:solidFill>
                  <a:srgbClr val="000000"/>
                </a:solidFill>
                <a:latin typeface="Courier New" pitchFamily="49" charset="0"/>
              </a:rPr>
              <a:t>	hrsWorked = hrsWorkedIn;</a:t>
            </a:r>
          </a:p>
          <a:p>
            <a:pPr eaLnBrk="1" hangingPunct="1">
              <a:lnSpc>
                <a:spcPct val="80000"/>
              </a:lnSpc>
              <a:buFont typeface="Wingdings" pitchFamily="2" charset="2"/>
              <a:buNone/>
            </a:pPr>
            <a:r>
              <a:rPr lang="en-US" sz="2000" b="1" smtClean="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C8E2BA59-8508-4625-9B31-2D10DEDEBB04}" type="slidenum">
              <a:rPr lang="en-US"/>
              <a:pPr>
                <a:defRPr/>
              </a:pPr>
              <a:t>32</a:t>
            </a:fld>
            <a:endParaRPr lang="en-US"/>
          </a:p>
        </p:txBody>
      </p:sp>
      <p:sp>
        <p:nvSpPr>
          <p:cNvPr id="30724" name="Rectangle 2"/>
          <p:cNvSpPr>
            <a:spLocks noGrp="1" noChangeArrowheads="1"/>
          </p:cNvSpPr>
          <p:nvPr>
            <p:ph type="title"/>
            <p:custDataLst>
              <p:tags r:id="rId1"/>
            </p:custDataLst>
          </p:nvPr>
        </p:nvSpPr>
        <p:spPr/>
        <p:txBody>
          <a:bodyPr/>
          <a:lstStyle/>
          <a:p>
            <a:pPr eaLnBrk="1" hangingPunct="1"/>
            <a:r>
              <a:rPr lang="en-US" dirty="0" smtClean="0"/>
              <a:t>Inheriting Methods</a:t>
            </a:r>
          </a:p>
        </p:txBody>
      </p:sp>
      <p:sp>
        <p:nvSpPr>
          <p:cNvPr id="30725" name="Rectangle 3"/>
          <p:cNvSpPr>
            <a:spLocks noGrp="1" noChangeArrowheads="1"/>
          </p:cNvSpPr>
          <p:nvPr>
            <p:ph type="body" idx="1"/>
            <p:custDataLst>
              <p:tags r:id="rId2"/>
            </p:custDataLst>
          </p:nvPr>
        </p:nvSpPr>
        <p:spPr/>
        <p:txBody>
          <a:bodyPr/>
          <a:lstStyle/>
          <a:p>
            <a:pPr eaLnBrk="1" hangingPunct="1"/>
            <a:r>
              <a:rPr lang="en-US" dirty="0"/>
              <a:t>B</a:t>
            </a:r>
            <a:r>
              <a:rPr lang="en-US" dirty="0" smtClean="0"/>
              <a:t>ecause a subclass inherits all methods from its superclass, we can invoke the method </a:t>
            </a:r>
            <a:r>
              <a:rPr lang="en-US" b="1" dirty="0" err="1" smtClean="0">
                <a:latin typeface="Courier New" pitchFamily="49" charset="0"/>
              </a:rPr>
              <a:t>getFullName</a:t>
            </a:r>
            <a:r>
              <a:rPr lang="en-US" b="1" dirty="0" smtClean="0">
                <a:latin typeface="Courier New" pitchFamily="49" charset="0"/>
              </a:rPr>
              <a:t>()</a:t>
            </a:r>
            <a:r>
              <a:rPr lang="en-US" dirty="0" smtClean="0"/>
              <a:t> for any </a:t>
            </a:r>
            <a:r>
              <a:rPr lang="en-US" b="1" dirty="0" err="1" smtClean="0">
                <a:latin typeface="Courier New" pitchFamily="49" charset="0"/>
              </a:rPr>
              <a:t>HourlyEmployee</a:t>
            </a:r>
            <a:r>
              <a:rPr lang="en-US" dirty="0" smtClean="0"/>
              <a:t> object.</a:t>
            </a:r>
          </a:p>
          <a:p>
            <a:pPr eaLnBrk="1" hangingPunct="1"/>
            <a:r>
              <a:rPr lang="en-US" dirty="0"/>
              <a:t>H</a:t>
            </a:r>
            <a:r>
              <a:rPr lang="en-US" dirty="0" smtClean="0"/>
              <a:t>owever, we can also add new methods to the subclass and we can override existing methods.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F4BC07C9-7F01-4B32-B431-D2DEBE1A3556}" type="slidenum">
              <a:rPr lang="en-US"/>
              <a:pPr>
                <a:defRPr/>
              </a:pPr>
              <a:t>33</a:t>
            </a:fld>
            <a:endParaRPr lang="en-US"/>
          </a:p>
        </p:txBody>
      </p:sp>
      <p:sp>
        <p:nvSpPr>
          <p:cNvPr id="31748" name="Rectangle 2"/>
          <p:cNvSpPr>
            <a:spLocks noGrp="1" noChangeArrowheads="1"/>
          </p:cNvSpPr>
          <p:nvPr>
            <p:ph type="title"/>
            <p:custDataLst>
              <p:tags r:id="rId1"/>
            </p:custDataLst>
          </p:nvPr>
        </p:nvSpPr>
        <p:spPr/>
        <p:txBody>
          <a:bodyPr/>
          <a:lstStyle/>
          <a:p>
            <a:pPr eaLnBrk="1" hangingPunct="1"/>
            <a:r>
              <a:rPr lang="en-US" dirty="0" smtClean="0"/>
              <a:t>Changing the</a:t>
            </a:r>
            <a:r>
              <a:rPr lang="en-US" baseline="0" dirty="0" smtClean="0"/>
              <a:t> Behavior</a:t>
            </a:r>
            <a:endParaRPr lang="en-US" dirty="0" smtClean="0"/>
          </a:p>
        </p:txBody>
      </p:sp>
      <p:sp>
        <p:nvSpPr>
          <p:cNvPr id="31749" name="Rectangle 3"/>
          <p:cNvSpPr>
            <a:spLocks noGrp="1" noChangeArrowheads="1"/>
          </p:cNvSpPr>
          <p:nvPr>
            <p:ph type="body" idx="1"/>
            <p:custDataLst>
              <p:tags r:id="rId2"/>
            </p:custDataLst>
          </p:nvPr>
        </p:nvSpPr>
        <p:spPr/>
        <p:txBody>
          <a:bodyPr/>
          <a:lstStyle/>
          <a:p>
            <a:pPr eaLnBrk="1" hangingPunct="1"/>
            <a:r>
              <a:rPr lang="en-US" dirty="0"/>
              <a:t>F</a:t>
            </a:r>
            <a:r>
              <a:rPr lang="en-US" dirty="0" smtClean="0"/>
              <a:t>or the class </a:t>
            </a:r>
            <a:r>
              <a:rPr lang="en-US" b="1" dirty="0" err="1" smtClean="0">
                <a:latin typeface="Courier New" pitchFamily="49" charset="0"/>
              </a:rPr>
              <a:t>HourlyEmployee</a:t>
            </a:r>
            <a:r>
              <a:rPr lang="en-US" dirty="0" smtClean="0"/>
              <a:t>, we need a method to calculate the weekly pay.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9EB28AFF-0FF0-4018-8AB7-418DB1B3557D}" type="slidenum">
              <a:rPr lang="en-US"/>
              <a:pPr>
                <a:defRPr/>
              </a:pPr>
              <a:t>34</a:t>
            </a:fld>
            <a:endParaRPr lang="en-US"/>
          </a:p>
        </p:txBody>
      </p:sp>
      <p:sp>
        <p:nvSpPr>
          <p:cNvPr id="32772" name="Rectangle 1026"/>
          <p:cNvSpPr>
            <a:spLocks noGrp="1" noChangeArrowheads="1"/>
          </p:cNvSpPr>
          <p:nvPr>
            <p:ph type="title"/>
            <p:custDataLst>
              <p:tags r:id="rId1"/>
            </p:custDataLst>
          </p:nvPr>
        </p:nvSpPr>
        <p:spPr/>
        <p:txBody>
          <a:bodyPr/>
          <a:lstStyle/>
          <a:p>
            <a:pPr eaLnBrk="1" hangingPunct="1"/>
            <a:r>
              <a:rPr lang="en-US" b="1" dirty="0" err="1" smtClean="0">
                <a:latin typeface="Courier New" pitchFamily="49" charset="0"/>
              </a:rPr>
              <a:t>calcWeeklySalary</a:t>
            </a:r>
            <a:r>
              <a:rPr lang="en-US" b="1" dirty="0" smtClean="0">
                <a:latin typeface="Courier New" pitchFamily="49" charset="0"/>
              </a:rPr>
              <a:t>()</a:t>
            </a:r>
          </a:p>
        </p:txBody>
      </p:sp>
      <p:sp>
        <p:nvSpPr>
          <p:cNvPr id="32773" name="Rectangle 1027"/>
          <p:cNvSpPr>
            <a:spLocks noGrp="1" noChangeArrowheads="1"/>
          </p:cNvSpPr>
          <p:nvPr>
            <p:ph type="body" idx="1"/>
            <p:custDataLst>
              <p:tags r:id="rId2"/>
            </p:custDataLst>
          </p:nvPr>
        </p:nvSpPr>
        <p:spPr>
          <a:xfrm>
            <a:off x="914400" y="1524000"/>
            <a:ext cx="8040688" cy="4608513"/>
          </a:xfrm>
        </p:spPr>
        <p:txBody>
          <a:bodyPr/>
          <a:lstStyle/>
          <a:p>
            <a:pPr eaLnBrk="1" hangingPunct="1">
              <a:buFont typeface="Wingdings" pitchFamily="2" charset="2"/>
              <a:buNone/>
            </a:pPr>
            <a:r>
              <a:rPr lang="en-US" sz="2400" b="1" smtClean="0">
                <a:solidFill>
                  <a:srgbClr val="000000"/>
                </a:solidFill>
                <a:latin typeface="Courier New" pitchFamily="49" charset="0"/>
              </a:rPr>
              <a:t>public double calcWeeklySalary()</a:t>
            </a:r>
          </a:p>
          <a:p>
            <a:pPr eaLnBrk="1" hangingPunct="1">
              <a:buFont typeface="Wingdings" pitchFamily="2" charset="2"/>
              <a:buNone/>
            </a:pPr>
            <a:r>
              <a:rPr lang="en-US" sz="2400" b="1" smtClean="0">
                <a:solidFill>
                  <a:srgbClr val="000000"/>
                </a:solidFill>
                <a:latin typeface="Courier New" pitchFamily="49" charset="0"/>
              </a:rPr>
              <a:t>{</a:t>
            </a:r>
          </a:p>
          <a:p>
            <a:pPr eaLnBrk="1" hangingPunct="1">
              <a:buFont typeface="Wingdings" pitchFamily="2" charset="2"/>
              <a:buNone/>
            </a:pPr>
            <a:r>
              <a:rPr lang="en-US" sz="2400" b="1" smtClean="0">
                <a:solidFill>
                  <a:srgbClr val="000000"/>
                </a:solidFill>
                <a:latin typeface="Courier New" pitchFamily="49" charset="0"/>
              </a:rPr>
              <a:t>	double overtime = 0.0;</a:t>
            </a:r>
          </a:p>
          <a:p>
            <a:pPr eaLnBrk="1" hangingPunct="1">
              <a:buFont typeface="Wingdings" pitchFamily="2" charset="2"/>
              <a:buNone/>
            </a:pPr>
            <a:r>
              <a:rPr lang="en-US" sz="2400" b="1" smtClean="0">
                <a:solidFill>
                  <a:srgbClr val="000000"/>
                </a:solidFill>
                <a:latin typeface="Courier New" pitchFamily="49" charset="0"/>
              </a:rPr>
              <a:t>	if (hrsWorked &gt; 40)</a:t>
            </a:r>
          </a:p>
          <a:p>
            <a:pPr eaLnBrk="1" hangingPunct="1">
              <a:buFont typeface="Wingdings" pitchFamily="2" charset="2"/>
              <a:buNone/>
            </a:pPr>
            <a:r>
              <a:rPr lang="en-US" sz="2400" b="1" smtClean="0">
                <a:solidFill>
                  <a:srgbClr val="000000"/>
                </a:solidFill>
                <a:latin typeface="Courier New" pitchFamily="49" charset="0"/>
              </a:rPr>
              <a:t>	{</a:t>
            </a:r>
          </a:p>
          <a:p>
            <a:pPr eaLnBrk="1" hangingPunct="1">
              <a:buFont typeface="Wingdings" pitchFamily="2" charset="2"/>
              <a:buNone/>
            </a:pPr>
            <a:r>
              <a:rPr lang="en-US" sz="2400" b="1" smtClean="0">
                <a:solidFill>
                  <a:srgbClr val="000000"/>
                </a:solidFill>
                <a:latin typeface="Courier New" pitchFamily="49" charset="0"/>
              </a:rPr>
              <a:t>		overtime = (hrsWorked - 40) </a:t>
            </a:r>
          </a:p>
          <a:p>
            <a:pPr eaLnBrk="1" hangingPunct="1">
              <a:buFont typeface="Wingdings" pitchFamily="2" charset="2"/>
              <a:buNone/>
            </a:pPr>
            <a:r>
              <a:rPr lang="en-US" sz="2400" b="1" smtClean="0">
                <a:solidFill>
                  <a:srgbClr val="000000"/>
                </a:solidFill>
                <a:latin typeface="Courier New" pitchFamily="49" charset="0"/>
              </a:rPr>
              <a:t>			* (0.5 * hourlyRate);</a:t>
            </a:r>
          </a:p>
          <a:p>
            <a:pPr eaLnBrk="1" hangingPunct="1">
              <a:buFont typeface="Wingdings" pitchFamily="2" charset="2"/>
              <a:buNone/>
            </a:pPr>
            <a:r>
              <a:rPr lang="en-US" sz="2400" b="1" smtClean="0">
                <a:solidFill>
                  <a:srgbClr val="000000"/>
                </a:solidFill>
                <a:latin typeface="Courier New" pitchFamily="49" charset="0"/>
              </a:rPr>
              <a:t>	}</a:t>
            </a:r>
          </a:p>
          <a:p>
            <a:pPr eaLnBrk="1" hangingPunct="1">
              <a:buFont typeface="Wingdings" pitchFamily="2" charset="2"/>
              <a:buNone/>
            </a:pPr>
            <a:r>
              <a:rPr lang="en-US" sz="2400" b="1" smtClean="0">
                <a:solidFill>
                  <a:srgbClr val="000000"/>
                </a:solidFill>
                <a:latin typeface="Courier New" pitchFamily="49" charset="0"/>
              </a:rPr>
              <a:t>	return overtime + hrsWorked * hourlyRate;</a:t>
            </a:r>
          </a:p>
          <a:p>
            <a:pPr eaLnBrk="1" hangingPunct="1">
              <a:buFont typeface="Wingdings" pitchFamily="2" charset="2"/>
              <a:buNone/>
            </a:pPr>
            <a:r>
              <a:rPr lang="en-US" sz="2400" b="1" smtClean="0">
                <a:solidFill>
                  <a:srgbClr val="000000"/>
                </a:solidFill>
                <a:latin typeface="Courier New" pitchFamily="49"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Behavior</a:t>
            </a:r>
            <a:endParaRPr lang="en-US" dirty="0"/>
          </a:p>
        </p:txBody>
      </p:sp>
      <p:sp>
        <p:nvSpPr>
          <p:cNvPr id="3" name="Content Placeholder 2"/>
          <p:cNvSpPr>
            <a:spLocks noGrp="1"/>
          </p:cNvSpPr>
          <p:nvPr>
            <p:ph idx="1"/>
          </p:nvPr>
        </p:nvSpPr>
        <p:spPr/>
        <p:txBody>
          <a:bodyPr/>
          <a:lstStyle/>
          <a:p>
            <a:r>
              <a:rPr lang="en-US" dirty="0"/>
              <a:t>T</a:t>
            </a:r>
            <a:r>
              <a:rPr lang="en-US" dirty="0" smtClean="0"/>
              <a:t>he method </a:t>
            </a:r>
            <a:r>
              <a:rPr lang="en-US" b="1" dirty="0" err="1" smtClean="0">
                <a:latin typeface="Courier New" pitchFamily="49" charset="0"/>
                <a:cs typeface="Courier New" pitchFamily="49" charset="0"/>
              </a:rPr>
              <a:t>calcWeeklySalary</a:t>
            </a:r>
            <a:r>
              <a:rPr lang="en-US" dirty="0" smtClean="0"/>
              <a:t> is a new method that</a:t>
            </a:r>
            <a:r>
              <a:rPr lang="en-US" baseline="0" dirty="0" smtClean="0"/>
              <a:t> extends the behavior of </a:t>
            </a:r>
            <a:r>
              <a:rPr lang="en-US" b="1" dirty="0" err="1" smtClean="0">
                <a:latin typeface="Courier New" pitchFamily="49" charset="0"/>
                <a:cs typeface="Courier New" pitchFamily="49" charset="0"/>
              </a:rPr>
              <a:t>HourlyEmployee</a:t>
            </a:r>
            <a:r>
              <a:rPr lang="en-US" b="1" dirty="0" smtClean="0">
                <a:latin typeface="Courier New" pitchFamily="49" charset="0"/>
                <a:cs typeface="Courier New" pitchFamily="49" charset="0"/>
              </a:rPr>
              <a:t>.</a:t>
            </a:r>
          </a:p>
          <a:p>
            <a:r>
              <a:rPr lang="en-US" dirty="0"/>
              <a:t>W</a:t>
            </a:r>
            <a:r>
              <a:rPr lang="en-US" baseline="0" dirty="0" smtClean="0"/>
              <a:t>e can also override the </a:t>
            </a:r>
            <a:r>
              <a:rPr lang="en-US" b="1" dirty="0" err="1" smtClean="0">
                <a:latin typeface="Courier New" pitchFamily="49" charset="0"/>
                <a:cs typeface="Courier New" pitchFamily="49" charset="0"/>
              </a:rPr>
              <a:t>toString</a:t>
            </a:r>
            <a:r>
              <a:rPr lang="en-US" baseline="0" dirty="0" smtClean="0"/>
              <a:t> method – for an hourly employee, perhaps we want to display the hours worked, hourly rate of pay, and weekly salary, in addition to the SSN and full name.</a:t>
            </a:r>
            <a:endParaRPr lang="en-US" dirty="0"/>
          </a:p>
        </p:txBody>
      </p:sp>
      <p:sp>
        <p:nvSpPr>
          <p:cNvPr id="4" name="Footer Placeholder 3"/>
          <p:cNvSpPr>
            <a:spLocks noGrp="1"/>
          </p:cNvSpPr>
          <p:nvPr>
            <p:ph type="ftr" sz="quarter" idx="11"/>
          </p:nvPr>
        </p:nvSpPr>
        <p:spPr/>
        <p:txBody>
          <a:bodyPr/>
          <a:lstStyle/>
          <a:p>
            <a:pPr>
              <a:defRPr/>
            </a:pPr>
            <a:r>
              <a:rPr lang="en-US" smtClean="0"/>
              <a:t>Inheritance</a:t>
            </a:r>
            <a:endParaRPr lang="en-US"/>
          </a:p>
        </p:txBody>
      </p:sp>
      <p:sp>
        <p:nvSpPr>
          <p:cNvPr id="5" name="Slide Number Placeholder 4"/>
          <p:cNvSpPr>
            <a:spLocks noGrp="1"/>
          </p:cNvSpPr>
          <p:nvPr>
            <p:ph type="sldNum" sz="quarter" idx="12"/>
          </p:nvPr>
        </p:nvSpPr>
        <p:spPr/>
        <p:txBody>
          <a:bodyPr/>
          <a:lstStyle/>
          <a:p>
            <a:pPr>
              <a:defRPr/>
            </a:pPr>
            <a:fld id="{53FE3AA1-6DD0-49C8-8BF5-FD09CE70973A}"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326438" cy="1143000"/>
          </a:xfrm>
        </p:spPr>
        <p:txBody>
          <a:bodyPr/>
          <a:lstStyle/>
          <a:p>
            <a:r>
              <a:rPr lang="en-US" b="1" dirty="0" err="1" smtClean="0">
                <a:latin typeface="Courier New" pitchFamily="49" charset="0"/>
                <a:cs typeface="Courier New" pitchFamily="49" charset="0"/>
              </a:rPr>
              <a:t>HourlyEmployee</a:t>
            </a:r>
            <a:r>
              <a:rPr lang="en-US" dirty="0" smtClean="0"/>
              <a:t>: </a:t>
            </a:r>
            <a:r>
              <a:rPr lang="en-US" b="1" dirty="0" err="1" smtClean="0">
                <a:latin typeface="Courier New" pitchFamily="49" charset="0"/>
                <a:cs typeface="Courier New" pitchFamily="49" charset="0"/>
              </a:rPr>
              <a:t>toString</a:t>
            </a:r>
            <a:endParaRPr lang="en-US" b="1" dirty="0" smtClean="0">
              <a:latin typeface="Courier New" pitchFamily="49" charset="0"/>
              <a:cs typeface="Courier New" pitchFamily="49" charset="0"/>
            </a:endParaRPr>
          </a:p>
        </p:txBody>
      </p:sp>
      <p:sp>
        <p:nvSpPr>
          <p:cNvPr id="3" name="Content Placeholder 2"/>
          <p:cNvSpPr>
            <a:spLocks noGrp="1"/>
          </p:cNvSpPr>
          <p:nvPr>
            <p:ph idx="1"/>
          </p:nvPr>
        </p:nvSpPr>
        <p:spPr>
          <a:xfrm>
            <a:off x="990600" y="1524000"/>
            <a:ext cx="7964488" cy="4608513"/>
          </a:xfrm>
        </p:spPr>
        <p:txBody>
          <a:bodyPr/>
          <a:lstStyle/>
          <a:p>
            <a:pPr eaLnBrk="1" hangingPunct="1">
              <a:buNone/>
            </a:pPr>
            <a:r>
              <a:rPr lang="en-US" b="1" dirty="0" smtClean="0">
                <a:solidFill>
                  <a:srgbClr val="000000"/>
                </a:solidFill>
                <a:latin typeface="Courier New" pitchFamily="49" charset="0"/>
              </a:rPr>
              <a:t>public String </a:t>
            </a:r>
            <a:r>
              <a:rPr lang="en-US" b="1" dirty="0" err="1" smtClean="0">
                <a:solidFill>
                  <a:srgbClr val="000000"/>
                </a:solidFill>
                <a:latin typeface="Courier New" pitchFamily="49" charset="0"/>
              </a:rPr>
              <a:t>toString</a:t>
            </a:r>
            <a:r>
              <a:rPr lang="en-US" b="1" dirty="0" smtClean="0">
                <a:solidFill>
                  <a:srgbClr val="000000"/>
                </a:solidFill>
                <a:latin typeface="Courier New" pitchFamily="49" charset="0"/>
              </a:rPr>
              <a:t>() </a:t>
            </a:r>
          </a:p>
          <a:p>
            <a:pPr eaLnBrk="1" hangingPunct="1">
              <a:buNone/>
            </a:pPr>
            <a:r>
              <a:rPr lang="en-US" b="1" dirty="0" smtClean="0">
                <a:solidFill>
                  <a:srgbClr val="000000"/>
                </a:solidFill>
                <a:latin typeface="Courier New" pitchFamily="49" charset="0"/>
              </a:rPr>
              <a:t>{</a:t>
            </a:r>
          </a:p>
          <a:p>
            <a:pPr eaLnBrk="1" hangingPunct="1">
              <a:buNone/>
            </a:pPr>
            <a:r>
              <a:rPr lang="en-US" b="1" dirty="0" smtClean="0">
                <a:solidFill>
                  <a:srgbClr val="000000"/>
                </a:solidFill>
                <a:latin typeface="Courier New" pitchFamily="49" charset="0"/>
              </a:rPr>
              <a:t>	return </a:t>
            </a:r>
            <a:r>
              <a:rPr lang="en-US" b="1" dirty="0" err="1" smtClean="0">
                <a:solidFill>
                  <a:srgbClr val="000000"/>
                </a:solidFill>
                <a:latin typeface="Courier New" pitchFamily="49" charset="0"/>
              </a:rPr>
              <a:t>super.toString</a:t>
            </a:r>
            <a:r>
              <a:rPr lang="en-US" b="1" dirty="0" smtClean="0">
                <a:solidFill>
                  <a:srgbClr val="000000"/>
                </a:solidFill>
                <a:latin typeface="Courier New" pitchFamily="49" charset="0"/>
              </a:rPr>
              <a:t>() </a:t>
            </a:r>
          </a:p>
          <a:p>
            <a:pPr eaLnBrk="1" hangingPunct="1">
              <a:buNone/>
            </a:pPr>
            <a:r>
              <a:rPr lang="en-US" b="1" dirty="0" smtClean="0">
                <a:solidFill>
                  <a:srgbClr val="000000"/>
                </a:solidFill>
                <a:latin typeface="Courier New" pitchFamily="49" charset="0"/>
              </a:rPr>
              <a:t>		+ "  " + </a:t>
            </a:r>
            <a:r>
              <a:rPr lang="en-US" b="1" dirty="0" err="1" smtClean="0">
                <a:solidFill>
                  <a:srgbClr val="000000"/>
                </a:solidFill>
                <a:latin typeface="Courier New" pitchFamily="49" charset="0"/>
              </a:rPr>
              <a:t>hrsWorked</a:t>
            </a:r>
            <a:endParaRPr lang="en-US" b="1" dirty="0" smtClean="0">
              <a:solidFill>
                <a:srgbClr val="000000"/>
              </a:solidFill>
              <a:latin typeface="Courier New" pitchFamily="49" charset="0"/>
            </a:endParaRPr>
          </a:p>
          <a:p>
            <a:pPr eaLnBrk="1" hangingPunct="1">
              <a:buNone/>
            </a:pPr>
            <a:r>
              <a:rPr lang="en-US" b="1" dirty="0" smtClean="0">
                <a:solidFill>
                  <a:srgbClr val="000000"/>
                </a:solidFill>
                <a:latin typeface="Courier New" pitchFamily="49" charset="0"/>
              </a:rPr>
              <a:t>		+ "  " + </a:t>
            </a:r>
            <a:r>
              <a:rPr lang="en-US" b="1" dirty="0" err="1" smtClean="0">
                <a:solidFill>
                  <a:srgbClr val="000000"/>
                </a:solidFill>
                <a:latin typeface="Courier New" pitchFamily="49" charset="0"/>
              </a:rPr>
              <a:t>hourlyRate</a:t>
            </a:r>
            <a:r>
              <a:rPr lang="en-US" b="1" dirty="0" smtClean="0">
                <a:solidFill>
                  <a:srgbClr val="000000"/>
                </a:solidFill>
                <a:latin typeface="Courier New" pitchFamily="49" charset="0"/>
              </a:rPr>
              <a:t> </a:t>
            </a:r>
          </a:p>
          <a:p>
            <a:pPr eaLnBrk="1" hangingPunct="1">
              <a:buNone/>
            </a:pPr>
            <a:r>
              <a:rPr lang="en-US" b="1" dirty="0" smtClean="0">
                <a:solidFill>
                  <a:srgbClr val="000000"/>
                </a:solidFill>
                <a:latin typeface="Courier New" pitchFamily="49" charset="0"/>
              </a:rPr>
              <a:t>		+ " $" + </a:t>
            </a:r>
            <a:r>
              <a:rPr lang="en-US" b="1" dirty="0" err="1" smtClean="0">
                <a:solidFill>
                  <a:srgbClr val="000000"/>
                </a:solidFill>
                <a:latin typeface="Courier New" pitchFamily="49" charset="0"/>
              </a:rPr>
              <a:t>calcWeeklySalary</a:t>
            </a:r>
            <a:r>
              <a:rPr lang="en-US" b="1" dirty="0" smtClean="0">
                <a:solidFill>
                  <a:srgbClr val="000000"/>
                </a:solidFill>
                <a:latin typeface="Courier New" pitchFamily="49" charset="0"/>
              </a:rPr>
              <a:t>();</a:t>
            </a:r>
          </a:p>
          <a:p>
            <a:pPr eaLnBrk="1" hangingPunct="1">
              <a:buNone/>
            </a:pPr>
            <a:r>
              <a:rPr lang="en-US" b="1" dirty="0" smtClean="0">
                <a:solidFill>
                  <a:srgbClr val="000000"/>
                </a:solidFill>
                <a:latin typeface="Courier New" pitchFamily="49" charset="0"/>
              </a:rPr>
              <a:t>}</a:t>
            </a:r>
          </a:p>
          <a:p>
            <a:endParaRPr lang="en-US" dirty="0"/>
          </a:p>
        </p:txBody>
      </p:sp>
      <p:sp>
        <p:nvSpPr>
          <p:cNvPr id="4" name="Footer Placeholder 3"/>
          <p:cNvSpPr>
            <a:spLocks noGrp="1"/>
          </p:cNvSpPr>
          <p:nvPr>
            <p:ph type="ftr" sz="quarter" idx="11"/>
          </p:nvPr>
        </p:nvSpPr>
        <p:spPr/>
        <p:txBody>
          <a:bodyPr/>
          <a:lstStyle/>
          <a:p>
            <a:pPr>
              <a:defRPr/>
            </a:pPr>
            <a:r>
              <a:rPr lang="en-US" smtClean="0"/>
              <a:t>Inheritance</a:t>
            </a:r>
            <a:endParaRPr lang="en-US"/>
          </a:p>
        </p:txBody>
      </p:sp>
      <p:sp>
        <p:nvSpPr>
          <p:cNvPr id="5" name="Slide Number Placeholder 4"/>
          <p:cNvSpPr>
            <a:spLocks noGrp="1"/>
          </p:cNvSpPr>
          <p:nvPr>
            <p:ph type="sldNum" sz="quarter" idx="12"/>
          </p:nvPr>
        </p:nvSpPr>
        <p:spPr/>
        <p:txBody>
          <a:bodyPr/>
          <a:lstStyle/>
          <a:p>
            <a:pPr>
              <a:defRPr/>
            </a:pPr>
            <a:fld id="{53FE3AA1-6DD0-49C8-8BF5-FD09CE70973A}" type="slidenum">
              <a:rPr lang="en-US" smtClean="0"/>
              <a:pPr>
                <a:defRPr/>
              </a:pPr>
              <a:t>36</a:t>
            </a:fld>
            <a:endParaRPr lang="en-US"/>
          </a:p>
        </p:txBody>
      </p:sp>
      <p:sp>
        <p:nvSpPr>
          <p:cNvPr id="6" name="TextBox 5"/>
          <p:cNvSpPr txBox="1"/>
          <p:nvPr/>
        </p:nvSpPr>
        <p:spPr>
          <a:xfrm>
            <a:off x="1295400" y="2057400"/>
            <a:ext cx="7543800" cy="461665"/>
          </a:xfrm>
          <a:prstGeom prst="rect">
            <a:avLst/>
          </a:prstGeom>
          <a:solidFill>
            <a:schemeClr val="accent1">
              <a:lumMod val="20000"/>
              <a:lumOff val="80000"/>
            </a:schemeClr>
          </a:solidFill>
          <a:ln w="6350">
            <a:solidFill>
              <a:schemeClr val="tx1"/>
            </a:solidFill>
          </a:ln>
        </p:spPr>
        <p:txBody>
          <a:bodyPr wrap="square" rtlCol="0">
            <a:spAutoFit/>
          </a:bodyPr>
          <a:lstStyle/>
          <a:p>
            <a:r>
              <a:rPr lang="en-US" dirty="0"/>
              <a:t>C</a:t>
            </a:r>
            <a:r>
              <a:rPr lang="en-US" dirty="0" smtClean="0"/>
              <a:t>alls the </a:t>
            </a:r>
            <a:r>
              <a:rPr lang="en-US" b="1" dirty="0" err="1" smtClean="0">
                <a:latin typeface="Courier New" pitchFamily="49" charset="0"/>
                <a:cs typeface="Courier New" pitchFamily="49" charset="0"/>
              </a:rPr>
              <a:t>toString</a:t>
            </a:r>
            <a:r>
              <a:rPr lang="en-US" dirty="0" smtClean="0"/>
              <a:t> method of the </a:t>
            </a:r>
            <a:r>
              <a:rPr lang="en-US" b="1" dirty="0" smtClean="0">
                <a:latin typeface="Courier New" pitchFamily="49" charset="0"/>
                <a:cs typeface="Courier New" pitchFamily="49" charset="0"/>
              </a:rPr>
              <a:t>Employee</a:t>
            </a:r>
            <a:r>
              <a:rPr lang="en-US" dirty="0" smtClean="0"/>
              <a:t> superclass.</a:t>
            </a:r>
            <a:endParaRPr lang="en-US" dirty="0"/>
          </a:p>
        </p:txBody>
      </p:sp>
      <p:cxnSp>
        <p:nvCxnSpPr>
          <p:cNvPr id="8" name="Straight Arrow Connector 7"/>
          <p:cNvCxnSpPr/>
          <p:nvPr/>
        </p:nvCxnSpPr>
        <p:spPr bwMode="auto">
          <a:xfrm rot="5400000">
            <a:off x="4305300" y="2705100"/>
            <a:ext cx="381000" cy="158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E83C6E30-80A1-40C8-BB66-B93435061FB6}" type="slidenum">
              <a:rPr lang="en-US"/>
              <a:pPr>
                <a:defRPr/>
              </a:pPr>
              <a:t>37</a:t>
            </a:fld>
            <a:endParaRPr lang="en-US" dirty="0"/>
          </a:p>
        </p:txBody>
      </p:sp>
      <p:sp>
        <p:nvSpPr>
          <p:cNvPr id="24580" name="Rectangle 2"/>
          <p:cNvSpPr>
            <a:spLocks noGrp="1" noChangeArrowheads="1"/>
          </p:cNvSpPr>
          <p:nvPr>
            <p:ph type="title"/>
            <p:custDataLst>
              <p:tags r:id="rId1"/>
            </p:custDataLst>
          </p:nvPr>
        </p:nvSpPr>
        <p:spPr>
          <a:xfrm>
            <a:off x="762000" y="0"/>
            <a:ext cx="8174038" cy="1143000"/>
          </a:xfrm>
        </p:spPr>
        <p:txBody>
          <a:bodyPr/>
          <a:lstStyle/>
          <a:p>
            <a:pPr eaLnBrk="1" hangingPunct="1"/>
            <a:r>
              <a:rPr lang="en-US" sz="4400" b="1" dirty="0" err="1" smtClean="0">
                <a:solidFill>
                  <a:schemeClr val="tx2"/>
                </a:solidFill>
                <a:latin typeface="Courier New" pitchFamily="49" charset="0"/>
                <a:cs typeface="Courier New" pitchFamily="49" charset="0"/>
              </a:rPr>
              <a:t>HourlyEmployee</a:t>
            </a:r>
            <a:r>
              <a:rPr lang="en-US" sz="4400" dirty="0" smtClean="0">
                <a:solidFill>
                  <a:schemeClr val="tx2"/>
                </a:solidFill>
                <a:latin typeface="+mj-lt"/>
                <a:ea typeface="+mj-ea"/>
                <a:cs typeface="+mj-cs"/>
              </a:rPr>
              <a:t>: </a:t>
            </a:r>
            <a:r>
              <a:rPr lang="en-US" b="1" dirty="0" err="1" smtClean="0">
                <a:latin typeface="Courier New" pitchFamily="49" charset="0"/>
                <a:cs typeface="Courier New" pitchFamily="49" charset="0"/>
              </a:rPr>
              <a:t>toString</a:t>
            </a:r>
            <a:endParaRPr lang="en-US" b="1" dirty="0" smtClean="0">
              <a:latin typeface="Courier New" pitchFamily="49" charset="0"/>
              <a:cs typeface="Courier New" pitchFamily="49" charset="0"/>
            </a:endParaRPr>
          </a:p>
        </p:txBody>
      </p:sp>
      <p:sp>
        <p:nvSpPr>
          <p:cNvPr id="24581" name="Rectangle 3"/>
          <p:cNvSpPr>
            <a:spLocks noGrp="1" noChangeArrowheads="1"/>
          </p:cNvSpPr>
          <p:nvPr>
            <p:ph type="body" idx="1"/>
            <p:custDataLst>
              <p:tags r:id="rId2"/>
            </p:custDataLst>
          </p:nvPr>
        </p:nvSpPr>
        <p:spPr>
          <a:xfrm>
            <a:off x="685800" y="1981200"/>
            <a:ext cx="8269288" cy="4151313"/>
          </a:xfrm>
        </p:spPr>
        <p:txBody>
          <a:bodyPr/>
          <a:lstStyle/>
          <a:p>
            <a:pPr eaLnBrk="1" hangingPunct="1">
              <a:buFont typeface="Wingdings" pitchFamily="2" charset="2"/>
              <a:buNone/>
            </a:pPr>
            <a:r>
              <a:rPr lang="en-US" sz="2800" b="1" dirty="0" err="1" smtClean="0">
                <a:latin typeface="Courier New" pitchFamily="49" charset="0"/>
              </a:rPr>
              <a:t>HourlyEmployee</a:t>
            </a:r>
            <a:r>
              <a:rPr lang="en-US" sz="2800" b="1" dirty="0" smtClean="0">
                <a:latin typeface="Courier New" pitchFamily="49" charset="0"/>
              </a:rPr>
              <a:t> </a:t>
            </a:r>
            <a:r>
              <a:rPr lang="en-US" sz="2800" b="1" dirty="0" err="1" smtClean="0">
                <a:latin typeface="Courier New" pitchFamily="49" charset="0"/>
              </a:rPr>
              <a:t>hrEmp</a:t>
            </a:r>
            <a:r>
              <a:rPr lang="en-US" sz="2800" b="1" dirty="0" smtClean="0">
                <a:latin typeface="Courier New" pitchFamily="49" charset="0"/>
              </a:rPr>
              <a:t> = </a:t>
            </a:r>
          </a:p>
          <a:p>
            <a:pPr eaLnBrk="1" hangingPunct="1">
              <a:buFont typeface="Wingdings" pitchFamily="2" charset="2"/>
              <a:buNone/>
            </a:pPr>
            <a:r>
              <a:rPr lang="en-US" sz="2800" b="1" dirty="0" smtClean="0">
                <a:latin typeface="Courier New" pitchFamily="49" charset="0"/>
              </a:rPr>
              <a:t>	new </a:t>
            </a:r>
            <a:r>
              <a:rPr lang="en-US" sz="2800" b="1" dirty="0" err="1" smtClean="0">
                <a:latin typeface="Courier New" pitchFamily="49" charset="0"/>
              </a:rPr>
              <a:t>HourlyEmployee</a:t>
            </a:r>
            <a:r>
              <a:rPr lang="en-US" sz="2800" b="1" dirty="0" smtClean="0">
                <a:latin typeface="Courier New" pitchFamily="49" charset="0"/>
              </a:rPr>
              <a:t>("John", “Smith",</a:t>
            </a:r>
          </a:p>
          <a:p>
            <a:pPr eaLnBrk="1" hangingPunct="1">
              <a:buFont typeface="Wingdings" pitchFamily="2" charset="2"/>
              <a:buNone/>
            </a:pPr>
            <a:r>
              <a:rPr lang="en-US" sz="2800" b="1" dirty="0" smtClean="0">
                <a:latin typeface="Courier New" pitchFamily="49" charset="0"/>
              </a:rPr>
              <a:t>		"222222222", 10.5, 43);</a:t>
            </a:r>
          </a:p>
          <a:p>
            <a:pPr eaLnBrk="1" hangingPunct="1">
              <a:buFont typeface="Wingdings" pitchFamily="2" charset="2"/>
              <a:buNone/>
            </a:pPr>
            <a:r>
              <a:rPr lang="en-US" sz="2800" b="1" dirty="0" err="1" smtClean="0">
                <a:latin typeface="Courier New" pitchFamily="49" charset="0"/>
              </a:rPr>
              <a:t>System.out.println</a:t>
            </a:r>
            <a:r>
              <a:rPr lang="en-US" sz="2800" b="1" dirty="0" smtClean="0">
                <a:latin typeface="Courier New" pitchFamily="49" charset="0"/>
              </a:rPr>
              <a:t>(</a:t>
            </a:r>
            <a:r>
              <a:rPr lang="en-US" sz="2800" b="1" dirty="0" err="1" smtClean="0">
                <a:latin typeface="Courier New" pitchFamily="49" charset="0"/>
              </a:rPr>
              <a:t>hrEmp</a:t>
            </a:r>
            <a:r>
              <a:rPr lang="en-US" sz="2800" b="1" dirty="0" smtClean="0">
                <a:latin typeface="Courier New" pitchFamily="49" charset="0"/>
              </a:rPr>
              <a:t>);</a:t>
            </a:r>
          </a:p>
          <a:p>
            <a:pPr eaLnBrk="1" hangingPunct="1">
              <a:buFont typeface="Wingdings" pitchFamily="2" charset="2"/>
              <a:buNone/>
            </a:pPr>
            <a:endParaRPr lang="en-US" sz="2800" b="1" dirty="0" smtClean="0">
              <a:latin typeface="Courier New" pitchFamily="49" charset="0"/>
            </a:endParaRPr>
          </a:p>
          <a:p>
            <a:pPr eaLnBrk="1" hangingPunct="1">
              <a:buFont typeface="Wingdings" pitchFamily="2" charset="2"/>
              <a:buNone/>
            </a:pPr>
            <a:r>
              <a:rPr lang="en-US" sz="2800" b="1" dirty="0" smtClean="0"/>
              <a:t>Output:</a:t>
            </a:r>
          </a:p>
          <a:p>
            <a:pPr eaLnBrk="1" hangingPunct="1">
              <a:buFont typeface="Wingdings" pitchFamily="2" charset="2"/>
              <a:buNone/>
            </a:pPr>
            <a:r>
              <a:rPr lang="en-US" sz="2800" b="1" dirty="0" smtClean="0">
                <a:latin typeface="Courier New" pitchFamily="49" charset="0"/>
              </a:rPr>
              <a:t>222222222 Smith, John 43  10.5 $467.25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Inheritance</a:t>
            </a:r>
          </a:p>
        </p:txBody>
      </p:sp>
      <p:sp>
        <p:nvSpPr>
          <p:cNvPr id="6" name="Slide Number Placeholder 5"/>
          <p:cNvSpPr>
            <a:spLocks noGrp="1"/>
          </p:cNvSpPr>
          <p:nvPr>
            <p:ph type="sldNum" sz="quarter" idx="12"/>
          </p:nvPr>
        </p:nvSpPr>
        <p:spPr/>
        <p:txBody>
          <a:bodyPr/>
          <a:lstStyle/>
          <a:p>
            <a:pPr>
              <a:defRPr/>
            </a:pPr>
            <a:fld id="{3633C783-553C-4FBE-B3A0-93659D8AE562}" type="slidenum">
              <a:rPr lang="en-US"/>
              <a:pPr>
                <a:defRPr/>
              </a:pPr>
              <a:t>38</a:t>
            </a:fld>
            <a:endParaRPr lang="en-US"/>
          </a:p>
        </p:txBody>
      </p:sp>
      <p:sp>
        <p:nvSpPr>
          <p:cNvPr id="1029" name="Rectangle 2"/>
          <p:cNvSpPr>
            <a:spLocks noGrp="1" noChangeArrowheads="1"/>
          </p:cNvSpPr>
          <p:nvPr>
            <p:ph type="title"/>
            <p:custDataLst>
              <p:tags r:id="rId2"/>
            </p:custDataLst>
          </p:nvPr>
        </p:nvSpPr>
        <p:spPr/>
        <p:txBody>
          <a:bodyPr/>
          <a:lstStyle/>
          <a:p>
            <a:pPr eaLnBrk="1" hangingPunct="1"/>
            <a:r>
              <a:rPr lang="en-US" dirty="0" err="1" smtClean="0"/>
              <a:t>UML</a:t>
            </a:r>
            <a:r>
              <a:rPr lang="en-US" dirty="0" smtClean="0"/>
              <a:t> and Inheritance</a:t>
            </a:r>
          </a:p>
        </p:txBody>
      </p:sp>
      <p:sp>
        <p:nvSpPr>
          <p:cNvPr id="1030" name="Rectangle 3"/>
          <p:cNvSpPr>
            <a:spLocks noGrp="1" noChangeArrowheads="1"/>
          </p:cNvSpPr>
          <p:nvPr>
            <p:ph type="body" idx="1"/>
            <p:custDataLst>
              <p:tags r:id="rId3"/>
            </p:custDataLst>
          </p:nvPr>
        </p:nvSpPr>
        <p:spPr/>
        <p:txBody>
          <a:bodyPr/>
          <a:lstStyle/>
          <a:p>
            <a:pPr eaLnBrk="1" hangingPunct="1"/>
            <a:r>
              <a:rPr lang="en-US" dirty="0"/>
              <a:t>I</a:t>
            </a:r>
            <a:r>
              <a:rPr lang="en-US" dirty="0" smtClean="0"/>
              <a:t>n a UML diagram, inheritance is represented by a solid line terminated with a hollow triangle tip.</a:t>
            </a:r>
          </a:p>
        </p:txBody>
      </p:sp>
      <p:graphicFrame>
        <p:nvGraphicFramePr>
          <p:cNvPr id="1026" name="Object 7"/>
          <p:cNvGraphicFramePr>
            <a:graphicFrameLocks noChangeAspect="1"/>
          </p:cNvGraphicFramePr>
          <p:nvPr>
            <p:custDataLst>
              <p:tags r:id="rId4"/>
            </p:custDataLst>
          </p:nvPr>
        </p:nvGraphicFramePr>
        <p:xfrm>
          <a:off x="2209800" y="3200400"/>
          <a:ext cx="3124200" cy="3124200"/>
        </p:xfrm>
        <a:graphic>
          <a:graphicData uri="http://schemas.openxmlformats.org/presentationml/2006/ole">
            <mc:AlternateContent xmlns:mc="http://schemas.openxmlformats.org/markup-compatibility/2006">
              <mc:Choice xmlns:v="urn:schemas-microsoft-com:vml" Requires="v">
                <p:oleObj spid="_x0000_s1030" name="RFFlow" r:id="rId7" imgW="1360800" imgH="1360800" progId="RFFlow4">
                  <p:embed/>
                </p:oleObj>
              </mc:Choice>
              <mc:Fallback>
                <p:oleObj name="RFFlow" r:id="rId7" imgW="1360800" imgH="1360800" progId="RFFlow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200400"/>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pPr>
              <a:defRPr/>
            </a:pPr>
            <a:r>
              <a:rPr lang="en-US"/>
              <a:t>Inheritance</a:t>
            </a:r>
          </a:p>
        </p:txBody>
      </p:sp>
      <p:sp>
        <p:nvSpPr>
          <p:cNvPr id="8" name="Slide Number Placeholder 5"/>
          <p:cNvSpPr>
            <a:spLocks noGrp="1"/>
          </p:cNvSpPr>
          <p:nvPr>
            <p:ph type="sldNum" sz="quarter" idx="12"/>
          </p:nvPr>
        </p:nvSpPr>
        <p:spPr/>
        <p:txBody>
          <a:bodyPr/>
          <a:lstStyle/>
          <a:p>
            <a:pPr>
              <a:defRPr/>
            </a:pPr>
            <a:fld id="{840EECA7-7C98-49A6-B103-9D20B07E89E9}" type="slidenum">
              <a:rPr lang="en-US"/>
              <a:pPr>
                <a:defRPr/>
              </a:pPr>
              <a:t>39</a:t>
            </a:fld>
            <a:endParaRPr lang="en-US"/>
          </a:p>
        </p:txBody>
      </p:sp>
      <p:sp>
        <p:nvSpPr>
          <p:cNvPr id="2053" name="Rectangle 2"/>
          <p:cNvSpPr>
            <a:spLocks noGrp="1" noChangeArrowheads="1"/>
          </p:cNvSpPr>
          <p:nvPr>
            <p:ph type="title"/>
            <p:custDataLst>
              <p:tags r:id="rId2"/>
            </p:custDataLst>
          </p:nvPr>
        </p:nvSpPr>
        <p:spPr/>
        <p:txBody>
          <a:bodyPr/>
          <a:lstStyle/>
          <a:p>
            <a:pPr eaLnBrk="1" hangingPunct="1"/>
            <a:r>
              <a:rPr lang="en-US" dirty="0" smtClean="0"/>
              <a:t>EMPLOYEE Hierarchy</a:t>
            </a:r>
          </a:p>
        </p:txBody>
      </p:sp>
      <p:sp>
        <p:nvSpPr>
          <p:cNvPr id="2054" name="Text Box 4"/>
          <p:cNvSpPr txBox="1">
            <a:spLocks noChangeArrowheads="1"/>
          </p:cNvSpPr>
          <p:nvPr>
            <p:custDataLst>
              <p:tags r:id="rId3"/>
            </p:custDataLst>
          </p:nvPr>
        </p:nvSpPr>
        <p:spPr bwMode="auto">
          <a:xfrm>
            <a:off x="4953000" y="2057400"/>
            <a:ext cx="1828800" cy="119697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b="1" dirty="0">
                <a:latin typeface="Courier New" pitchFamily="49" charset="0"/>
              </a:rPr>
              <a:t>Employee</a:t>
            </a:r>
            <a:r>
              <a:rPr lang="en-US" dirty="0"/>
              <a:t> is a subclass of </a:t>
            </a:r>
            <a:r>
              <a:rPr lang="en-US" b="1" dirty="0" smtClean="0">
                <a:latin typeface="Courier New" pitchFamily="49" charset="0"/>
              </a:rPr>
              <a:t>Object</a:t>
            </a:r>
            <a:endParaRPr lang="en-US" b="1" dirty="0">
              <a:latin typeface="Courier New" pitchFamily="49" charset="0"/>
            </a:endParaRPr>
          </a:p>
        </p:txBody>
      </p:sp>
      <p:graphicFrame>
        <p:nvGraphicFramePr>
          <p:cNvPr id="2050" name="Object 5"/>
          <p:cNvGraphicFramePr>
            <a:graphicFrameLocks noGrp="1" noChangeAspect="1"/>
          </p:cNvGraphicFramePr>
          <p:nvPr>
            <p:ph type="body" idx="1"/>
            <p:custDataLst>
              <p:tags r:id="rId4"/>
            </p:custDataLst>
          </p:nvPr>
        </p:nvGraphicFramePr>
        <p:xfrm>
          <a:off x="2057400" y="1524000"/>
          <a:ext cx="2763838" cy="4608513"/>
        </p:xfrm>
        <a:graphic>
          <a:graphicData uri="http://schemas.openxmlformats.org/presentationml/2006/ole">
            <mc:AlternateContent xmlns:mc="http://schemas.openxmlformats.org/markup-compatibility/2006">
              <mc:Choice xmlns:v="urn:schemas-microsoft-com:vml" Requires="v">
                <p:oleObj spid="_x0000_s2054" name="RFFlow" r:id="rId9" imgW="1360800" imgH="2268000" progId="RFFlow4">
                  <p:embed/>
                </p:oleObj>
              </mc:Choice>
              <mc:Fallback>
                <p:oleObj name="RFFlow" r:id="rId9" imgW="1360800" imgH="2268000" progId="RFFlow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1524000"/>
                        <a:ext cx="2763838" cy="460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Text Box 7"/>
          <p:cNvSpPr txBox="1">
            <a:spLocks noChangeArrowheads="1"/>
          </p:cNvSpPr>
          <p:nvPr>
            <p:custDataLst>
              <p:tags r:id="rId5"/>
            </p:custDataLst>
          </p:nvPr>
        </p:nvSpPr>
        <p:spPr bwMode="auto">
          <a:xfrm>
            <a:off x="4953000" y="4191000"/>
            <a:ext cx="2895600" cy="119697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b="1">
                <a:latin typeface="Courier New" pitchFamily="49" charset="0"/>
              </a:rPr>
              <a:t>HourlyEmployee</a:t>
            </a:r>
            <a:r>
              <a:rPr lang="en-US"/>
              <a:t> is a subclass of </a:t>
            </a:r>
            <a:r>
              <a:rPr lang="en-US" b="1">
                <a:latin typeface="Courier New" pitchFamily="49" charset="0"/>
              </a:rPr>
              <a:t>Employee</a:t>
            </a:r>
          </a:p>
        </p:txBody>
      </p:sp>
      <p:sp>
        <p:nvSpPr>
          <p:cNvPr id="2056" name="Text Box 8"/>
          <p:cNvSpPr txBox="1">
            <a:spLocks noChangeArrowheads="1"/>
          </p:cNvSpPr>
          <p:nvPr>
            <p:custDataLst>
              <p:tags r:id="rId6"/>
            </p:custDataLst>
          </p:nvPr>
        </p:nvSpPr>
        <p:spPr bwMode="auto">
          <a:xfrm>
            <a:off x="304800" y="2362200"/>
            <a:ext cx="2057400" cy="1562100"/>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dirty="0"/>
              <a:t>F</a:t>
            </a:r>
            <a:r>
              <a:rPr lang="en-US" dirty="0" smtClean="0"/>
              <a:t>or </a:t>
            </a:r>
            <a:r>
              <a:rPr lang="en-US" dirty="0"/>
              <a:t>simplicity, attributes and methods are </a:t>
            </a:r>
            <a:r>
              <a:rPr lang="en-US" dirty="0" smtClean="0"/>
              <a:t>omitted.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61CD7580-0927-429A-9FD6-9828F39ADBFA}" type="slidenum">
              <a:rPr lang="en-US"/>
              <a:pPr>
                <a:defRPr/>
              </a:pPr>
              <a:t>4</a:t>
            </a:fld>
            <a:endParaRPr lang="en-US"/>
          </a:p>
        </p:txBody>
      </p:sp>
      <p:sp>
        <p:nvSpPr>
          <p:cNvPr id="8196" name="Rectangle 2"/>
          <p:cNvSpPr>
            <a:spLocks noGrp="1" noChangeArrowheads="1"/>
          </p:cNvSpPr>
          <p:nvPr>
            <p:ph type="title"/>
            <p:custDataLst>
              <p:tags r:id="rId1"/>
            </p:custDataLst>
          </p:nvPr>
        </p:nvSpPr>
        <p:spPr/>
        <p:txBody>
          <a:bodyPr/>
          <a:lstStyle/>
          <a:p>
            <a:pPr eaLnBrk="1" hangingPunct="1"/>
            <a:r>
              <a:rPr lang="en-US" dirty="0" err="1" smtClean="0"/>
              <a:t>SuperClasses</a:t>
            </a:r>
            <a:r>
              <a:rPr lang="en-US" dirty="0" smtClean="0"/>
              <a:t> and </a:t>
            </a:r>
            <a:r>
              <a:rPr lang="en-US" dirty="0" err="1" smtClean="0"/>
              <a:t>SubClasses</a:t>
            </a:r>
            <a:endParaRPr lang="en-US" dirty="0" smtClean="0"/>
          </a:p>
        </p:txBody>
      </p:sp>
      <p:sp>
        <p:nvSpPr>
          <p:cNvPr id="8197" name="Rectangle 3"/>
          <p:cNvSpPr>
            <a:spLocks noGrp="1" noChangeArrowheads="1"/>
          </p:cNvSpPr>
          <p:nvPr>
            <p:ph type="body" idx="1"/>
            <p:custDataLst>
              <p:tags r:id="rId2"/>
            </p:custDataLst>
          </p:nvPr>
        </p:nvSpPr>
        <p:spPr/>
        <p:txBody>
          <a:bodyPr/>
          <a:lstStyle/>
          <a:p>
            <a:pPr eaLnBrk="1" hangingPunct="1"/>
            <a:r>
              <a:rPr lang="en-US" dirty="0" smtClean="0"/>
              <a:t>When we extend the state or behavior of a class, the original class is called the </a:t>
            </a:r>
            <a:r>
              <a:rPr lang="en-US" i="1" dirty="0" smtClean="0"/>
              <a:t>superclass.</a:t>
            </a:r>
          </a:p>
          <a:p>
            <a:pPr eaLnBrk="1" hangingPunct="1"/>
            <a:r>
              <a:rPr lang="en-US" dirty="0"/>
              <a:t>T</a:t>
            </a:r>
            <a:r>
              <a:rPr lang="en-US" dirty="0" smtClean="0"/>
              <a:t>he new class – the one that extends the state or behavior of the original class – is called the </a:t>
            </a:r>
            <a:r>
              <a:rPr lang="en-US" i="1" dirty="0" smtClean="0"/>
              <a:t>subclass.</a:t>
            </a:r>
          </a:p>
          <a:p>
            <a:pPr eaLnBrk="1" hangingPunct="1"/>
            <a:r>
              <a:rPr lang="en-US" dirty="0" smtClean="0"/>
              <a:t>The subclass inherits all attributes and methods of the superclass</a:t>
            </a:r>
            <a:r>
              <a:rPr lang="en-US" dirty="0"/>
              <a:t>.</a:t>
            </a: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custDataLst>
              <p:tags r:id="rId1"/>
            </p:custDataLst>
          </p:nvPr>
        </p:nvSpPr>
        <p:spPr>
          <a:xfrm>
            <a:off x="685800" y="762000"/>
            <a:ext cx="7772400" cy="1143000"/>
          </a:xfrm>
          <a:noFill/>
        </p:spPr>
        <p:txBody>
          <a:bodyPr lIns="92075" tIns="46038" rIns="92075" bIns="46038" anchor="ctr"/>
          <a:lstStyle/>
          <a:p>
            <a:pPr algn="ctr" eaLnBrk="1" hangingPunct="1"/>
            <a:r>
              <a:rPr lang="en-US" dirty="0" smtClean="0"/>
              <a:t>Inheritance</a:t>
            </a:r>
          </a:p>
        </p:txBody>
      </p:sp>
      <p:sp>
        <p:nvSpPr>
          <p:cNvPr id="36867" name="Rectangle 3"/>
          <p:cNvSpPr>
            <a:spLocks noGrp="1" noChangeArrowheads="1"/>
          </p:cNvSpPr>
          <p:nvPr>
            <p:ph type="subTitle" idx="1"/>
            <p:custDataLst>
              <p:tags r:id="rId2"/>
            </p:custDataLst>
          </p:nvPr>
        </p:nvSpPr>
        <p:spPr/>
        <p:txBody>
          <a:bodyPr lIns="92075" tIns="46038" rIns="92075" bIns="46038"/>
          <a:lstStyle/>
          <a:p>
            <a:pPr eaLnBrk="1" hangingPunct="1"/>
            <a:r>
              <a:rPr lang="en-US" smtClean="0"/>
              <a:t>The End</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C177B8A3-678B-4950-BF57-903344C8EDC1}" type="slidenum">
              <a:rPr lang="en-US"/>
              <a:pPr>
                <a:defRPr/>
              </a:pPr>
              <a:t>5</a:t>
            </a:fld>
            <a:endParaRPr lang="en-US"/>
          </a:p>
        </p:txBody>
      </p:sp>
      <p:sp>
        <p:nvSpPr>
          <p:cNvPr id="9220" name="Rectangle 2"/>
          <p:cNvSpPr>
            <a:spLocks noGrp="1" noChangeArrowheads="1"/>
          </p:cNvSpPr>
          <p:nvPr>
            <p:ph type="title"/>
            <p:custDataLst>
              <p:tags r:id="rId1"/>
            </p:custDataLst>
          </p:nvPr>
        </p:nvSpPr>
        <p:spPr/>
        <p:txBody>
          <a:bodyPr/>
          <a:lstStyle/>
          <a:p>
            <a:pPr eaLnBrk="1" hangingPunct="1"/>
            <a:r>
              <a:rPr lang="en-US" dirty="0" smtClean="0"/>
              <a:t>The Is-A Test</a:t>
            </a:r>
          </a:p>
        </p:txBody>
      </p:sp>
      <p:sp>
        <p:nvSpPr>
          <p:cNvPr id="9221" name="Rectangle 3"/>
          <p:cNvSpPr>
            <a:spLocks noGrp="1" noChangeArrowheads="1"/>
          </p:cNvSpPr>
          <p:nvPr>
            <p:ph type="body" idx="1"/>
            <p:custDataLst>
              <p:tags r:id="rId2"/>
            </p:custDataLst>
          </p:nvPr>
        </p:nvSpPr>
        <p:spPr/>
        <p:txBody>
          <a:bodyPr/>
          <a:lstStyle/>
          <a:p>
            <a:pPr eaLnBrk="1" hangingPunct="1"/>
            <a:r>
              <a:rPr lang="en-US" dirty="0"/>
              <a:t>I</a:t>
            </a:r>
            <a:r>
              <a:rPr lang="en-US" dirty="0" smtClean="0"/>
              <a:t>n order for a class to extend another class, it must pass the "is-a" test.</a:t>
            </a:r>
          </a:p>
          <a:p>
            <a:pPr lvl="1" eaLnBrk="1" hangingPunct="1"/>
            <a:r>
              <a:rPr lang="en-US" dirty="0" smtClean="0"/>
              <a:t>We must be able to say that an instance of the subclass is an instance of the superclass.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0F8BE165-A52E-4378-BE5A-766BAD8F713D}" type="slidenum">
              <a:rPr lang="en-US"/>
              <a:pPr>
                <a:defRPr/>
              </a:pPr>
              <a:t>6</a:t>
            </a:fld>
            <a:endParaRPr lang="en-US"/>
          </a:p>
        </p:txBody>
      </p:sp>
      <p:sp>
        <p:nvSpPr>
          <p:cNvPr id="10244" name="Rectangle 2"/>
          <p:cNvSpPr>
            <a:spLocks noGrp="1" noChangeArrowheads="1"/>
          </p:cNvSpPr>
          <p:nvPr>
            <p:ph type="title"/>
            <p:custDataLst>
              <p:tags r:id="rId1"/>
            </p:custDataLst>
          </p:nvPr>
        </p:nvSpPr>
        <p:spPr/>
        <p:txBody>
          <a:bodyPr/>
          <a:lstStyle/>
          <a:p>
            <a:pPr eaLnBrk="1" hangingPunct="1"/>
            <a:r>
              <a:rPr lang="en-US" dirty="0" smtClean="0"/>
              <a:t>Instance Variables</a:t>
            </a:r>
          </a:p>
        </p:txBody>
      </p:sp>
      <p:sp>
        <p:nvSpPr>
          <p:cNvPr id="10245" name="Rectangle 3"/>
          <p:cNvSpPr>
            <a:spLocks noGrp="1" noChangeArrowheads="1"/>
          </p:cNvSpPr>
          <p:nvPr>
            <p:ph type="body" idx="1"/>
            <p:custDataLst>
              <p:tags r:id="rId2"/>
            </p:custDataLst>
          </p:nvPr>
        </p:nvSpPr>
        <p:spPr/>
        <p:txBody>
          <a:bodyPr/>
          <a:lstStyle/>
          <a:p>
            <a:pPr eaLnBrk="1" hangingPunct="1">
              <a:lnSpc>
                <a:spcPct val="90000"/>
              </a:lnSpc>
            </a:pPr>
            <a:r>
              <a:rPr lang="en-US" dirty="0"/>
              <a:t>A</a:t>
            </a:r>
            <a:r>
              <a:rPr lang="en-US" dirty="0" smtClean="0"/>
              <a:t> subclass inherits the instance variables of the superclass.</a:t>
            </a:r>
          </a:p>
          <a:p>
            <a:pPr eaLnBrk="1" hangingPunct="1">
              <a:lnSpc>
                <a:spcPct val="90000"/>
              </a:lnSpc>
            </a:pPr>
            <a:r>
              <a:rPr lang="en-US" dirty="0"/>
              <a:t>H</a:t>
            </a:r>
            <a:r>
              <a:rPr lang="en-US" dirty="0" smtClean="0"/>
              <a:t>owever, the subclass cannot access private instance variables directly.</a:t>
            </a:r>
          </a:p>
          <a:p>
            <a:pPr eaLnBrk="1" hangingPunct="1">
              <a:lnSpc>
                <a:spcPct val="90000"/>
              </a:lnSpc>
            </a:pPr>
            <a:r>
              <a:rPr lang="en-US" dirty="0"/>
              <a:t>T</a:t>
            </a:r>
            <a:r>
              <a:rPr lang="en-US" dirty="0" smtClean="0"/>
              <a:t>he subclass must use methods provided by the superclass to access private instance variables.</a:t>
            </a:r>
          </a:p>
          <a:p>
            <a:pPr eaLnBrk="1" hangingPunct="1">
              <a:lnSpc>
                <a:spcPct val="90000"/>
              </a:lnSpc>
            </a:pPr>
            <a:r>
              <a:rPr lang="en-US" dirty="0"/>
              <a:t>P</a:t>
            </a:r>
            <a:r>
              <a:rPr lang="en-US" dirty="0" smtClean="0"/>
              <a:t>ublic getter and setter methods provide this access.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926FE253-D8F6-4D08-A56C-C80EB4C5B0BF}" type="slidenum">
              <a:rPr lang="en-US"/>
              <a:pPr>
                <a:defRPr/>
              </a:pPr>
              <a:t>7</a:t>
            </a:fld>
            <a:endParaRPr lang="en-US"/>
          </a:p>
        </p:txBody>
      </p:sp>
      <p:sp>
        <p:nvSpPr>
          <p:cNvPr id="11268" name="Rectangle 2050"/>
          <p:cNvSpPr>
            <a:spLocks noGrp="1" noChangeArrowheads="1"/>
          </p:cNvSpPr>
          <p:nvPr>
            <p:ph type="title"/>
            <p:custDataLst>
              <p:tags r:id="rId1"/>
            </p:custDataLst>
          </p:nvPr>
        </p:nvSpPr>
        <p:spPr/>
        <p:txBody>
          <a:bodyPr/>
          <a:lstStyle/>
          <a:p>
            <a:pPr eaLnBrk="1" hangingPunct="1"/>
            <a:r>
              <a:rPr lang="en-US" dirty="0" smtClean="0"/>
              <a:t>Protected Instance Variables</a:t>
            </a:r>
          </a:p>
        </p:txBody>
      </p:sp>
      <p:sp>
        <p:nvSpPr>
          <p:cNvPr id="11269" name="Rectangle 2051"/>
          <p:cNvSpPr>
            <a:spLocks noGrp="1" noChangeArrowheads="1"/>
          </p:cNvSpPr>
          <p:nvPr>
            <p:ph type="body" idx="1"/>
            <p:custDataLst>
              <p:tags r:id="rId2"/>
            </p:custDataLst>
          </p:nvPr>
        </p:nvSpPr>
        <p:spPr/>
        <p:txBody>
          <a:bodyPr/>
          <a:lstStyle/>
          <a:p>
            <a:pPr eaLnBrk="1" hangingPunct="1"/>
            <a:r>
              <a:rPr lang="en-US" dirty="0"/>
              <a:t>I</a:t>
            </a:r>
            <a:r>
              <a:rPr lang="en-US" dirty="0" smtClean="0"/>
              <a:t>nstance variables </a:t>
            </a:r>
            <a:r>
              <a:rPr lang="en-US" dirty="0" smtClean="0"/>
              <a:t>and methods declared </a:t>
            </a:r>
            <a:r>
              <a:rPr lang="en-US" dirty="0" smtClean="0"/>
              <a:t>as </a:t>
            </a:r>
            <a:r>
              <a:rPr lang="en-US" b="1" i="1" dirty="0" smtClean="0">
                <a:latin typeface="Courier New" pitchFamily="49" charset="0"/>
              </a:rPr>
              <a:t>protected</a:t>
            </a:r>
            <a:r>
              <a:rPr lang="en-US" dirty="0"/>
              <a:t> </a:t>
            </a:r>
            <a:r>
              <a:rPr lang="en-US" dirty="0"/>
              <a:t>c</a:t>
            </a:r>
            <a:r>
              <a:rPr lang="en-US" dirty="0" smtClean="0"/>
              <a:t>an</a:t>
            </a:r>
            <a:r>
              <a:rPr lang="en-US" dirty="0" smtClean="0">
                <a:latin typeface="Times New Roman" pitchFamily="18" charset="0"/>
              </a:rPr>
              <a:t> </a:t>
            </a:r>
            <a:r>
              <a:rPr lang="en-US" i="1" u="sng" dirty="0" smtClean="0">
                <a:latin typeface="+mj-lt"/>
              </a:rPr>
              <a:t>only</a:t>
            </a:r>
            <a:r>
              <a:rPr lang="en-US" i="1" u="sng" dirty="0" smtClean="0">
                <a:latin typeface="Times New Roman" pitchFamily="18" charset="0"/>
              </a:rPr>
              <a:t> </a:t>
            </a:r>
            <a:r>
              <a:rPr lang="en-US" dirty="0" smtClean="0"/>
              <a:t>be </a:t>
            </a:r>
            <a:r>
              <a:rPr lang="en-US" dirty="0" smtClean="0"/>
              <a:t>accessed </a:t>
            </a:r>
            <a:r>
              <a:rPr lang="en-US" dirty="0" smtClean="0"/>
              <a:t>by:</a:t>
            </a:r>
          </a:p>
          <a:p>
            <a:pPr lvl="1" eaLnBrk="1" hangingPunct="1"/>
            <a:r>
              <a:rPr lang="en-US" dirty="0" smtClean="0"/>
              <a:t>Subclasses</a:t>
            </a:r>
            <a:endParaRPr lang="en-US" dirty="0" smtClean="0"/>
          </a:p>
          <a:p>
            <a:pPr lvl="1" eaLnBrk="1" hangingPunct="1"/>
            <a:r>
              <a:rPr lang="en-US" dirty="0" smtClean="0"/>
              <a:t>Classes in the same package</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A34ECE15-85CB-4731-8968-129625F9888F}" type="slidenum">
              <a:rPr lang="en-US"/>
              <a:pPr>
                <a:defRPr/>
              </a:pPr>
              <a:t>8</a:t>
            </a:fld>
            <a:endParaRPr lang="en-US"/>
          </a:p>
        </p:txBody>
      </p:sp>
      <p:sp>
        <p:nvSpPr>
          <p:cNvPr id="12292" name="Rectangle 2"/>
          <p:cNvSpPr>
            <a:spLocks noGrp="1" noChangeArrowheads="1"/>
          </p:cNvSpPr>
          <p:nvPr>
            <p:ph type="title"/>
            <p:custDataLst>
              <p:tags r:id="rId1"/>
            </p:custDataLst>
          </p:nvPr>
        </p:nvSpPr>
        <p:spPr/>
        <p:txBody>
          <a:bodyPr/>
          <a:lstStyle/>
          <a:p>
            <a:pPr eaLnBrk="1" hangingPunct="1"/>
            <a:r>
              <a:rPr lang="en-US" dirty="0" smtClean="0"/>
              <a:t>Protected Vs. Private</a:t>
            </a:r>
          </a:p>
        </p:txBody>
      </p:sp>
      <p:sp>
        <p:nvSpPr>
          <p:cNvPr id="12293" name="Rectangle 3"/>
          <p:cNvSpPr>
            <a:spLocks noGrp="1" noChangeArrowheads="1"/>
          </p:cNvSpPr>
          <p:nvPr>
            <p:ph type="body" idx="1"/>
            <p:custDataLst>
              <p:tags r:id="rId2"/>
            </p:custDataLst>
          </p:nvPr>
        </p:nvSpPr>
        <p:spPr/>
        <p:txBody>
          <a:bodyPr/>
          <a:lstStyle/>
          <a:p>
            <a:pPr eaLnBrk="1" hangingPunct="1"/>
            <a:r>
              <a:rPr lang="en-US" dirty="0"/>
              <a:t>G</a:t>
            </a:r>
            <a:r>
              <a:rPr lang="en-US" dirty="0" smtClean="0"/>
              <a:t>enerally instance variables declared as </a:t>
            </a:r>
            <a:r>
              <a:rPr lang="en-US" b="1" dirty="0" smtClean="0">
                <a:latin typeface="Courier New" pitchFamily="49" charset="0"/>
              </a:rPr>
              <a:t>protected</a:t>
            </a:r>
            <a:r>
              <a:rPr lang="en-US" dirty="0" smtClean="0"/>
              <a:t> introduce the same problems as those declared </a:t>
            </a:r>
            <a:r>
              <a:rPr lang="en-US" b="1" dirty="0" smtClean="0">
                <a:latin typeface="Courier New" pitchFamily="49" charset="0"/>
              </a:rPr>
              <a:t>public.</a:t>
            </a:r>
          </a:p>
          <a:p>
            <a:pPr eaLnBrk="1" hangingPunct="1"/>
            <a:r>
              <a:rPr lang="en-US" dirty="0"/>
              <a:t>I</a:t>
            </a:r>
            <a:r>
              <a:rPr lang="en-US" dirty="0" smtClean="0"/>
              <a:t>t is advisable to declare all instance variables as </a:t>
            </a:r>
            <a:r>
              <a:rPr lang="en-US" b="1" dirty="0" smtClean="0">
                <a:latin typeface="Courier New" pitchFamily="49" charset="0"/>
              </a:rPr>
              <a:t>private.</a:t>
            </a:r>
          </a:p>
          <a:p>
            <a:pPr eaLnBrk="1" hangingPunct="1"/>
            <a:r>
              <a:rPr lang="en-US" dirty="0"/>
              <a:t>I</a:t>
            </a:r>
            <a:r>
              <a:rPr lang="en-US" dirty="0" smtClean="0"/>
              <a:t>n this case, the superclass must include methods to allow subclasses access to the instance variables.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774D80F8-4E78-41AC-AC3C-18929FD91683}" type="slidenum">
              <a:rPr lang="en-US"/>
              <a:pPr>
                <a:defRPr/>
              </a:pPr>
              <a:t>9</a:t>
            </a:fld>
            <a:endParaRPr lang="en-US"/>
          </a:p>
        </p:txBody>
      </p:sp>
      <p:sp>
        <p:nvSpPr>
          <p:cNvPr id="13316" name="Rectangle 1026"/>
          <p:cNvSpPr>
            <a:spLocks noGrp="1" noChangeArrowheads="1"/>
          </p:cNvSpPr>
          <p:nvPr>
            <p:ph type="title"/>
            <p:custDataLst>
              <p:tags r:id="rId1"/>
            </p:custDataLst>
          </p:nvPr>
        </p:nvSpPr>
        <p:spPr/>
        <p:txBody>
          <a:bodyPr/>
          <a:lstStyle/>
          <a:p>
            <a:pPr eaLnBrk="1" hangingPunct="1"/>
            <a:r>
              <a:rPr lang="en-US" dirty="0" smtClean="0"/>
              <a:t>Inherited Methods</a:t>
            </a:r>
          </a:p>
        </p:txBody>
      </p:sp>
      <p:sp>
        <p:nvSpPr>
          <p:cNvPr id="13317" name="Rectangle 1027"/>
          <p:cNvSpPr>
            <a:spLocks noGrp="1" noChangeArrowheads="1"/>
          </p:cNvSpPr>
          <p:nvPr>
            <p:ph type="body" idx="1"/>
            <p:custDataLst>
              <p:tags r:id="rId2"/>
            </p:custDataLst>
          </p:nvPr>
        </p:nvSpPr>
        <p:spPr/>
        <p:txBody>
          <a:bodyPr/>
          <a:lstStyle/>
          <a:p>
            <a:pPr eaLnBrk="1" hangingPunct="1"/>
            <a:r>
              <a:rPr lang="en-US" dirty="0"/>
              <a:t>S</a:t>
            </a:r>
            <a:r>
              <a:rPr lang="en-US" dirty="0" smtClean="0"/>
              <a:t>ubclasses inherit all </a:t>
            </a:r>
            <a:r>
              <a:rPr lang="en-US" b="1" dirty="0" smtClean="0">
                <a:latin typeface="Courier New" pitchFamily="49" charset="0"/>
              </a:rPr>
              <a:t>public</a:t>
            </a:r>
            <a:r>
              <a:rPr lang="en-US" dirty="0" smtClean="0"/>
              <a:t> and </a:t>
            </a:r>
            <a:r>
              <a:rPr lang="en-US" b="1" dirty="0" smtClean="0">
                <a:latin typeface="Courier New" pitchFamily="49" charset="0"/>
              </a:rPr>
              <a:t>protected</a:t>
            </a:r>
            <a:r>
              <a:rPr lang="en-US" dirty="0" smtClean="0"/>
              <a:t> methods of the superclass.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ourseSlidesMM">
  <a:themeElements>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ourseSlidesMM">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urseSlidesMM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urseSlidesMM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ourseSlidesMM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urseSlidesMM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urseSlidesMM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urseSlidesMM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C:\0Merry\Courses\courseSlidesMM.pot</Template>
  <TotalTime>3733</TotalTime>
  <Words>1666</Words>
  <Application>Microsoft Office PowerPoint</Application>
  <PresentationFormat>On-screen Show (4:3)</PresentationFormat>
  <Paragraphs>269</Paragraphs>
  <Slides>40</Slides>
  <Notes>38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Courier New</vt:lpstr>
      <vt:lpstr>Tahoma</vt:lpstr>
      <vt:lpstr>Times New Roman</vt:lpstr>
      <vt:lpstr>Wingdings</vt:lpstr>
      <vt:lpstr>courseSlidesMM</vt:lpstr>
      <vt:lpstr>RFFlow</vt:lpstr>
      <vt:lpstr>Inheritance</vt:lpstr>
      <vt:lpstr>State and Behavior of an Object</vt:lpstr>
      <vt:lpstr>Extending Classes – Inheritance</vt:lpstr>
      <vt:lpstr>SuperClasses and SubClasses</vt:lpstr>
      <vt:lpstr>The Is-A Test</vt:lpstr>
      <vt:lpstr>Instance Variables</vt:lpstr>
      <vt:lpstr>Protected Instance Variables</vt:lpstr>
      <vt:lpstr>Protected Vs. Private</vt:lpstr>
      <vt:lpstr>Inherited Methods</vt:lpstr>
      <vt:lpstr>Modifying Behavior</vt:lpstr>
      <vt:lpstr>Inheritance Is One-Way</vt:lpstr>
      <vt:lpstr>The Object Class</vt:lpstr>
      <vt:lpstr>The equals Method </vt:lpstr>
      <vt:lpstr>The equals Method</vt:lpstr>
      <vt:lpstr>The toString Method</vt:lpstr>
      <vt:lpstr>The toString Method</vt:lpstr>
      <vt:lpstr>The toString Method</vt:lpstr>
      <vt:lpstr>Example: Employee Class</vt:lpstr>
      <vt:lpstr>Example: Employee Class</vt:lpstr>
      <vt:lpstr>The toString Method</vt:lpstr>
      <vt:lpstr>Overriding toString()</vt:lpstr>
      <vt:lpstr>Overriding toString()</vt:lpstr>
      <vt:lpstr>Employee Subclasses</vt:lpstr>
      <vt:lpstr>The Is-A Test Revisited</vt:lpstr>
      <vt:lpstr>Hourly Workers</vt:lpstr>
      <vt:lpstr>HourlyEmployee</vt:lpstr>
      <vt:lpstr>HourlyEmployee</vt:lpstr>
      <vt:lpstr>HourlyEmployee</vt:lpstr>
      <vt:lpstr>The Constructor</vt:lpstr>
      <vt:lpstr>The Constructor</vt:lpstr>
      <vt:lpstr>Constructor for HourlyEmployee</vt:lpstr>
      <vt:lpstr>Inheriting Methods</vt:lpstr>
      <vt:lpstr>Changing the Behavior</vt:lpstr>
      <vt:lpstr>calcWeeklySalary()</vt:lpstr>
      <vt:lpstr>Changing the Behavior</vt:lpstr>
      <vt:lpstr>HourlyEmployee: toString</vt:lpstr>
      <vt:lpstr>HourlyEmployee: toString</vt:lpstr>
      <vt:lpstr>UML and Inheritance</vt:lpstr>
      <vt:lpstr>EMPLOYEE Hierarchy</vt:lpstr>
      <vt:lpstr>Inheritance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Merry &amp; Gary McDonald</dc:creator>
  <cp:lastModifiedBy>Hoot,Charles</cp:lastModifiedBy>
  <cp:revision>324</cp:revision>
  <cp:lastPrinted>1997-08-18T23:55:32Z</cp:lastPrinted>
  <dcterms:created xsi:type="dcterms:W3CDTF">1995-06-02T22:19:30Z</dcterms:created>
  <dcterms:modified xsi:type="dcterms:W3CDTF">2016-02-16T07:20:27Z</dcterms:modified>
</cp:coreProperties>
</file>