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18"/>
  </p:notesMasterIdLst>
  <p:handoutMasterIdLst>
    <p:handoutMasterId r:id="rId19"/>
  </p:handoutMasterIdLst>
  <p:sldIdLst>
    <p:sldId id="256" r:id="rId2"/>
    <p:sldId id="312" r:id="rId3"/>
    <p:sldId id="313" r:id="rId4"/>
    <p:sldId id="258" r:id="rId5"/>
    <p:sldId id="259" r:id="rId6"/>
    <p:sldId id="299" r:id="rId7"/>
    <p:sldId id="260" r:id="rId8"/>
    <p:sldId id="261" r:id="rId9"/>
    <p:sldId id="262" r:id="rId10"/>
    <p:sldId id="263" r:id="rId11"/>
    <p:sldId id="300" r:id="rId12"/>
    <p:sldId id="303" r:id="rId13"/>
    <p:sldId id="304" r:id="rId14"/>
    <p:sldId id="310" r:id="rId15"/>
    <p:sldId id="297" r:id="rId16"/>
    <p:sldId id="298" r:id="rId17"/>
  </p:sldIdLst>
  <p:sldSz cx="9144000" cy="6858000" type="screen4x3"/>
  <p:notesSz cx="6858000" cy="91440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0" autoAdjust="0"/>
  </p:normalViewPr>
  <p:slideViewPr>
    <p:cSldViewPr>
      <p:cViewPr varScale="1">
        <p:scale>
          <a:sx n="64" d="100"/>
          <a:sy n="64" d="100"/>
        </p:scale>
        <p:origin x="1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D0B2AA-39E9-4690-A2FD-3671E546D18A}" type="slidenum">
              <a:rPr lang="en-US"/>
              <a:pPr>
                <a:defRPr/>
              </a:pPr>
              <a:t>‹#›</a:t>
            </a:fld>
            <a:endParaRPr lang="en-US" dirty="0"/>
          </a:p>
        </p:txBody>
      </p:sp>
    </p:spTree>
    <p:extLst>
      <p:ext uri="{BB962C8B-B14F-4D97-AF65-F5344CB8AC3E}">
        <p14:creationId xmlns:p14="http://schemas.microsoft.com/office/powerpoint/2010/main" val="1854259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559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66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1509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The question</a:t>
            </a:r>
            <a:r>
              <a:rPr lang="en-US" baseline="0" dirty="0" smtClean="0"/>
              <a:t> is whether to do the method lookup at compile time based on the declared type of the reference or to do the method lookup at run time based on the actual type of the object. The classic definition for an object oriented language is to do the lookup at runtime.  Compile time method lookup results in faster programs and is the default choice for C++.</a:t>
            </a:r>
            <a:endParaRPr lang="en-US" dirty="0" smtClean="0"/>
          </a:p>
        </p:txBody>
      </p:sp>
    </p:spTree>
    <p:extLst>
      <p:ext uri="{BB962C8B-B14F-4D97-AF65-F5344CB8AC3E}">
        <p14:creationId xmlns:p14="http://schemas.microsoft.com/office/powerpoint/2010/main" val="418921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4624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17161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3453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224708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0210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75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40502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86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Even</a:t>
            </a:r>
            <a:r>
              <a:rPr lang="en-US" baseline="0" dirty="0" smtClean="0"/>
              <a:t> though emp1 would actually be an hourly employee after the assignment, we are restricted to applying the Employee methods.</a:t>
            </a:r>
            <a:endParaRPr lang="en-US" dirty="0" smtClean="0"/>
          </a:p>
        </p:txBody>
      </p:sp>
    </p:spTree>
    <p:extLst>
      <p:ext uri="{BB962C8B-B14F-4D97-AF65-F5344CB8AC3E}">
        <p14:creationId xmlns:p14="http://schemas.microsoft.com/office/powerpoint/2010/main" val="212701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765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2005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0256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96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071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0723" name="Rectangle 1027"/>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r>
              <a:rPr lang="en-US" smtClean="0"/>
              <a:t>See Fundamentals of OOP and Data Structures in Java, by Wiener and Pinson, pages 8, 9, and 13 for more discussion of polymorphic substitution and late binding polymorphism</a:t>
            </a:r>
          </a:p>
        </p:txBody>
      </p:sp>
    </p:spTree>
    <p:extLst>
      <p:ext uri="{BB962C8B-B14F-4D97-AF65-F5344CB8AC3E}">
        <p14:creationId xmlns:p14="http://schemas.microsoft.com/office/powerpoint/2010/main" val="318012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17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8652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27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015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dirty="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dirty="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dirty="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dirty="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dirty="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dirty="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dirty="0"/>
            </a:p>
          </p:txBody>
        </p:sp>
      </p:grpSp>
      <p:sp>
        <p:nvSpPr>
          <p:cNvPr id="659468"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659469"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a:t>Polymorphism</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58DC954-B080-42B6-A57C-F5D4CE0D541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6" name="Rectangle 13"/>
          <p:cNvSpPr>
            <a:spLocks noGrp="1" noChangeArrowheads="1"/>
          </p:cNvSpPr>
          <p:nvPr>
            <p:ph type="sldNum" sz="quarter" idx="12"/>
          </p:nvPr>
        </p:nvSpPr>
        <p:spPr>
          <a:ln/>
        </p:spPr>
        <p:txBody>
          <a:bodyPr/>
          <a:lstStyle>
            <a:lvl1pPr>
              <a:defRPr/>
            </a:lvl1pPr>
          </a:lstStyle>
          <a:p>
            <a:pPr>
              <a:defRPr/>
            </a:pPr>
            <a:fld id="{C25FED8D-95AC-4B57-BDE1-BEF7BA946FE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6" name="Rectangle 13"/>
          <p:cNvSpPr>
            <a:spLocks noGrp="1" noChangeArrowheads="1"/>
          </p:cNvSpPr>
          <p:nvPr>
            <p:ph type="sldNum" sz="quarter" idx="12"/>
          </p:nvPr>
        </p:nvSpPr>
        <p:spPr>
          <a:ln/>
        </p:spPr>
        <p:txBody>
          <a:bodyPr/>
          <a:lstStyle>
            <a:lvl1pPr>
              <a:defRPr/>
            </a:lvl1pPr>
          </a:lstStyle>
          <a:p>
            <a:pPr>
              <a:defRPr/>
            </a:pPr>
            <a:fld id="{2FD357A6-758D-49C4-B9C6-5D6FB25916F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6" name="Rectangle 13"/>
          <p:cNvSpPr>
            <a:spLocks noGrp="1" noChangeArrowheads="1"/>
          </p:cNvSpPr>
          <p:nvPr>
            <p:ph type="sldNum" sz="quarter" idx="12"/>
          </p:nvPr>
        </p:nvSpPr>
        <p:spPr>
          <a:ln/>
        </p:spPr>
        <p:txBody>
          <a:bodyPr/>
          <a:lstStyle>
            <a:lvl1pPr>
              <a:defRPr/>
            </a:lvl1pPr>
          </a:lstStyle>
          <a:p>
            <a:pPr>
              <a:defRPr/>
            </a:pPr>
            <a:fld id="{D383AF74-0AF7-4EDD-BD79-ECEEE23218D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6" name="Rectangle 13"/>
          <p:cNvSpPr>
            <a:spLocks noGrp="1" noChangeArrowheads="1"/>
          </p:cNvSpPr>
          <p:nvPr>
            <p:ph type="sldNum" sz="quarter" idx="12"/>
          </p:nvPr>
        </p:nvSpPr>
        <p:spPr>
          <a:ln/>
        </p:spPr>
        <p:txBody>
          <a:bodyPr/>
          <a:lstStyle>
            <a:lvl1pPr>
              <a:defRPr/>
            </a:lvl1pPr>
          </a:lstStyle>
          <a:p>
            <a:pPr>
              <a:defRPr/>
            </a:pPr>
            <a:fld id="{DE57C77D-A588-47B1-88B3-6E1F714C7D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7" name="Rectangle 13"/>
          <p:cNvSpPr>
            <a:spLocks noGrp="1" noChangeArrowheads="1"/>
          </p:cNvSpPr>
          <p:nvPr>
            <p:ph type="sldNum" sz="quarter" idx="12"/>
          </p:nvPr>
        </p:nvSpPr>
        <p:spPr>
          <a:ln/>
        </p:spPr>
        <p:txBody>
          <a:bodyPr/>
          <a:lstStyle>
            <a:lvl1pPr>
              <a:defRPr/>
            </a:lvl1pPr>
          </a:lstStyle>
          <a:p>
            <a:pPr>
              <a:defRPr/>
            </a:pPr>
            <a:fld id="{E69B81E6-243A-4A16-8AB4-6C4E1D42D56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9" name="Rectangle 13"/>
          <p:cNvSpPr>
            <a:spLocks noGrp="1" noChangeArrowheads="1"/>
          </p:cNvSpPr>
          <p:nvPr>
            <p:ph type="sldNum" sz="quarter" idx="12"/>
          </p:nvPr>
        </p:nvSpPr>
        <p:spPr>
          <a:ln/>
        </p:spPr>
        <p:txBody>
          <a:bodyPr/>
          <a:lstStyle>
            <a:lvl1pPr>
              <a:defRPr/>
            </a:lvl1pPr>
          </a:lstStyle>
          <a:p>
            <a:pPr>
              <a:defRPr/>
            </a:pPr>
            <a:fld id="{E040DC63-CC73-4436-B907-C2E6757A5D1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5" name="Rectangle 13"/>
          <p:cNvSpPr>
            <a:spLocks noGrp="1" noChangeArrowheads="1"/>
          </p:cNvSpPr>
          <p:nvPr>
            <p:ph type="sldNum" sz="quarter" idx="12"/>
          </p:nvPr>
        </p:nvSpPr>
        <p:spPr>
          <a:ln/>
        </p:spPr>
        <p:txBody>
          <a:bodyPr/>
          <a:lstStyle>
            <a:lvl1pPr>
              <a:defRPr/>
            </a:lvl1pPr>
          </a:lstStyle>
          <a:p>
            <a:pPr>
              <a:defRPr/>
            </a:pPr>
            <a:fld id="{F1BB3333-DB31-4517-81A8-6F03E7DC401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4" name="Rectangle 13"/>
          <p:cNvSpPr>
            <a:spLocks noGrp="1" noChangeArrowheads="1"/>
          </p:cNvSpPr>
          <p:nvPr>
            <p:ph type="sldNum" sz="quarter" idx="12"/>
          </p:nvPr>
        </p:nvSpPr>
        <p:spPr>
          <a:ln/>
        </p:spPr>
        <p:txBody>
          <a:bodyPr/>
          <a:lstStyle>
            <a:lvl1pPr>
              <a:defRPr/>
            </a:lvl1pPr>
          </a:lstStyle>
          <a:p>
            <a:pPr>
              <a:defRPr/>
            </a:pPr>
            <a:fld id="{9714A007-1305-4C8E-AA1A-EB8A6BE31B3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7" name="Rectangle 13"/>
          <p:cNvSpPr>
            <a:spLocks noGrp="1" noChangeArrowheads="1"/>
          </p:cNvSpPr>
          <p:nvPr>
            <p:ph type="sldNum" sz="quarter" idx="12"/>
          </p:nvPr>
        </p:nvSpPr>
        <p:spPr>
          <a:ln/>
        </p:spPr>
        <p:txBody>
          <a:bodyPr/>
          <a:lstStyle>
            <a:lvl1pPr>
              <a:defRPr/>
            </a:lvl1pPr>
          </a:lstStyle>
          <a:p>
            <a:pPr>
              <a:defRPr/>
            </a:pPr>
            <a:fld id="{2194ECB4-D1F0-4057-8573-B56E9AE3770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Polymorphism</a:t>
            </a:r>
          </a:p>
        </p:txBody>
      </p:sp>
      <p:sp>
        <p:nvSpPr>
          <p:cNvPr id="7" name="Rectangle 13"/>
          <p:cNvSpPr>
            <a:spLocks noGrp="1" noChangeArrowheads="1"/>
          </p:cNvSpPr>
          <p:nvPr>
            <p:ph type="sldNum" sz="quarter" idx="12"/>
          </p:nvPr>
        </p:nvSpPr>
        <p:spPr>
          <a:ln/>
        </p:spPr>
        <p:txBody>
          <a:bodyPr/>
          <a:lstStyle>
            <a:lvl1pPr>
              <a:defRPr/>
            </a:lvl1pPr>
          </a:lstStyle>
          <a:p>
            <a:pPr>
              <a:defRPr/>
            </a:pPr>
            <a:fld id="{10E3BA4E-75B6-483D-AD7E-B7073E37AD1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8434"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35"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3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3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3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3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58440"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8443" name="Rectangle 11"/>
          <p:cNvSpPr>
            <a:spLocks noGrp="1" noChangeArrowheads="1"/>
          </p:cNvSpPr>
          <p:nvPr>
            <p:ph type="dt" sz="half" idx="2"/>
          </p:nvPr>
        </p:nvSpPr>
        <p:spPr bwMode="auto">
          <a:xfrm>
            <a:off x="36576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658444" name="Rectangle 12"/>
          <p:cNvSpPr>
            <a:spLocks noGrp="1" noChangeArrowheads="1"/>
          </p:cNvSpPr>
          <p:nvPr>
            <p:ph type="ftr" sz="quarter" idx="3"/>
          </p:nvPr>
        </p:nvSpPr>
        <p:spPr bwMode="auto">
          <a:xfrm>
            <a:off x="838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Polymorphism</a:t>
            </a:r>
          </a:p>
        </p:txBody>
      </p:sp>
      <p:sp>
        <p:nvSpPr>
          <p:cNvPr id="6584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E2C707BB-7498-4FAC-AC51-EB86DDF9A3D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xfrm>
            <a:off x="762000" y="838200"/>
            <a:ext cx="7772400" cy="1143000"/>
          </a:xfrm>
          <a:noFill/>
        </p:spPr>
        <p:txBody>
          <a:bodyPr lIns="92075" tIns="46038" rIns="92075" bIns="46038" anchor="ctr"/>
          <a:lstStyle/>
          <a:p>
            <a:pPr algn="ctr" eaLnBrk="1" hangingPunct="1"/>
            <a:r>
              <a:rPr lang="en-US" dirty="0" smtClean="0"/>
              <a:t>Polymorphism</a:t>
            </a:r>
          </a:p>
        </p:txBody>
      </p:sp>
      <p:sp>
        <p:nvSpPr>
          <p:cNvPr id="3075"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33BEBD54-E149-4D99-8CC2-BC1B991EE95D}" type="slidenum">
              <a:rPr lang="en-US"/>
              <a:pPr>
                <a:defRPr/>
              </a:pPr>
              <a:t>10</a:t>
            </a:fld>
            <a:endParaRPr lang="en-US" dirty="0"/>
          </a:p>
        </p:txBody>
      </p:sp>
      <p:sp>
        <p:nvSpPr>
          <p:cNvPr id="10244" name="Rectangle 1026"/>
          <p:cNvSpPr>
            <a:spLocks noGrp="1" noChangeArrowheads="1"/>
          </p:cNvSpPr>
          <p:nvPr>
            <p:ph type="title"/>
            <p:custDataLst>
              <p:tags r:id="rId1"/>
            </p:custDataLst>
          </p:nvPr>
        </p:nvSpPr>
        <p:spPr/>
        <p:txBody>
          <a:bodyPr/>
          <a:lstStyle/>
          <a:p>
            <a:pPr eaLnBrk="1" hangingPunct="1"/>
            <a:r>
              <a:rPr lang="en-US" dirty="0" smtClean="0"/>
              <a:t>Late Binding Polymorphism</a:t>
            </a:r>
          </a:p>
        </p:txBody>
      </p:sp>
      <p:sp>
        <p:nvSpPr>
          <p:cNvPr id="10245" name="Rectangle 1027"/>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dirty="0" smtClean="0"/>
              <a:t>ability to override methods coupled with the run-time determination of which method to invoke is referred to as </a:t>
            </a:r>
            <a:r>
              <a:rPr lang="en-US" i="1" dirty="0" smtClean="0"/>
              <a:t>late binding polymorphism</a:t>
            </a:r>
            <a:r>
              <a:rPr lang="en-US" dirty="0" smtClean="0"/>
              <a:t> (or just polymorphism</a:t>
            </a:r>
            <a:r>
              <a:rPr lang="en-US" dirty="0" smtClean="0"/>
              <a:t>).</a:t>
            </a:r>
            <a:endParaRPr lang="en-US" dirty="0" smtClean="0"/>
          </a:p>
          <a:p>
            <a:pPr eaLnBrk="1" hangingPunct="1"/>
            <a:r>
              <a:rPr lang="en-US" dirty="0"/>
              <a:t>P</a:t>
            </a:r>
            <a:r>
              <a:rPr lang="en-US" dirty="0" smtClean="0"/>
              <a:t>olymorphism </a:t>
            </a:r>
            <a:r>
              <a:rPr lang="en-US" dirty="0" smtClean="0"/>
              <a:t>means "many forms", and is used in this context because the same message can evoke different behavior depending upon the </a:t>
            </a:r>
            <a:r>
              <a:rPr lang="en-US" dirty="0" smtClean="0"/>
              <a:t>receiver.</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Inheritance Vs. Polymorphism</a:t>
            </a:r>
          </a:p>
        </p:txBody>
      </p:sp>
      <p:sp>
        <p:nvSpPr>
          <p:cNvPr id="17411" name="Content Placeholder 2"/>
          <p:cNvSpPr>
            <a:spLocks noGrp="1"/>
          </p:cNvSpPr>
          <p:nvPr>
            <p:ph idx="1"/>
          </p:nvPr>
        </p:nvSpPr>
        <p:spPr>
          <a:xfrm>
            <a:off x="1143000" y="1524000"/>
            <a:ext cx="7812088" cy="4608513"/>
          </a:xfrm>
        </p:spPr>
        <p:txBody>
          <a:bodyPr/>
          <a:lstStyle/>
          <a:p>
            <a:pPr eaLnBrk="1" hangingPunct="1"/>
            <a:r>
              <a:rPr lang="en-US" dirty="0"/>
              <a:t>S</a:t>
            </a:r>
            <a:r>
              <a:rPr lang="en-US" dirty="0" smtClean="0"/>
              <a:t>uppose </a:t>
            </a:r>
            <a:r>
              <a:rPr lang="en-US" dirty="0" smtClean="0"/>
              <a:t>we remove the </a:t>
            </a:r>
            <a:r>
              <a:rPr lang="en-US" b="1" dirty="0" err="1" smtClean="0">
                <a:latin typeface="Courier New" pitchFamily="49" charset="0"/>
                <a:cs typeface="Courier New" pitchFamily="49" charset="0"/>
              </a:rPr>
              <a:t>toString</a:t>
            </a:r>
            <a:r>
              <a:rPr lang="en-US" dirty="0" smtClean="0"/>
              <a:t> method from the </a:t>
            </a:r>
            <a:r>
              <a:rPr lang="en-US" b="1" dirty="0" err="1" smtClean="0">
                <a:latin typeface="Courier New" pitchFamily="49" charset="0"/>
                <a:cs typeface="Courier New" pitchFamily="49" charset="0"/>
              </a:rPr>
              <a:t>HourlyEmployee</a:t>
            </a:r>
            <a:r>
              <a:rPr lang="en-US" dirty="0" smtClean="0"/>
              <a:t> </a:t>
            </a:r>
            <a:r>
              <a:rPr lang="en-US" dirty="0" smtClean="0"/>
              <a:t>class.</a:t>
            </a:r>
            <a:endParaRPr lang="en-US" dirty="0" smtClean="0"/>
          </a:p>
          <a:p>
            <a:pPr eaLnBrk="1" hangingPunct="1"/>
            <a:r>
              <a:rPr lang="en-US" dirty="0"/>
              <a:t>I</a:t>
            </a:r>
            <a:r>
              <a:rPr lang="en-US" dirty="0" smtClean="0"/>
              <a:t>f </a:t>
            </a:r>
            <a:r>
              <a:rPr lang="en-US" dirty="0" smtClean="0"/>
              <a:t>we have an </a:t>
            </a:r>
            <a:r>
              <a:rPr lang="en-US" b="1" dirty="0" err="1" smtClean="0">
                <a:latin typeface="Courier New" pitchFamily="49" charset="0"/>
                <a:cs typeface="Courier New" pitchFamily="49" charset="0"/>
              </a:rPr>
              <a:t>HourlyEmployee</a:t>
            </a:r>
            <a:r>
              <a:rPr lang="en-US" dirty="0" smtClean="0"/>
              <a:t> object and its </a:t>
            </a:r>
            <a:r>
              <a:rPr lang="en-US" b="1" dirty="0" err="1" smtClean="0">
                <a:latin typeface="Courier New" pitchFamily="49" charset="0"/>
                <a:cs typeface="Courier New" pitchFamily="49" charset="0"/>
              </a:rPr>
              <a:t>toString</a:t>
            </a:r>
            <a:r>
              <a:rPr lang="en-US" dirty="0" smtClean="0"/>
              <a:t> method is invoked, Java will now use the </a:t>
            </a:r>
            <a:r>
              <a:rPr lang="en-US" b="1" dirty="0" err="1" smtClean="0">
                <a:latin typeface="Courier New" pitchFamily="49" charset="0"/>
                <a:cs typeface="Courier New" pitchFamily="49" charset="0"/>
              </a:rPr>
              <a:t>toString</a:t>
            </a:r>
            <a:r>
              <a:rPr lang="en-US" dirty="0" smtClean="0"/>
              <a:t> method of the </a:t>
            </a:r>
            <a:r>
              <a:rPr lang="en-US" b="1" dirty="0" smtClean="0">
                <a:latin typeface="Courier New" pitchFamily="49" charset="0"/>
                <a:cs typeface="Courier New" pitchFamily="49" charset="0"/>
              </a:rPr>
              <a:t>Employee</a:t>
            </a:r>
            <a:r>
              <a:rPr lang="en-US" dirty="0" smtClean="0"/>
              <a:t> </a:t>
            </a:r>
            <a:r>
              <a:rPr lang="en-US" dirty="0" smtClean="0"/>
              <a:t>class.</a:t>
            </a:r>
            <a:endParaRPr lang="en-US" dirty="0" smtClean="0"/>
          </a:p>
          <a:p>
            <a:pPr eaLnBrk="1" hangingPunct="1"/>
            <a:r>
              <a:rPr lang="en-US" dirty="0"/>
              <a:t>T</a:t>
            </a:r>
            <a:r>
              <a:rPr lang="en-US" dirty="0" smtClean="0"/>
              <a:t>his </a:t>
            </a:r>
            <a:r>
              <a:rPr lang="en-US" dirty="0" smtClean="0"/>
              <a:t>is due to </a:t>
            </a:r>
            <a:r>
              <a:rPr lang="en-US" i="1" dirty="0" smtClean="0"/>
              <a:t>inheritance</a:t>
            </a:r>
            <a:r>
              <a:rPr lang="en-US" dirty="0" smtClean="0"/>
              <a:t>, not </a:t>
            </a:r>
            <a:r>
              <a:rPr lang="en-US" dirty="0" smtClean="0"/>
              <a:t>polymorphism.</a:t>
            </a:r>
            <a:endParaRPr lang="en-US" dirty="0" smtClean="0"/>
          </a:p>
        </p:txBody>
      </p:sp>
      <p:sp>
        <p:nvSpPr>
          <p:cNvPr id="4" name="Footer Placeholder 3"/>
          <p:cNvSpPr>
            <a:spLocks noGrp="1"/>
          </p:cNvSpPr>
          <p:nvPr>
            <p:ph type="ftr" sz="quarter" idx="11"/>
          </p:nvPr>
        </p:nvSpPr>
        <p:spPr/>
        <p:txBody>
          <a:bodyPr/>
          <a:lstStyle/>
          <a:p>
            <a:pPr>
              <a:defRPr/>
            </a:pPr>
            <a:r>
              <a:rPr lang="en-US"/>
              <a:t>Polymorphism</a:t>
            </a:r>
          </a:p>
        </p:txBody>
      </p:sp>
      <p:sp>
        <p:nvSpPr>
          <p:cNvPr id="5" name="Slide Number Placeholder 4"/>
          <p:cNvSpPr>
            <a:spLocks noGrp="1"/>
          </p:cNvSpPr>
          <p:nvPr>
            <p:ph type="sldNum" sz="quarter" idx="12"/>
          </p:nvPr>
        </p:nvSpPr>
        <p:spPr/>
        <p:txBody>
          <a:bodyPr/>
          <a:lstStyle/>
          <a:p>
            <a:pPr>
              <a:defRPr/>
            </a:pPr>
            <a:fld id="{8BB13AE8-0082-4B74-BBDD-C3253CAE33F5}"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Inheritance Vs. Polymorphism</a:t>
            </a:r>
          </a:p>
        </p:txBody>
      </p:sp>
      <p:sp>
        <p:nvSpPr>
          <p:cNvPr id="18435" name="Content Placeholder 2"/>
          <p:cNvSpPr>
            <a:spLocks noGrp="1"/>
          </p:cNvSpPr>
          <p:nvPr>
            <p:ph idx="1"/>
          </p:nvPr>
        </p:nvSpPr>
        <p:spPr/>
        <p:txBody>
          <a:bodyPr/>
          <a:lstStyle/>
          <a:p>
            <a:pPr eaLnBrk="1" hangingPunct="1">
              <a:buFont typeface="Wingdings" pitchFamily="2" charset="2"/>
              <a:buNone/>
            </a:pPr>
            <a:r>
              <a:rPr lang="en-US" sz="2400" b="1" dirty="0" err="1" smtClean="0">
                <a:latin typeface="Courier New" pitchFamily="49" charset="0"/>
                <a:cs typeface="Courier New" pitchFamily="49" charset="0"/>
              </a:rPr>
              <a:t>HourlyEmployee</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hrEmp</a:t>
            </a:r>
            <a:endParaRPr lang="en-US" sz="2400" b="1" dirty="0" smtClean="0">
              <a:latin typeface="Courier New" pitchFamily="49" charset="0"/>
              <a:cs typeface="Courier New" pitchFamily="49" charset="0"/>
            </a:endParaRPr>
          </a:p>
          <a:p>
            <a:pPr eaLnBrk="1" hangingPunct="1">
              <a:buFont typeface="Wingdings" pitchFamily="2" charset="2"/>
              <a:buNone/>
            </a:pPr>
            <a:r>
              <a:rPr lang="en-US" sz="2400" b="1" dirty="0" smtClean="0">
                <a:latin typeface="Courier New" pitchFamily="49" charset="0"/>
                <a:cs typeface="Courier New" pitchFamily="49" charset="0"/>
              </a:rPr>
              <a:t>= new </a:t>
            </a:r>
            <a:r>
              <a:rPr lang="en-US" sz="2400" b="1" dirty="0" err="1" smtClean="0">
                <a:latin typeface="Courier New" pitchFamily="49" charset="0"/>
                <a:cs typeface="Courier New" pitchFamily="49" charset="0"/>
              </a:rPr>
              <a:t>HourlyEmployee</a:t>
            </a:r>
            <a:r>
              <a:rPr lang="en-US" sz="2400" b="1" dirty="0" smtClean="0">
                <a:latin typeface="Courier New" pitchFamily="49" charset="0"/>
                <a:cs typeface="Courier New" pitchFamily="49" charset="0"/>
              </a:rPr>
              <a:t>("Zelda",</a:t>
            </a:r>
            <a:endParaRPr lang="en-US" sz="2400" dirty="0" smtClean="0">
              <a:latin typeface="Courier New" pitchFamily="49" charset="0"/>
              <a:cs typeface="Courier New" pitchFamily="49" charset="0"/>
            </a:endParaRPr>
          </a:p>
          <a:p>
            <a:pPr eaLnBrk="1" hangingPunct="1">
              <a:buFont typeface="Wingdings" pitchFamily="2" charset="2"/>
              <a:buNone/>
            </a:pPr>
            <a:r>
              <a:rPr lang="en-US" sz="2400" b="1" dirty="0" smtClean="0">
                <a:latin typeface="Courier New" pitchFamily="49" charset="0"/>
                <a:cs typeface="Courier New" pitchFamily="49" charset="0"/>
              </a:rPr>
              <a:t>   "McDonald","000000004",10.25,20)</a:t>
            </a:r>
          </a:p>
          <a:p>
            <a:pPr eaLnBrk="1" hangingPunct="1">
              <a:buFont typeface="Wingdings" pitchFamily="2" charset="2"/>
              <a:buNone/>
            </a:pPr>
            <a:r>
              <a:rPr lang="en-US" sz="2400" b="1" dirty="0" err="1" smtClean="0">
                <a:latin typeface="Courier New" pitchFamily="49" charset="0"/>
              </a:rPr>
              <a:t>System.out.println</a:t>
            </a:r>
            <a:r>
              <a:rPr lang="en-US" sz="2400" b="1" dirty="0" smtClean="0">
                <a:latin typeface="Courier New" pitchFamily="49" charset="0"/>
              </a:rPr>
              <a:t>(</a:t>
            </a:r>
            <a:r>
              <a:rPr lang="en-US" sz="2400" b="1" dirty="0" err="1" smtClean="0">
                <a:latin typeface="Courier New" pitchFamily="49" charset="0"/>
              </a:rPr>
              <a:t>hrEmp</a:t>
            </a:r>
            <a:r>
              <a:rPr lang="en-US" sz="2400" b="1" dirty="0" smtClean="0">
                <a:latin typeface="Courier New" pitchFamily="49" charset="0"/>
              </a:rPr>
              <a:t>);</a:t>
            </a:r>
          </a:p>
          <a:p>
            <a:pPr eaLnBrk="1" hangingPunct="1">
              <a:buFont typeface="Wingdings" pitchFamily="2" charset="2"/>
              <a:buNone/>
            </a:pPr>
            <a:r>
              <a:rPr lang="en-US" sz="2400" dirty="0" smtClean="0"/>
              <a:t>	</a:t>
            </a:r>
          </a:p>
          <a:p>
            <a:pPr eaLnBrk="1" hangingPunct="1">
              <a:buFont typeface="Wingdings" pitchFamily="2" charset="2"/>
              <a:buNone/>
            </a:pPr>
            <a:r>
              <a:rPr lang="en-US" sz="2400" dirty="0" smtClean="0"/>
              <a:t>Output:	</a:t>
            </a:r>
            <a:endParaRPr lang="en-US" sz="2400" dirty="0" smtClean="0">
              <a:latin typeface="Courier New" pitchFamily="49" charset="0"/>
            </a:endParaRPr>
          </a:p>
          <a:p>
            <a:pPr eaLnBrk="1" hangingPunct="1">
              <a:buFont typeface="Wingdings" pitchFamily="2" charset="2"/>
              <a:buNone/>
            </a:pPr>
            <a:r>
              <a:rPr lang="en-US" sz="2400" b="1" dirty="0" smtClean="0">
                <a:latin typeface="Courier New" pitchFamily="49" charset="0"/>
                <a:cs typeface="Courier New" pitchFamily="49" charset="0"/>
              </a:rPr>
              <a:t>000000004 McDonald, Zelda</a:t>
            </a:r>
          </a:p>
        </p:txBody>
      </p:sp>
      <p:sp>
        <p:nvSpPr>
          <p:cNvPr id="4" name="Footer Placeholder 3"/>
          <p:cNvSpPr>
            <a:spLocks noGrp="1"/>
          </p:cNvSpPr>
          <p:nvPr>
            <p:ph type="ftr" sz="quarter" idx="11"/>
          </p:nvPr>
        </p:nvSpPr>
        <p:spPr/>
        <p:txBody>
          <a:bodyPr/>
          <a:lstStyle/>
          <a:p>
            <a:pPr>
              <a:defRPr/>
            </a:pPr>
            <a:r>
              <a:rPr lang="en-US"/>
              <a:t>Polymorphism</a:t>
            </a:r>
          </a:p>
        </p:txBody>
      </p:sp>
      <p:sp>
        <p:nvSpPr>
          <p:cNvPr id="5" name="Slide Number Placeholder 4"/>
          <p:cNvSpPr>
            <a:spLocks noGrp="1"/>
          </p:cNvSpPr>
          <p:nvPr>
            <p:ph type="sldNum" sz="quarter" idx="12"/>
          </p:nvPr>
        </p:nvSpPr>
        <p:spPr/>
        <p:txBody>
          <a:bodyPr/>
          <a:lstStyle/>
          <a:p>
            <a:pPr>
              <a:defRPr/>
            </a:pPr>
            <a:fld id="{D7091451-DB4E-44B7-8A97-F4D367522DFD}"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Inheritance Vs. Polymorphism</a:t>
            </a:r>
          </a:p>
        </p:txBody>
      </p:sp>
      <p:sp>
        <p:nvSpPr>
          <p:cNvPr id="19459" name="Content Placeholder 2"/>
          <p:cNvSpPr>
            <a:spLocks noGrp="1"/>
          </p:cNvSpPr>
          <p:nvPr>
            <p:ph idx="1"/>
          </p:nvPr>
        </p:nvSpPr>
        <p:spPr>
          <a:xfrm>
            <a:off x="990600" y="1524000"/>
            <a:ext cx="7964488" cy="4608513"/>
          </a:xfrm>
        </p:spPr>
        <p:txBody>
          <a:bodyPr/>
          <a:lstStyle/>
          <a:p>
            <a:pPr eaLnBrk="1" hangingPunct="1"/>
            <a:r>
              <a:rPr lang="en-US" dirty="0"/>
              <a:t>A</a:t>
            </a:r>
            <a:r>
              <a:rPr lang="en-US" dirty="0" smtClean="0"/>
              <a:t>ssume </a:t>
            </a:r>
            <a:r>
              <a:rPr lang="en-US" dirty="0" smtClean="0"/>
              <a:t>that </a:t>
            </a:r>
            <a:r>
              <a:rPr lang="en-US" b="1" dirty="0" err="1" smtClean="0">
                <a:latin typeface="Courier New" pitchFamily="49" charset="0"/>
                <a:cs typeface="Courier New" pitchFamily="49" charset="0"/>
              </a:rPr>
              <a:t>HourlyEmployee</a:t>
            </a:r>
            <a:r>
              <a:rPr lang="en-US" dirty="0" smtClean="0"/>
              <a:t> has its own </a:t>
            </a:r>
            <a:r>
              <a:rPr lang="en-US" b="1" dirty="0" err="1" smtClean="0">
                <a:latin typeface="Courier New" pitchFamily="49" charset="0"/>
                <a:cs typeface="Courier New" pitchFamily="49" charset="0"/>
              </a:rPr>
              <a:t>toString</a:t>
            </a:r>
            <a:r>
              <a:rPr lang="en-US" dirty="0" smtClean="0"/>
              <a:t> </a:t>
            </a:r>
            <a:r>
              <a:rPr lang="en-US" dirty="0" smtClean="0"/>
              <a:t>method.</a:t>
            </a:r>
            <a:endParaRPr lang="en-US" dirty="0" smtClean="0"/>
          </a:p>
          <a:p>
            <a:pPr eaLnBrk="1" hangingPunct="1"/>
            <a:r>
              <a:rPr lang="en-US" dirty="0"/>
              <a:t>N</a:t>
            </a:r>
            <a:r>
              <a:rPr lang="en-US" dirty="0" smtClean="0"/>
              <a:t>ow </a:t>
            </a:r>
            <a:r>
              <a:rPr lang="en-US" dirty="0" smtClean="0"/>
              <a:t>suppose that we have an </a:t>
            </a:r>
            <a:r>
              <a:rPr lang="en-US" b="1" dirty="0" smtClean="0">
                <a:latin typeface="Courier New" pitchFamily="49" charset="0"/>
                <a:cs typeface="Courier New" pitchFamily="49" charset="0"/>
              </a:rPr>
              <a:t>Employee</a:t>
            </a:r>
            <a:r>
              <a:rPr lang="en-US" dirty="0" smtClean="0"/>
              <a:t> reference that points to an </a:t>
            </a:r>
            <a:r>
              <a:rPr lang="en-US" b="1" dirty="0" err="1" smtClean="0">
                <a:latin typeface="Courier New" pitchFamily="49" charset="0"/>
                <a:cs typeface="Courier New" pitchFamily="49" charset="0"/>
              </a:rPr>
              <a:t>HourlyEmployee</a:t>
            </a:r>
            <a:r>
              <a:rPr lang="en-US" dirty="0" smtClean="0"/>
              <a:t> object, and the </a:t>
            </a:r>
            <a:r>
              <a:rPr lang="en-US" b="1" dirty="0" err="1" smtClean="0">
                <a:latin typeface="Courier New" pitchFamily="49" charset="0"/>
                <a:cs typeface="Courier New" pitchFamily="49" charset="0"/>
              </a:rPr>
              <a:t>toString</a:t>
            </a:r>
            <a:r>
              <a:rPr lang="en-US" dirty="0" smtClean="0"/>
              <a:t> method is </a:t>
            </a:r>
            <a:r>
              <a:rPr lang="en-US" dirty="0" smtClean="0"/>
              <a:t>invoked.</a:t>
            </a:r>
            <a:endParaRPr lang="en-US" dirty="0" smtClean="0"/>
          </a:p>
        </p:txBody>
      </p:sp>
      <p:sp>
        <p:nvSpPr>
          <p:cNvPr id="4" name="Footer Placeholder 3"/>
          <p:cNvSpPr>
            <a:spLocks noGrp="1"/>
          </p:cNvSpPr>
          <p:nvPr>
            <p:ph type="ftr" sz="quarter" idx="11"/>
          </p:nvPr>
        </p:nvSpPr>
        <p:spPr/>
        <p:txBody>
          <a:bodyPr/>
          <a:lstStyle/>
          <a:p>
            <a:pPr>
              <a:defRPr/>
            </a:pPr>
            <a:r>
              <a:rPr lang="en-US"/>
              <a:t>Polymorphism</a:t>
            </a:r>
          </a:p>
        </p:txBody>
      </p:sp>
      <p:sp>
        <p:nvSpPr>
          <p:cNvPr id="5" name="Slide Number Placeholder 4"/>
          <p:cNvSpPr>
            <a:spLocks noGrp="1"/>
          </p:cNvSpPr>
          <p:nvPr>
            <p:ph type="sldNum" sz="quarter" idx="12"/>
          </p:nvPr>
        </p:nvSpPr>
        <p:spPr/>
        <p:txBody>
          <a:bodyPr/>
          <a:lstStyle/>
          <a:p>
            <a:pPr>
              <a:defRPr/>
            </a:pPr>
            <a:fld id="{8C1DF0AA-B505-4CD8-A5F2-E0B37F05BFBF}"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Vs. Polymorphism</a:t>
            </a:r>
            <a:endParaRPr lang="en-US" dirty="0"/>
          </a:p>
        </p:txBody>
      </p:sp>
      <p:sp>
        <p:nvSpPr>
          <p:cNvPr id="3" name="Content Placeholder 2"/>
          <p:cNvSpPr>
            <a:spLocks noGrp="1"/>
          </p:cNvSpPr>
          <p:nvPr>
            <p:ph idx="1"/>
          </p:nvPr>
        </p:nvSpPr>
        <p:spPr/>
        <p:txBody>
          <a:bodyPr/>
          <a:lstStyle/>
          <a:p>
            <a:pPr eaLnBrk="1" hangingPunct="1"/>
            <a:r>
              <a:rPr lang="en-US" sz="3200" dirty="0" smtClean="0">
                <a:solidFill>
                  <a:schemeClr val="tx1"/>
                </a:solidFill>
                <a:latin typeface="+mn-lt"/>
                <a:ea typeface="+mn-ea"/>
                <a:cs typeface="+mn-cs"/>
              </a:rPr>
              <a:t>Java will determine at runtime the actual type of the receiver object and will invoke the proper </a:t>
            </a:r>
            <a:r>
              <a:rPr lang="en-US" b="1" dirty="0" err="1" smtClean="0">
                <a:latin typeface="Courier New" pitchFamily="49" charset="0"/>
                <a:cs typeface="Courier New" pitchFamily="49" charset="0"/>
              </a:rPr>
              <a:t>toString</a:t>
            </a:r>
            <a:r>
              <a:rPr lang="en-US" sz="3200" dirty="0" smtClean="0">
                <a:solidFill>
                  <a:schemeClr val="tx1"/>
                </a:solidFill>
                <a:latin typeface="+mn-lt"/>
                <a:ea typeface="+mn-ea"/>
                <a:cs typeface="+mn-cs"/>
              </a:rPr>
              <a:t> method</a:t>
            </a:r>
          </a:p>
          <a:p>
            <a:pPr eaLnBrk="1" hangingPunct="1"/>
            <a:r>
              <a:rPr lang="en-US" dirty="0"/>
              <a:t>T</a:t>
            </a:r>
            <a:r>
              <a:rPr lang="en-US" sz="3200" dirty="0" smtClean="0">
                <a:solidFill>
                  <a:schemeClr val="tx1"/>
                </a:solidFill>
                <a:latin typeface="+mn-lt"/>
                <a:ea typeface="+mn-ea"/>
                <a:cs typeface="+mn-cs"/>
              </a:rPr>
              <a:t>his </a:t>
            </a:r>
            <a:r>
              <a:rPr lang="en-US" sz="3200" dirty="0" smtClean="0">
                <a:solidFill>
                  <a:schemeClr val="tx1"/>
                </a:solidFill>
                <a:latin typeface="+mn-lt"/>
                <a:ea typeface="+mn-ea"/>
                <a:cs typeface="+mn-cs"/>
              </a:rPr>
              <a:t>is because of </a:t>
            </a:r>
            <a:r>
              <a:rPr lang="en-US" sz="3200" i="1" dirty="0" smtClean="0">
                <a:solidFill>
                  <a:schemeClr val="tx1"/>
                </a:solidFill>
                <a:latin typeface="+mn-lt"/>
                <a:ea typeface="+mn-ea"/>
                <a:cs typeface="+mn-cs"/>
              </a:rPr>
              <a:t>late binding </a:t>
            </a:r>
            <a:r>
              <a:rPr lang="en-US" sz="3200" i="1" dirty="0" smtClean="0">
                <a:solidFill>
                  <a:schemeClr val="tx1"/>
                </a:solidFill>
                <a:latin typeface="+mn-lt"/>
                <a:ea typeface="+mn-ea"/>
                <a:cs typeface="+mn-cs"/>
              </a:rPr>
              <a:t>polymorphism.</a:t>
            </a:r>
            <a:endParaRPr lang="en-US" dirty="0" smtClean="0"/>
          </a:p>
          <a:p>
            <a:pPr eaLnBrk="1" hangingPunct="1"/>
            <a:endParaRPr lang="en-US" dirty="0"/>
          </a:p>
        </p:txBody>
      </p:sp>
      <p:sp>
        <p:nvSpPr>
          <p:cNvPr id="4" name="Footer Placeholder 3"/>
          <p:cNvSpPr>
            <a:spLocks noGrp="1"/>
          </p:cNvSpPr>
          <p:nvPr>
            <p:ph type="ftr" sz="quarter" idx="11"/>
          </p:nvPr>
        </p:nvSpPr>
        <p:spPr/>
        <p:txBody>
          <a:bodyPr/>
          <a:lstStyle/>
          <a:p>
            <a:pPr>
              <a:defRPr/>
            </a:pPr>
            <a:r>
              <a:rPr lang="en-US" smtClean="0"/>
              <a:t>Polymorphism</a:t>
            </a:r>
            <a:endParaRPr lang="en-US"/>
          </a:p>
        </p:txBody>
      </p:sp>
      <p:sp>
        <p:nvSpPr>
          <p:cNvPr id="5" name="Slide Number Placeholder 4"/>
          <p:cNvSpPr>
            <a:spLocks noGrp="1"/>
          </p:cNvSpPr>
          <p:nvPr>
            <p:ph type="sldNum" sz="quarter" idx="12"/>
          </p:nvPr>
        </p:nvSpPr>
        <p:spPr/>
        <p:txBody>
          <a:bodyPr/>
          <a:lstStyle/>
          <a:p>
            <a:pPr>
              <a:defRPr/>
            </a:pPr>
            <a:fld id="{D383AF74-0AF7-4EDD-BD79-ECEEE23218DB}"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E83C6E30-80A1-40C8-BB66-B93435061FB6}" type="slidenum">
              <a:rPr lang="en-US"/>
              <a:pPr>
                <a:defRPr/>
              </a:pPr>
              <a:t>15</a:t>
            </a:fld>
            <a:endParaRPr lang="en-US" dirty="0"/>
          </a:p>
        </p:txBody>
      </p:sp>
      <p:sp>
        <p:nvSpPr>
          <p:cNvPr id="24580" name="Rectangle 2"/>
          <p:cNvSpPr>
            <a:spLocks noGrp="1" noChangeArrowheads="1"/>
          </p:cNvSpPr>
          <p:nvPr>
            <p:ph type="title"/>
            <p:custDataLst>
              <p:tags r:id="rId1"/>
            </p:custDataLst>
          </p:nvPr>
        </p:nvSpPr>
        <p:spPr>
          <a:xfrm>
            <a:off x="762000" y="0"/>
            <a:ext cx="8174038" cy="1143000"/>
          </a:xfrm>
        </p:spPr>
        <p:txBody>
          <a:bodyPr/>
          <a:lstStyle/>
          <a:p>
            <a:pPr eaLnBrk="1" hangingPunct="1"/>
            <a:r>
              <a:rPr lang="en-US" dirty="0" smtClean="0"/>
              <a:t>Late Binding Polymorphism</a:t>
            </a:r>
            <a:endParaRPr lang="en-US" b="1" dirty="0" smtClean="0">
              <a:latin typeface="Courier New" pitchFamily="49" charset="0"/>
            </a:endParaRPr>
          </a:p>
        </p:txBody>
      </p:sp>
      <p:sp>
        <p:nvSpPr>
          <p:cNvPr id="24581" name="Rectangle 3"/>
          <p:cNvSpPr>
            <a:spLocks noGrp="1" noChangeArrowheads="1"/>
          </p:cNvSpPr>
          <p:nvPr>
            <p:ph type="body" idx="1"/>
            <p:custDataLst>
              <p:tags r:id="rId2"/>
            </p:custDataLst>
          </p:nvPr>
        </p:nvSpPr>
        <p:spPr>
          <a:xfrm>
            <a:off x="685800" y="1981200"/>
            <a:ext cx="8269288" cy="4151313"/>
          </a:xfrm>
        </p:spPr>
        <p:txBody>
          <a:bodyPr/>
          <a:lstStyle/>
          <a:p>
            <a:pPr eaLnBrk="1" hangingPunct="1">
              <a:buFont typeface="Wingdings" pitchFamily="2" charset="2"/>
              <a:buNone/>
            </a:pPr>
            <a:r>
              <a:rPr lang="en-US" sz="2800" b="1" dirty="0" smtClean="0">
                <a:latin typeface="Courier New" pitchFamily="49" charset="0"/>
              </a:rPr>
              <a:t>Employee </a:t>
            </a:r>
            <a:r>
              <a:rPr lang="en-US" sz="2800" b="1" dirty="0" err="1" smtClean="0">
                <a:latin typeface="Courier New" pitchFamily="49" charset="0"/>
              </a:rPr>
              <a:t>hrEmp</a:t>
            </a:r>
            <a:r>
              <a:rPr lang="en-US" sz="2800" b="1" dirty="0" smtClean="0">
                <a:latin typeface="Courier New" pitchFamily="49" charset="0"/>
              </a:rPr>
              <a:t> = </a:t>
            </a:r>
          </a:p>
          <a:p>
            <a:pPr eaLnBrk="1" hangingPunct="1">
              <a:buFont typeface="Wingdings" pitchFamily="2" charset="2"/>
              <a:buNone/>
            </a:pPr>
            <a:r>
              <a:rPr lang="en-US" sz="2800" b="1" dirty="0" smtClean="0">
                <a:latin typeface="Courier New" pitchFamily="49" charset="0"/>
              </a:rPr>
              <a:t>	new </a:t>
            </a:r>
            <a:r>
              <a:rPr lang="en-US" sz="2800" b="1" dirty="0" err="1" smtClean="0">
                <a:latin typeface="Courier New" pitchFamily="49" charset="0"/>
              </a:rPr>
              <a:t>HourlyEmployee</a:t>
            </a:r>
            <a:r>
              <a:rPr lang="en-US" sz="2800" b="1" dirty="0" smtClean="0">
                <a:latin typeface="Courier New" pitchFamily="49" charset="0"/>
              </a:rPr>
              <a:t>("John", “Smith",</a:t>
            </a:r>
          </a:p>
          <a:p>
            <a:pPr eaLnBrk="1" hangingPunct="1">
              <a:buFont typeface="Wingdings" pitchFamily="2" charset="2"/>
              <a:buNone/>
            </a:pPr>
            <a:r>
              <a:rPr lang="en-US" sz="2800" b="1" dirty="0" smtClean="0">
                <a:latin typeface="Courier New" pitchFamily="49" charset="0"/>
              </a:rPr>
              <a:t>		"222222222", 10.5, 43);</a:t>
            </a:r>
          </a:p>
          <a:p>
            <a:pPr eaLnBrk="1" hangingPunct="1">
              <a:buFont typeface="Wingdings" pitchFamily="2" charset="2"/>
              <a:buNone/>
            </a:pPr>
            <a:r>
              <a:rPr lang="en-US" sz="2800" b="1" dirty="0" err="1" smtClean="0">
                <a:latin typeface="Courier New" pitchFamily="49" charset="0"/>
              </a:rPr>
              <a:t>System.out.println</a:t>
            </a:r>
            <a:r>
              <a:rPr lang="en-US" sz="2800" b="1" dirty="0" smtClean="0">
                <a:latin typeface="Courier New" pitchFamily="49" charset="0"/>
              </a:rPr>
              <a:t>(</a:t>
            </a:r>
            <a:r>
              <a:rPr lang="en-US" sz="2800" b="1" dirty="0" err="1" smtClean="0">
                <a:latin typeface="Courier New" pitchFamily="49" charset="0"/>
              </a:rPr>
              <a:t>hrEmp</a:t>
            </a:r>
            <a:r>
              <a:rPr lang="en-US" sz="2800" b="1" dirty="0" smtClean="0">
                <a:latin typeface="Courier New" pitchFamily="49" charset="0"/>
              </a:rPr>
              <a:t>);</a:t>
            </a:r>
          </a:p>
          <a:p>
            <a:pPr eaLnBrk="1" hangingPunct="1">
              <a:buFont typeface="Wingdings" pitchFamily="2" charset="2"/>
              <a:buNone/>
            </a:pPr>
            <a:endParaRPr lang="en-US" sz="2800" b="1" dirty="0" smtClean="0">
              <a:latin typeface="Courier New" pitchFamily="49" charset="0"/>
            </a:endParaRPr>
          </a:p>
          <a:p>
            <a:pPr eaLnBrk="1" hangingPunct="1">
              <a:buFont typeface="Wingdings" pitchFamily="2" charset="2"/>
              <a:buNone/>
            </a:pPr>
            <a:r>
              <a:rPr lang="en-US" sz="2800" b="1" dirty="0" smtClean="0"/>
              <a:t>Output:</a:t>
            </a:r>
          </a:p>
          <a:p>
            <a:pPr eaLnBrk="1" hangingPunct="1">
              <a:buFont typeface="Wingdings" pitchFamily="2" charset="2"/>
              <a:buNone/>
            </a:pPr>
            <a:r>
              <a:rPr lang="en-US" sz="2800" b="1" dirty="0" smtClean="0">
                <a:latin typeface="Courier New" pitchFamily="49" charset="0"/>
              </a:rPr>
              <a:t>222222222 Smith, John 43  10.5 $467.25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custDataLst>
              <p:tags r:id="rId1"/>
            </p:custDataLst>
          </p:nvPr>
        </p:nvSpPr>
        <p:spPr>
          <a:xfrm>
            <a:off x="762000" y="838200"/>
            <a:ext cx="7772400" cy="1143000"/>
          </a:xfrm>
          <a:noFill/>
        </p:spPr>
        <p:txBody>
          <a:bodyPr lIns="92075" tIns="46038" rIns="92075" bIns="46038" anchor="ctr"/>
          <a:lstStyle/>
          <a:p>
            <a:pPr algn="ctr" eaLnBrk="1" hangingPunct="1"/>
            <a:r>
              <a:rPr lang="en-US" dirty="0" smtClean="0"/>
              <a:t>Polymorphism</a:t>
            </a:r>
          </a:p>
        </p:txBody>
      </p:sp>
      <p:sp>
        <p:nvSpPr>
          <p:cNvPr id="25603" name="Rectangle 3"/>
          <p:cNvSpPr>
            <a:spLocks noGrp="1" noChangeArrowheads="1"/>
          </p:cNvSpPr>
          <p:nvPr>
            <p:ph type="subTitle" idx="1"/>
            <p:custDataLst>
              <p:tags r:id="rId2"/>
            </p:custDataLst>
          </p:nvPr>
        </p:nvSpPr>
        <p:spPr>
          <a:noFill/>
        </p:spPr>
        <p:txBody>
          <a:bodyPr lIns="92075" tIns="46038" rIns="92075" bIns="46038"/>
          <a:lstStyle/>
          <a:p>
            <a:pPr eaLnBrk="1" hangingPunct="1"/>
            <a:r>
              <a:rPr lang="en-US" smtClean="0"/>
              <a:t>The End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7FCB77D8-55B1-47E0-B583-BD9FADBFB067}" type="slidenum">
              <a:rPr lang="en-US"/>
              <a:pPr>
                <a:defRPr/>
              </a:pPr>
              <a:t>2</a:t>
            </a:fld>
            <a:endParaRPr lang="en-US"/>
          </a:p>
        </p:txBody>
      </p:sp>
      <p:sp>
        <p:nvSpPr>
          <p:cNvPr id="34820" name="Rectangle 2"/>
          <p:cNvSpPr>
            <a:spLocks noGrp="1" noChangeArrowheads="1"/>
          </p:cNvSpPr>
          <p:nvPr>
            <p:ph type="title"/>
            <p:custDataLst>
              <p:tags r:id="rId1"/>
            </p:custDataLst>
          </p:nvPr>
        </p:nvSpPr>
        <p:spPr>
          <a:xfrm>
            <a:off x="838200" y="0"/>
            <a:ext cx="8097838" cy="1143000"/>
          </a:xfrm>
        </p:spPr>
        <p:txBody>
          <a:bodyPr/>
          <a:lstStyle/>
          <a:p>
            <a:pPr eaLnBrk="1" hangingPunct="1"/>
            <a:r>
              <a:rPr lang="en-US" dirty="0" smtClean="0"/>
              <a:t>More Consequences of Is-A</a:t>
            </a:r>
          </a:p>
        </p:txBody>
      </p:sp>
      <p:sp>
        <p:nvSpPr>
          <p:cNvPr id="34821" name="Rectangle 3"/>
          <p:cNvSpPr>
            <a:spLocks noGrp="1" noChangeArrowheads="1"/>
          </p:cNvSpPr>
          <p:nvPr>
            <p:ph type="body" idx="1"/>
            <p:custDataLst>
              <p:tags r:id="rId2"/>
            </p:custDataLst>
          </p:nvPr>
        </p:nvSpPr>
        <p:spPr/>
        <p:txBody>
          <a:bodyPr/>
          <a:lstStyle/>
          <a:p>
            <a:pPr eaLnBrk="1" hangingPunct="1"/>
            <a:r>
              <a:rPr lang="en-US" dirty="0"/>
              <a:t>S</a:t>
            </a:r>
            <a:r>
              <a:rPr lang="en-US" dirty="0" smtClean="0"/>
              <a:t>uppose </a:t>
            </a:r>
            <a:r>
              <a:rPr lang="en-US" dirty="0" smtClean="0"/>
              <a:t>we have the following </a:t>
            </a:r>
            <a:r>
              <a:rPr lang="en-US" dirty="0" smtClean="0"/>
              <a:t>declarations:</a:t>
            </a:r>
            <a:endParaRPr lang="en-US" dirty="0" smtClean="0"/>
          </a:p>
          <a:p>
            <a:pPr lvl="1" eaLnBrk="1" hangingPunct="1">
              <a:buFont typeface="Wingdings" pitchFamily="2" charset="2"/>
              <a:buNone/>
            </a:pPr>
            <a:r>
              <a:rPr lang="en-US" b="1" dirty="0" smtClean="0">
                <a:latin typeface="Courier New" pitchFamily="49" charset="0"/>
              </a:rPr>
              <a:t>Employee emp1;</a:t>
            </a:r>
          </a:p>
          <a:p>
            <a:pPr lvl="1" eaLnBrk="1" hangingPunct="1">
              <a:buFont typeface="Wingdings" pitchFamily="2" charset="2"/>
              <a:buNone/>
            </a:pPr>
            <a:r>
              <a:rPr lang="en-US" b="1" dirty="0" err="1" smtClean="0">
                <a:latin typeface="Courier New" pitchFamily="49" charset="0"/>
              </a:rPr>
              <a:t>HourlyEmployee</a:t>
            </a:r>
            <a:r>
              <a:rPr lang="en-US" b="1" dirty="0" smtClean="0">
                <a:latin typeface="Courier New" pitchFamily="49" charset="0"/>
              </a:rPr>
              <a:t> hrEmp1;</a:t>
            </a:r>
          </a:p>
          <a:p>
            <a:pPr eaLnBrk="1" hangingPunct="1"/>
            <a:r>
              <a:rPr lang="en-US" dirty="0"/>
              <a:t>A</a:t>
            </a:r>
            <a:r>
              <a:rPr lang="en-US" dirty="0" smtClean="0"/>
              <a:t>ssume </a:t>
            </a:r>
            <a:r>
              <a:rPr lang="en-US" dirty="0" smtClean="0"/>
              <a:t>we have initialized both </a:t>
            </a:r>
            <a:r>
              <a:rPr lang="en-US" b="1" dirty="0" smtClean="0">
                <a:latin typeface="Courier New" pitchFamily="49" charset="0"/>
              </a:rPr>
              <a:t>emp1</a:t>
            </a:r>
            <a:r>
              <a:rPr lang="en-US" dirty="0" smtClean="0"/>
              <a:t> and </a:t>
            </a:r>
            <a:r>
              <a:rPr lang="en-US" b="1" dirty="0" smtClean="0">
                <a:latin typeface="Courier New" pitchFamily="49" charset="0"/>
              </a:rPr>
              <a:t>hrEmp1</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DA478452-9CEB-4CD1-85B7-407DD25C6EF4}" type="slidenum">
              <a:rPr lang="en-US"/>
              <a:pPr>
                <a:defRPr/>
              </a:pPr>
              <a:t>3</a:t>
            </a:fld>
            <a:endParaRPr lang="en-US"/>
          </a:p>
        </p:txBody>
      </p:sp>
      <p:sp>
        <p:nvSpPr>
          <p:cNvPr id="35844" name="Rectangle 2"/>
          <p:cNvSpPr>
            <a:spLocks noGrp="1" noChangeArrowheads="1"/>
          </p:cNvSpPr>
          <p:nvPr>
            <p:ph type="title"/>
            <p:custDataLst>
              <p:tags r:id="rId1"/>
            </p:custDataLst>
          </p:nvPr>
        </p:nvSpPr>
        <p:spPr>
          <a:xfrm>
            <a:off x="838200" y="0"/>
            <a:ext cx="8097838" cy="1143000"/>
          </a:xfrm>
        </p:spPr>
        <p:txBody>
          <a:bodyPr/>
          <a:lstStyle/>
          <a:p>
            <a:pPr eaLnBrk="1" hangingPunct="1"/>
            <a:r>
              <a:rPr lang="en-US" dirty="0" smtClean="0"/>
              <a:t>More Consequences of Is-A</a:t>
            </a:r>
          </a:p>
        </p:txBody>
      </p:sp>
      <p:sp>
        <p:nvSpPr>
          <p:cNvPr id="35845" name="Rectangle 3"/>
          <p:cNvSpPr>
            <a:spLocks noGrp="1" noChangeArrowheads="1"/>
          </p:cNvSpPr>
          <p:nvPr>
            <p:ph type="body" idx="1"/>
            <p:custDataLst>
              <p:tags r:id="rId2"/>
            </p:custDataLst>
          </p:nvPr>
        </p:nvSpPr>
        <p:spPr/>
        <p:txBody>
          <a:bodyPr/>
          <a:lstStyle/>
          <a:p>
            <a:pPr eaLnBrk="1" hangingPunct="1"/>
            <a:r>
              <a:rPr lang="en-US" dirty="0"/>
              <a:t>N</a:t>
            </a:r>
            <a:r>
              <a:rPr lang="en-US" dirty="0" smtClean="0"/>
              <a:t>ow </a:t>
            </a:r>
            <a:r>
              <a:rPr lang="en-US" dirty="0" smtClean="0"/>
              <a:t>consider the following two assignment </a:t>
            </a:r>
            <a:r>
              <a:rPr lang="en-US" dirty="0" smtClean="0"/>
              <a:t>statements:</a:t>
            </a:r>
            <a:endParaRPr lang="en-US" dirty="0" smtClean="0"/>
          </a:p>
          <a:p>
            <a:pPr lvl="1" eaLnBrk="1" hangingPunct="1"/>
            <a:r>
              <a:rPr lang="en-US" b="1" dirty="0" smtClean="0">
                <a:latin typeface="Courier New" pitchFamily="49" charset="0"/>
              </a:rPr>
              <a:t>emp1 = hrEmp1;</a:t>
            </a:r>
          </a:p>
          <a:p>
            <a:pPr lvl="1" eaLnBrk="1" hangingPunct="1">
              <a:buFont typeface="Wingdings" pitchFamily="2" charset="2"/>
              <a:buNone/>
            </a:pPr>
            <a:r>
              <a:rPr lang="en-US" dirty="0" smtClean="0"/>
              <a:t>	</a:t>
            </a:r>
            <a:r>
              <a:rPr lang="en-US" dirty="0" smtClean="0"/>
              <a:t>This </a:t>
            </a:r>
            <a:r>
              <a:rPr lang="en-US" dirty="0" smtClean="0"/>
              <a:t>is a </a:t>
            </a:r>
            <a:r>
              <a:rPr lang="en-US" i="1" dirty="0" smtClean="0"/>
              <a:t>legal</a:t>
            </a:r>
            <a:r>
              <a:rPr lang="en-US" dirty="0" smtClean="0"/>
              <a:t> statement, because an hourly employee is an </a:t>
            </a:r>
            <a:r>
              <a:rPr lang="en-US" dirty="0" smtClean="0"/>
              <a:t>employee.</a:t>
            </a:r>
            <a:endParaRPr lang="en-US" dirty="0" smtClean="0"/>
          </a:p>
          <a:p>
            <a:pPr lvl="1" eaLnBrk="1" hangingPunct="1"/>
            <a:r>
              <a:rPr lang="en-US" b="1" dirty="0" smtClean="0">
                <a:latin typeface="Courier New" pitchFamily="49" charset="0"/>
              </a:rPr>
              <a:t>hrEmp1 = emp1;</a:t>
            </a:r>
          </a:p>
          <a:p>
            <a:pPr lvl="1" eaLnBrk="1" hangingPunct="1">
              <a:buFont typeface="Wingdings" pitchFamily="2" charset="2"/>
              <a:buNone/>
            </a:pPr>
            <a:r>
              <a:rPr lang="en-US" dirty="0" smtClean="0"/>
              <a:t>	</a:t>
            </a:r>
            <a:r>
              <a:rPr lang="en-US" dirty="0" smtClean="0"/>
              <a:t>This </a:t>
            </a:r>
            <a:r>
              <a:rPr lang="en-US" dirty="0" smtClean="0"/>
              <a:t>statement is </a:t>
            </a:r>
            <a:r>
              <a:rPr lang="en-US" i="1" dirty="0" smtClean="0"/>
              <a:t>illegal</a:t>
            </a:r>
            <a:r>
              <a:rPr lang="en-US" dirty="0" smtClean="0"/>
              <a:t> because an employee may not be an hourly </a:t>
            </a:r>
            <a:r>
              <a:rPr lang="en-US" dirty="0" smtClean="0"/>
              <a:t>employee.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627006CB-1F3D-4D8C-A75A-4AE63C1B17BD}" type="slidenum">
              <a:rPr lang="en-US"/>
              <a:pPr>
                <a:defRPr/>
              </a:pPr>
              <a:t>4</a:t>
            </a:fld>
            <a:endParaRPr lang="en-US" dirty="0"/>
          </a:p>
        </p:txBody>
      </p:sp>
      <p:sp>
        <p:nvSpPr>
          <p:cNvPr id="4100" name="Rectangle 2"/>
          <p:cNvSpPr>
            <a:spLocks noGrp="1" noChangeArrowheads="1"/>
          </p:cNvSpPr>
          <p:nvPr>
            <p:ph type="title"/>
            <p:custDataLst>
              <p:tags r:id="rId1"/>
            </p:custDataLst>
          </p:nvPr>
        </p:nvSpPr>
        <p:spPr/>
        <p:txBody>
          <a:bodyPr/>
          <a:lstStyle/>
          <a:p>
            <a:pPr eaLnBrk="1" hangingPunct="1"/>
            <a:r>
              <a:rPr lang="en-US" dirty="0" smtClean="0"/>
              <a:t>Polymorphic Substitution</a:t>
            </a:r>
          </a:p>
        </p:txBody>
      </p:sp>
      <p:sp>
        <p:nvSpPr>
          <p:cNvPr id="4101"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dirty="0" smtClean="0"/>
              <a:t>is-a relationship between superclass and subclass allows us to use a subclass object anywhere a superclass object would be allowed – this means that a reference variable for the </a:t>
            </a:r>
            <a:r>
              <a:rPr lang="en-US" dirty="0" err="1" smtClean="0"/>
              <a:t>supertype</a:t>
            </a:r>
            <a:r>
              <a:rPr lang="en-US" dirty="0" smtClean="0"/>
              <a:t> may actually store a reference to an instance of the </a:t>
            </a:r>
            <a:r>
              <a:rPr lang="en-US" dirty="0" smtClean="0"/>
              <a:t>subclass</a:t>
            </a:r>
            <a:endParaRPr lang="en-US" dirty="0" smtClean="0"/>
          </a:p>
          <a:p>
            <a:pPr eaLnBrk="1" hangingPunct="1"/>
            <a:r>
              <a:rPr lang="en-US" dirty="0"/>
              <a:t>T</a:t>
            </a:r>
            <a:r>
              <a:rPr lang="en-US" dirty="0" smtClean="0"/>
              <a:t>his </a:t>
            </a:r>
            <a:r>
              <a:rPr lang="en-US" dirty="0" smtClean="0"/>
              <a:t>is referred to as </a:t>
            </a:r>
            <a:r>
              <a:rPr lang="en-US" i="1" dirty="0" smtClean="0"/>
              <a:t>polymorphic </a:t>
            </a:r>
            <a:r>
              <a:rPr lang="en-US" i="1" dirty="0" smtClean="0"/>
              <a:t>substitution.</a:t>
            </a:r>
            <a:endParaRPr lang="en-US" i="1" dirty="0" smtClean="0"/>
          </a:p>
          <a:p>
            <a:pPr eaLnBrk="1" hangingPunct="1"/>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4A3843FB-EF4E-419E-8165-24B8E8504F56}" type="slidenum">
              <a:rPr lang="en-US"/>
              <a:pPr>
                <a:defRPr/>
              </a:pPr>
              <a:t>5</a:t>
            </a:fld>
            <a:endParaRPr lang="en-US" dirty="0"/>
          </a:p>
        </p:txBody>
      </p:sp>
      <p:sp>
        <p:nvSpPr>
          <p:cNvPr id="5124" name="Rectangle 2"/>
          <p:cNvSpPr>
            <a:spLocks noGrp="1" noChangeArrowheads="1"/>
          </p:cNvSpPr>
          <p:nvPr>
            <p:ph type="title"/>
            <p:custDataLst>
              <p:tags r:id="rId1"/>
            </p:custDataLst>
          </p:nvPr>
        </p:nvSpPr>
        <p:spPr/>
        <p:txBody>
          <a:bodyPr/>
          <a:lstStyle/>
          <a:p>
            <a:pPr eaLnBrk="1" hangingPunct="1"/>
            <a:r>
              <a:rPr lang="en-US" dirty="0" smtClean="0"/>
              <a:t>Polymorphic Substitution</a:t>
            </a:r>
          </a:p>
        </p:txBody>
      </p:sp>
      <p:sp>
        <p:nvSpPr>
          <p:cNvPr id="5125" name="Rectangle 3"/>
          <p:cNvSpPr>
            <a:spLocks noGrp="1" noChangeArrowheads="1"/>
          </p:cNvSpPr>
          <p:nvPr>
            <p:ph type="body" idx="1"/>
            <p:custDataLst>
              <p:tags r:id="rId2"/>
            </p:custDataLst>
          </p:nvPr>
        </p:nvSpPr>
        <p:spPr/>
        <p:txBody>
          <a:bodyPr/>
          <a:lstStyle/>
          <a:p>
            <a:pPr eaLnBrk="1" hangingPunct="1"/>
            <a:r>
              <a:rPr lang="en-US" dirty="0"/>
              <a:t>S</a:t>
            </a:r>
            <a:r>
              <a:rPr lang="en-US" dirty="0" smtClean="0"/>
              <a:t>uppose </a:t>
            </a:r>
            <a:r>
              <a:rPr lang="en-US" dirty="0" smtClean="0"/>
              <a:t>we have classes </a:t>
            </a:r>
            <a:r>
              <a:rPr lang="en-US" b="1" dirty="0" smtClean="0">
                <a:latin typeface="Courier New" pitchFamily="49" charset="0"/>
                <a:cs typeface="Courier New" pitchFamily="49" charset="0"/>
              </a:rPr>
              <a:t>Employee</a:t>
            </a:r>
            <a:r>
              <a:rPr lang="en-US" dirty="0" smtClean="0"/>
              <a:t> and </a:t>
            </a:r>
            <a:r>
              <a:rPr lang="en-US" b="1" dirty="0" err="1" smtClean="0">
                <a:latin typeface="Courier New" pitchFamily="49" charset="0"/>
                <a:cs typeface="Courier New" pitchFamily="49" charset="0"/>
              </a:rPr>
              <a:t>HourlyEmployee</a:t>
            </a:r>
            <a:r>
              <a:rPr lang="en-US" dirty="0" smtClean="0"/>
              <a:t> as defined in the previous set of </a:t>
            </a:r>
            <a:r>
              <a:rPr lang="en-US" dirty="0" smtClean="0"/>
              <a:t>slides.</a:t>
            </a:r>
            <a:endParaRPr lang="en-US" dirty="0" smtClean="0"/>
          </a:p>
          <a:p>
            <a:pPr eaLnBrk="1" hangingPunct="1"/>
            <a:r>
              <a:rPr lang="en-US" dirty="0"/>
              <a:t>S</a:t>
            </a:r>
            <a:r>
              <a:rPr lang="en-US" dirty="0" smtClean="0"/>
              <a:t>uppose </a:t>
            </a:r>
            <a:r>
              <a:rPr lang="en-US" dirty="0" smtClean="0"/>
              <a:t>we have an </a:t>
            </a:r>
            <a:r>
              <a:rPr lang="en-US" b="1" dirty="0" smtClean="0">
                <a:latin typeface="Courier New" pitchFamily="49" charset="0"/>
                <a:cs typeface="Courier New" pitchFamily="49" charset="0"/>
              </a:rPr>
              <a:t>Employee</a:t>
            </a:r>
            <a:r>
              <a:rPr lang="en-US" dirty="0" smtClean="0"/>
              <a:t> variable named </a:t>
            </a:r>
            <a:r>
              <a:rPr lang="en-US" b="1" dirty="0" err="1" smtClean="0">
                <a:latin typeface="Courier New" pitchFamily="49" charset="0"/>
                <a:cs typeface="Courier New" pitchFamily="49" charset="0"/>
              </a:rPr>
              <a:t>emp</a:t>
            </a:r>
            <a:endParaRPr lang="en-US" b="1" dirty="0" smtClean="0">
              <a:latin typeface="Courier New" pitchFamily="49" charset="0"/>
              <a:cs typeface="Courier New" pitchFamily="49" charset="0"/>
            </a:endParaRPr>
          </a:p>
          <a:p>
            <a:pPr eaLnBrk="1" hangingPunct="1"/>
            <a:r>
              <a:rPr lang="en-US" b="1" dirty="0" err="1" smtClean="0">
                <a:latin typeface="Courier New" pitchFamily="49" charset="0"/>
                <a:cs typeface="Courier New" pitchFamily="49" charset="0"/>
              </a:rPr>
              <a:t>emp</a:t>
            </a:r>
            <a:r>
              <a:rPr lang="en-US" dirty="0" smtClean="0"/>
              <a:t> can reference an object of type </a:t>
            </a:r>
            <a:r>
              <a:rPr lang="en-US" b="1" dirty="0" smtClean="0">
                <a:latin typeface="Courier New" pitchFamily="49" charset="0"/>
                <a:cs typeface="Courier New" pitchFamily="49" charset="0"/>
              </a:rPr>
              <a:t>Employee</a:t>
            </a:r>
            <a:r>
              <a:rPr lang="en-US" dirty="0" smtClean="0"/>
              <a:t> or an object of type </a:t>
            </a:r>
            <a:r>
              <a:rPr lang="en-US" b="1" dirty="0" err="1" smtClean="0">
                <a:latin typeface="Courier New" pitchFamily="49" charset="0"/>
                <a:cs typeface="Courier New" pitchFamily="49" charset="0"/>
              </a:rPr>
              <a:t>HourlyEmployee</a:t>
            </a:r>
            <a:endParaRPr lang="en-US" b="1" dirty="0" smtClean="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EEF28053-C6E4-4659-8E80-638B03A8A7BA}" type="slidenum">
              <a:rPr lang="en-US"/>
              <a:pPr>
                <a:defRPr/>
              </a:pPr>
              <a:t>6</a:t>
            </a:fld>
            <a:endParaRPr lang="en-US" dirty="0"/>
          </a:p>
        </p:txBody>
      </p:sp>
      <p:sp>
        <p:nvSpPr>
          <p:cNvPr id="6148" name="Rectangle 2"/>
          <p:cNvSpPr>
            <a:spLocks noGrp="1" noChangeArrowheads="1"/>
          </p:cNvSpPr>
          <p:nvPr>
            <p:ph type="title"/>
            <p:custDataLst>
              <p:tags r:id="rId1"/>
            </p:custDataLst>
          </p:nvPr>
        </p:nvSpPr>
        <p:spPr/>
        <p:txBody>
          <a:bodyPr/>
          <a:lstStyle/>
          <a:p>
            <a:pPr eaLnBrk="1" hangingPunct="1"/>
            <a:r>
              <a:rPr lang="en-US" dirty="0" smtClean="0"/>
              <a:t>Polymorphic Substitution</a:t>
            </a:r>
            <a:endParaRPr lang="en-US" b="1" dirty="0" smtClean="0">
              <a:latin typeface="Courier New" pitchFamily="49" charset="0"/>
            </a:endParaRPr>
          </a:p>
        </p:txBody>
      </p:sp>
      <p:sp>
        <p:nvSpPr>
          <p:cNvPr id="6149" name="Rectangle 3"/>
          <p:cNvSpPr>
            <a:spLocks noGrp="1" noChangeArrowheads="1"/>
          </p:cNvSpPr>
          <p:nvPr>
            <p:ph type="body" idx="1"/>
            <p:custDataLst>
              <p:tags r:id="rId2"/>
            </p:custDataLst>
          </p:nvPr>
        </p:nvSpPr>
        <p:spPr>
          <a:xfrm>
            <a:off x="533400" y="1905000"/>
            <a:ext cx="8610600" cy="4303713"/>
          </a:xfrm>
        </p:spPr>
        <p:txBody>
          <a:bodyPr/>
          <a:lstStyle/>
          <a:p>
            <a:pPr eaLnBrk="1" hangingPunct="1">
              <a:buFont typeface="Wingdings" pitchFamily="2" charset="2"/>
              <a:buNone/>
            </a:pPr>
            <a:r>
              <a:rPr lang="en-US" sz="2800" b="1" smtClean="0">
                <a:solidFill>
                  <a:srgbClr val="000000"/>
                </a:solidFill>
                <a:latin typeface="Courier New" pitchFamily="49" charset="0"/>
              </a:rPr>
              <a:t>Employee emp</a:t>
            </a:r>
          </a:p>
          <a:p>
            <a:pPr eaLnBrk="1" hangingPunct="1">
              <a:buFont typeface="Wingdings" pitchFamily="2" charset="2"/>
              <a:buNone/>
            </a:pPr>
            <a:r>
              <a:rPr lang="en-US" sz="2800" b="1" smtClean="0">
                <a:solidFill>
                  <a:srgbClr val="000000"/>
                </a:solidFill>
                <a:latin typeface="Courier New" pitchFamily="49" charset="0"/>
              </a:rPr>
              <a:t>= new HourlyEmployee("Zelda",</a:t>
            </a:r>
          </a:p>
          <a:p>
            <a:pPr eaLnBrk="1" hangingPunct="1">
              <a:buFont typeface="Wingdings" pitchFamily="2" charset="2"/>
              <a:buNone/>
            </a:pPr>
            <a:r>
              <a:rPr lang="en-US" sz="2800" b="1" smtClean="0">
                <a:solidFill>
                  <a:srgbClr val="000000"/>
                </a:solidFill>
                <a:latin typeface="Courier New" pitchFamily="49" charset="0"/>
              </a:rPr>
              <a:t>   "McDonald","000000004",10.25,20);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EB7E56B8-044F-4998-B060-A7C3DABDA139}" type="slidenum">
              <a:rPr lang="en-US"/>
              <a:pPr>
                <a:defRPr/>
              </a:pPr>
              <a:t>7</a:t>
            </a:fld>
            <a:endParaRPr lang="en-US" dirty="0"/>
          </a:p>
        </p:txBody>
      </p:sp>
      <p:sp>
        <p:nvSpPr>
          <p:cNvPr id="7172" name="Rectangle 2"/>
          <p:cNvSpPr>
            <a:spLocks noGrp="1" noChangeArrowheads="1"/>
          </p:cNvSpPr>
          <p:nvPr>
            <p:ph type="title"/>
            <p:custDataLst>
              <p:tags r:id="rId1"/>
            </p:custDataLst>
          </p:nvPr>
        </p:nvSpPr>
        <p:spPr/>
        <p:txBody>
          <a:bodyPr/>
          <a:lstStyle/>
          <a:p>
            <a:pPr eaLnBrk="1" hangingPunct="1"/>
            <a:r>
              <a:rPr lang="en-US" dirty="0" smtClean="0"/>
              <a:t>Overriding Methods</a:t>
            </a:r>
          </a:p>
        </p:txBody>
      </p:sp>
      <p:sp>
        <p:nvSpPr>
          <p:cNvPr id="7173"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s </a:t>
            </a:r>
            <a:r>
              <a:rPr lang="en-US" dirty="0" smtClean="0"/>
              <a:t>discussed previously, a subclass may override a method originally defined in the superclass by supplying its own definition of the </a:t>
            </a:r>
            <a:r>
              <a:rPr lang="en-US" dirty="0" smtClean="0"/>
              <a:t>method.</a:t>
            </a:r>
            <a:endParaRPr lang="en-US" dirty="0" smtClean="0"/>
          </a:p>
          <a:p>
            <a:pPr eaLnBrk="1" hangingPunct="1"/>
            <a:r>
              <a:rPr lang="en-US" dirty="0"/>
              <a:t>T</a:t>
            </a:r>
            <a:r>
              <a:rPr lang="en-US" dirty="0" smtClean="0"/>
              <a:t>his </a:t>
            </a:r>
            <a:r>
              <a:rPr lang="en-US" dirty="0" smtClean="0"/>
              <a:t>means the superclass and subclass may each have a method with the same signature (same name, same set of parameters</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7E3E6C2D-01D6-4490-9B4C-4CA91CF07950}" type="slidenum">
              <a:rPr lang="en-US"/>
              <a:pPr>
                <a:defRPr/>
              </a:pPr>
              <a:t>8</a:t>
            </a:fld>
            <a:endParaRPr lang="en-US" dirty="0"/>
          </a:p>
        </p:txBody>
      </p:sp>
      <p:sp>
        <p:nvSpPr>
          <p:cNvPr id="8196" name="Rectangle 2"/>
          <p:cNvSpPr>
            <a:spLocks noGrp="1" noChangeArrowheads="1"/>
          </p:cNvSpPr>
          <p:nvPr>
            <p:ph type="title"/>
            <p:custDataLst>
              <p:tags r:id="rId1"/>
            </p:custDataLst>
          </p:nvPr>
        </p:nvSpPr>
        <p:spPr/>
        <p:txBody>
          <a:bodyPr/>
          <a:lstStyle/>
          <a:p>
            <a:pPr eaLnBrk="1" hangingPunct="1"/>
            <a:r>
              <a:rPr lang="en-US" dirty="0" smtClean="0"/>
              <a:t>Overriding Methods</a:t>
            </a:r>
          </a:p>
        </p:txBody>
      </p:sp>
      <p:sp>
        <p:nvSpPr>
          <p:cNvPr id="819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dirty="0" smtClean="0"/>
              <a:t>runtime system determines which method to use by first determining the type of the receiver object and then working its way up the class hierarchy until it finds the first implementation of the </a:t>
            </a:r>
            <a:r>
              <a:rPr lang="en-US" dirty="0" smtClean="0"/>
              <a:t>method.</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A1158636-E76E-4E50-B8BE-FCF4B44967A3}" type="slidenum">
              <a:rPr lang="en-US"/>
              <a:pPr>
                <a:defRPr/>
              </a:pPr>
              <a:t>9</a:t>
            </a:fld>
            <a:endParaRPr lang="en-US" dirty="0"/>
          </a:p>
        </p:txBody>
      </p:sp>
      <p:sp>
        <p:nvSpPr>
          <p:cNvPr id="9220" name="Rectangle 2"/>
          <p:cNvSpPr>
            <a:spLocks noGrp="1" noChangeArrowheads="1"/>
          </p:cNvSpPr>
          <p:nvPr>
            <p:ph type="title"/>
            <p:custDataLst>
              <p:tags r:id="rId1"/>
            </p:custDataLst>
          </p:nvPr>
        </p:nvSpPr>
        <p:spPr/>
        <p:txBody>
          <a:bodyPr/>
          <a:lstStyle/>
          <a:p>
            <a:pPr eaLnBrk="1" hangingPunct="1"/>
            <a:r>
              <a:rPr lang="en-US" dirty="0" smtClean="0"/>
              <a:t>Overriding Methods</a:t>
            </a:r>
          </a:p>
        </p:txBody>
      </p:sp>
      <p:sp>
        <p:nvSpPr>
          <p:cNvPr id="9221"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a:t>
            </a:r>
            <a:r>
              <a:rPr lang="en-US" dirty="0" smtClean="0"/>
              <a:t>a subclass and superclass have methods with the same signature, and the receiver object is a subclass type, then the method from the subclass will be </a:t>
            </a:r>
            <a:r>
              <a:rPr lang="en-US" dirty="0" smtClean="0"/>
              <a:t>executed.</a:t>
            </a:r>
            <a:endParaRPr lang="en-US"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C:\0Merry\Courses\courseSlidesMM.pot</Template>
  <TotalTime>3986</TotalTime>
  <Words>626</Words>
  <Application>Microsoft Office PowerPoint</Application>
  <PresentationFormat>On-screen Show (4:3)</PresentationFormat>
  <Paragraphs>92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Tahoma</vt:lpstr>
      <vt:lpstr>Times New Roman</vt:lpstr>
      <vt:lpstr>Wingdings</vt:lpstr>
      <vt:lpstr>courseSlidesMM</vt:lpstr>
      <vt:lpstr>Polymorphism</vt:lpstr>
      <vt:lpstr>More Consequences of Is-A</vt:lpstr>
      <vt:lpstr>More Consequences of Is-A</vt:lpstr>
      <vt:lpstr>Polymorphic Substitution</vt:lpstr>
      <vt:lpstr>Polymorphic Substitution</vt:lpstr>
      <vt:lpstr>Polymorphic Substitution</vt:lpstr>
      <vt:lpstr>Overriding Methods</vt:lpstr>
      <vt:lpstr>Overriding Methods</vt:lpstr>
      <vt:lpstr>Overriding Methods</vt:lpstr>
      <vt:lpstr>Late Binding Polymorphism</vt:lpstr>
      <vt:lpstr>Inheritance Vs. Polymorphism</vt:lpstr>
      <vt:lpstr>Inheritance Vs. Polymorphism</vt:lpstr>
      <vt:lpstr>Inheritance Vs. Polymorphism</vt:lpstr>
      <vt:lpstr>Inheritance Vs. Polymorphism</vt:lpstr>
      <vt:lpstr>Late Binding Polymorphism</vt:lpstr>
      <vt:lpstr>Polymorphism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330</cp:revision>
  <cp:lastPrinted>1997-08-18T23:55:32Z</cp:lastPrinted>
  <dcterms:created xsi:type="dcterms:W3CDTF">1995-06-02T22:19:30Z</dcterms:created>
  <dcterms:modified xsi:type="dcterms:W3CDTF">2015-10-06T15:49:41Z</dcterms:modified>
</cp:coreProperties>
</file>