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58" r:id="rId8"/>
    <p:sldId id="259" r:id="rId9"/>
    <p:sldId id="260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55005-2C0F-4EAE-9A73-17D7E28BAF3C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ED84EA7-E491-402E-B4DD-620C420386C2}">
      <dgm:prSet/>
      <dgm:spPr/>
      <dgm:t>
        <a:bodyPr/>
        <a:lstStyle/>
        <a:p>
          <a:r>
            <a:rPr lang="en-US" b="1" u="sng"/>
            <a:t>Data Insights</a:t>
          </a:r>
          <a:endParaRPr lang="en-US"/>
        </a:p>
      </dgm:t>
    </dgm:pt>
    <dgm:pt modelId="{6E2A9E42-4E9D-4DFA-BFC2-E6B8E71314FD}" type="parTrans" cxnId="{D4859EFC-6ED3-4962-944E-6CE5BE62CE31}">
      <dgm:prSet/>
      <dgm:spPr/>
      <dgm:t>
        <a:bodyPr/>
        <a:lstStyle/>
        <a:p>
          <a:endParaRPr lang="en-US"/>
        </a:p>
      </dgm:t>
    </dgm:pt>
    <dgm:pt modelId="{530C5452-24E4-4F6C-BF9D-C24FA510FC75}" type="sibTrans" cxnId="{D4859EFC-6ED3-4962-944E-6CE5BE62CE31}">
      <dgm:prSet/>
      <dgm:spPr/>
      <dgm:t>
        <a:bodyPr/>
        <a:lstStyle/>
        <a:p>
          <a:endParaRPr lang="en-US"/>
        </a:p>
      </dgm:t>
    </dgm:pt>
    <dgm:pt modelId="{D0BFBC24-25B2-485D-A4E9-B3E28FDEA74A}">
      <dgm:prSet/>
      <dgm:spPr/>
      <dgm:t>
        <a:bodyPr/>
        <a:lstStyle/>
        <a:p>
          <a:r>
            <a:rPr lang="en-US"/>
            <a:t>Mean age of the population is 33 years.</a:t>
          </a:r>
        </a:p>
      </dgm:t>
    </dgm:pt>
    <dgm:pt modelId="{DCB9B0CE-9C46-4143-8CFD-B162FB26C38E}" type="parTrans" cxnId="{FE380CC2-CDB3-4569-ACE3-AAB778664489}">
      <dgm:prSet/>
      <dgm:spPr/>
      <dgm:t>
        <a:bodyPr/>
        <a:lstStyle/>
        <a:p>
          <a:endParaRPr lang="en-US"/>
        </a:p>
      </dgm:t>
    </dgm:pt>
    <dgm:pt modelId="{5E6BCD38-3F53-4F42-BB91-5BA493AF454F}" type="sibTrans" cxnId="{FE380CC2-CDB3-4569-ACE3-AAB778664489}">
      <dgm:prSet/>
      <dgm:spPr/>
      <dgm:t>
        <a:bodyPr/>
        <a:lstStyle/>
        <a:p>
          <a:endParaRPr lang="en-US"/>
        </a:p>
      </dgm:t>
    </dgm:pt>
    <dgm:pt modelId="{CEEF3FD8-7F95-47B3-95DE-F78355129D4C}">
      <dgm:prSet/>
      <dgm:spPr/>
      <dgm:t>
        <a:bodyPr/>
        <a:lstStyle/>
        <a:p>
          <a:r>
            <a:rPr lang="en-US"/>
            <a:t>Average pregnancy is 3.84 ~ 4 times.</a:t>
          </a:r>
        </a:p>
      </dgm:t>
    </dgm:pt>
    <dgm:pt modelId="{A00FC569-79A9-4C15-9C31-2BCA50BFB70F}" type="parTrans" cxnId="{5626AACB-EC7C-4632-8354-5FC2EB43BCFB}">
      <dgm:prSet/>
      <dgm:spPr/>
      <dgm:t>
        <a:bodyPr/>
        <a:lstStyle/>
        <a:p>
          <a:endParaRPr lang="en-US"/>
        </a:p>
      </dgm:t>
    </dgm:pt>
    <dgm:pt modelId="{2E2E7436-A374-4552-935B-9912FF576C48}" type="sibTrans" cxnId="{5626AACB-EC7C-4632-8354-5FC2EB43BCFB}">
      <dgm:prSet/>
      <dgm:spPr/>
      <dgm:t>
        <a:bodyPr/>
        <a:lstStyle/>
        <a:p>
          <a:endParaRPr lang="en-US"/>
        </a:p>
      </dgm:t>
    </dgm:pt>
    <dgm:pt modelId="{60654723-4755-4FFD-A13D-5861DAF97214}">
      <dgm:prSet/>
      <dgm:spPr/>
      <dgm:t>
        <a:bodyPr/>
        <a:lstStyle/>
        <a:p>
          <a:r>
            <a:rPr lang="en-IN"/>
            <a:t>Plasma glucose concentration 2 hours in an oral glucose tolerance test is 120</a:t>
          </a:r>
          <a:endParaRPr lang="en-US"/>
        </a:p>
      </dgm:t>
    </dgm:pt>
    <dgm:pt modelId="{4DBBE916-1252-4EDE-818C-9621D19891D0}" type="parTrans" cxnId="{E16280D9-CCD3-4AD0-B760-B1DB7A4D9E29}">
      <dgm:prSet/>
      <dgm:spPr/>
      <dgm:t>
        <a:bodyPr/>
        <a:lstStyle/>
        <a:p>
          <a:endParaRPr lang="en-US"/>
        </a:p>
      </dgm:t>
    </dgm:pt>
    <dgm:pt modelId="{32E81A38-3334-4D51-A664-EB3E725F496B}" type="sibTrans" cxnId="{E16280D9-CCD3-4AD0-B760-B1DB7A4D9E29}">
      <dgm:prSet/>
      <dgm:spPr/>
      <dgm:t>
        <a:bodyPr/>
        <a:lstStyle/>
        <a:p>
          <a:endParaRPr lang="en-US"/>
        </a:p>
      </dgm:t>
    </dgm:pt>
    <dgm:pt modelId="{C578E788-F8B3-4A80-A69B-42DF3729DA4D}" type="pres">
      <dgm:prSet presAssocID="{01D55005-2C0F-4EAE-9A73-17D7E28BAF3C}" presName="Name0" presStyleCnt="0">
        <dgm:presLayoutVars>
          <dgm:dir/>
          <dgm:resizeHandles val="exact"/>
        </dgm:presLayoutVars>
      </dgm:prSet>
      <dgm:spPr/>
    </dgm:pt>
    <dgm:pt modelId="{252C20FD-C3D0-404B-8E5A-7E9A9E4CF099}" type="pres">
      <dgm:prSet presAssocID="{3ED84EA7-E491-402E-B4DD-620C420386C2}" presName="parAndChTx" presStyleLbl="node1" presStyleIdx="0" presStyleCnt="1">
        <dgm:presLayoutVars>
          <dgm:bulletEnabled val="1"/>
        </dgm:presLayoutVars>
      </dgm:prSet>
      <dgm:spPr/>
    </dgm:pt>
  </dgm:ptLst>
  <dgm:cxnLst>
    <dgm:cxn modelId="{9A931214-5953-4C3A-9B92-4B6008AB9896}" type="presOf" srcId="{60654723-4755-4FFD-A13D-5861DAF97214}" destId="{252C20FD-C3D0-404B-8E5A-7E9A9E4CF099}" srcOrd="0" destOrd="3" presId="urn:microsoft.com/office/officeart/2005/8/layout/hChevron3"/>
    <dgm:cxn modelId="{22144527-700C-44DB-ABCF-6F4F2F97F84D}" type="presOf" srcId="{D0BFBC24-25B2-485D-A4E9-B3E28FDEA74A}" destId="{252C20FD-C3D0-404B-8E5A-7E9A9E4CF099}" srcOrd="0" destOrd="1" presId="urn:microsoft.com/office/officeart/2005/8/layout/hChevron3"/>
    <dgm:cxn modelId="{A296E3A3-5326-46DE-BA8C-4D2171066953}" type="presOf" srcId="{01D55005-2C0F-4EAE-9A73-17D7E28BAF3C}" destId="{C578E788-F8B3-4A80-A69B-42DF3729DA4D}" srcOrd="0" destOrd="0" presId="urn:microsoft.com/office/officeart/2005/8/layout/hChevron3"/>
    <dgm:cxn modelId="{FE380CC2-CDB3-4569-ACE3-AAB778664489}" srcId="{3ED84EA7-E491-402E-B4DD-620C420386C2}" destId="{D0BFBC24-25B2-485D-A4E9-B3E28FDEA74A}" srcOrd="0" destOrd="0" parTransId="{DCB9B0CE-9C46-4143-8CFD-B162FB26C38E}" sibTransId="{5E6BCD38-3F53-4F42-BB91-5BA493AF454F}"/>
    <dgm:cxn modelId="{5626AACB-EC7C-4632-8354-5FC2EB43BCFB}" srcId="{3ED84EA7-E491-402E-B4DD-620C420386C2}" destId="{CEEF3FD8-7F95-47B3-95DE-F78355129D4C}" srcOrd="1" destOrd="0" parTransId="{A00FC569-79A9-4C15-9C31-2BCA50BFB70F}" sibTransId="{2E2E7436-A374-4552-935B-9912FF576C48}"/>
    <dgm:cxn modelId="{BEE3A3D2-2B4E-4B02-8D2C-4B1FE1850C8F}" type="presOf" srcId="{CEEF3FD8-7F95-47B3-95DE-F78355129D4C}" destId="{252C20FD-C3D0-404B-8E5A-7E9A9E4CF099}" srcOrd="0" destOrd="2" presId="urn:microsoft.com/office/officeart/2005/8/layout/hChevron3"/>
    <dgm:cxn modelId="{E16280D9-CCD3-4AD0-B760-B1DB7A4D9E29}" srcId="{3ED84EA7-E491-402E-B4DD-620C420386C2}" destId="{60654723-4755-4FFD-A13D-5861DAF97214}" srcOrd="2" destOrd="0" parTransId="{4DBBE916-1252-4EDE-818C-9621D19891D0}" sibTransId="{32E81A38-3334-4D51-A664-EB3E725F496B}"/>
    <dgm:cxn modelId="{3640D8E5-5DA0-4E2E-B397-811DA95508D5}" type="presOf" srcId="{3ED84EA7-E491-402E-B4DD-620C420386C2}" destId="{252C20FD-C3D0-404B-8E5A-7E9A9E4CF099}" srcOrd="0" destOrd="0" presId="urn:microsoft.com/office/officeart/2005/8/layout/hChevron3"/>
    <dgm:cxn modelId="{D4859EFC-6ED3-4962-944E-6CE5BE62CE31}" srcId="{01D55005-2C0F-4EAE-9A73-17D7E28BAF3C}" destId="{3ED84EA7-E491-402E-B4DD-620C420386C2}" srcOrd="0" destOrd="0" parTransId="{6E2A9E42-4E9D-4DFA-BFC2-E6B8E71314FD}" sibTransId="{530C5452-24E4-4F6C-BF9D-C24FA510FC75}"/>
    <dgm:cxn modelId="{509D0D77-81A7-4EA0-AFE8-E5BBE29032F4}" type="presParOf" srcId="{C578E788-F8B3-4A80-A69B-42DF3729DA4D}" destId="{252C20FD-C3D0-404B-8E5A-7E9A9E4CF09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8EC8CB-799F-4C22-B912-2558AAB4AB1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15A644-39E0-4F66-92A0-569FD518FDC0}">
      <dgm:prSet/>
      <dgm:spPr/>
      <dgm:t>
        <a:bodyPr/>
        <a:lstStyle/>
        <a:p>
          <a:r>
            <a:rPr lang="en-US"/>
            <a:t>This Data set explains how </a:t>
          </a:r>
          <a:r>
            <a:rPr lang="en-IN" b="0" i="0"/>
            <a:t>gestational diabetes mellitus (GDM) </a:t>
          </a:r>
          <a:r>
            <a:rPr lang="en-US"/>
            <a:t>has effect on type-2 Diabetes in near future.</a:t>
          </a:r>
        </a:p>
      </dgm:t>
    </dgm:pt>
    <dgm:pt modelId="{B9C9AB89-2645-4E03-AC57-0A056A1BA364}" type="parTrans" cxnId="{D2DFDCE0-6EC5-42C8-B962-63A2B2EB372F}">
      <dgm:prSet/>
      <dgm:spPr/>
      <dgm:t>
        <a:bodyPr/>
        <a:lstStyle/>
        <a:p>
          <a:endParaRPr lang="en-US"/>
        </a:p>
      </dgm:t>
    </dgm:pt>
    <dgm:pt modelId="{89248D2F-582F-4A28-8C07-0216D7D2DB81}" type="sibTrans" cxnId="{D2DFDCE0-6EC5-42C8-B962-63A2B2EB372F}">
      <dgm:prSet/>
      <dgm:spPr/>
      <dgm:t>
        <a:bodyPr/>
        <a:lstStyle/>
        <a:p>
          <a:endParaRPr lang="en-US"/>
        </a:p>
      </dgm:t>
    </dgm:pt>
    <dgm:pt modelId="{41AADFCD-F0E7-4B93-B10A-D77C9AE56BD6}">
      <dgm:prSet/>
      <dgm:spPr/>
      <dgm:t>
        <a:bodyPr/>
        <a:lstStyle/>
        <a:p>
          <a:r>
            <a:rPr lang="en-US"/>
            <a:t>Histogram in earlier slide explains how there is variation in data like there are around 111 patients who are not pregnant.</a:t>
          </a:r>
        </a:p>
      </dgm:t>
    </dgm:pt>
    <dgm:pt modelId="{0899F443-4131-4600-9319-C77E1065D203}" type="parTrans" cxnId="{66CCCC73-E376-4F51-88A0-DD255773FC3A}">
      <dgm:prSet/>
      <dgm:spPr/>
      <dgm:t>
        <a:bodyPr/>
        <a:lstStyle/>
        <a:p>
          <a:endParaRPr lang="en-US"/>
        </a:p>
      </dgm:t>
    </dgm:pt>
    <dgm:pt modelId="{5DA32B76-00B9-4667-9CD6-EAA873DE6F93}" type="sibTrans" cxnId="{66CCCC73-E376-4F51-88A0-DD255773FC3A}">
      <dgm:prSet/>
      <dgm:spPr/>
      <dgm:t>
        <a:bodyPr/>
        <a:lstStyle/>
        <a:p>
          <a:endParaRPr lang="en-US"/>
        </a:p>
      </dgm:t>
    </dgm:pt>
    <dgm:pt modelId="{C7BAB8C6-044C-47B4-8DB9-1BED8F1BF894}">
      <dgm:prSet/>
      <dgm:spPr/>
      <dgm:t>
        <a:bodyPr/>
        <a:lstStyle/>
        <a:p>
          <a:r>
            <a:rPr lang="en-US"/>
            <a:t>The data set has varied population from one time pregnant to 17 times pregnant.</a:t>
          </a:r>
        </a:p>
      </dgm:t>
    </dgm:pt>
    <dgm:pt modelId="{DC106F57-886E-4440-8274-24672DA2F8CE}" type="parTrans" cxnId="{FD9D37D2-85BD-420F-872C-21FE01BC00B9}">
      <dgm:prSet/>
      <dgm:spPr/>
      <dgm:t>
        <a:bodyPr/>
        <a:lstStyle/>
        <a:p>
          <a:endParaRPr lang="en-US"/>
        </a:p>
      </dgm:t>
    </dgm:pt>
    <dgm:pt modelId="{BE868E54-AE0A-4B72-B961-CB0AB6D8079C}" type="sibTrans" cxnId="{FD9D37D2-85BD-420F-872C-21FE01BC00B9}">
      <dgm:prSet/>
      <dgm:spPr/>
      <dgm:t>
        <a:bodyPr/>
        <a:lstStyle/>
        <a:p>
          <a:endParaRPr lang="en-US"/>
        </a:p>
      </dgm:t>
    </dgm:pt>
    <dgm:pt modelId="{BE06B4E1-BF41-47C5-A4F0-E72289FA2833}">
      <dgm:prSet/>
      <dgm:spPr/>
      <dgm:t>
        <a:bodyPr/>
        <a:lstStyle/>
        <a:p>
          <a:r>
            <a:rPr lang="en-US"/>
            <a:t>In next few slides we will analyze the pattern for predication through Data mining.</a:t>
          </a:r>
        </a:p>
      </dgm:t>
    </dgm:pt>
    <dgm:pt modelId="{CF30D8C4-A900-47B2-A7F5-BA6042D42627}" type="parTrans" cxnId="{F7396DAD-1955-4776-B95D-E79DAEEC4B59}">
      <dgm:prSet/>
      <dgm:spPr/>
      <dgm:t>
        <a:bodyPr/>
        <a:lstStyle/>
        <a:p>
          <a:endParaRPr lang="en-US"/>
        </a:p>
      </dgm:t>
    </dgm:pt>
    <dgm:pt modelId="{A5DA5B53-C1F1-406A-976C-CC04CE244A0C}" type="sibTrans" cxnId="{F7396DAD-1955-4776-B95D-E79DAEEC4B59}">
      <dgm:prSet/>
      <dgm:spPr/>
      <dgm:t>
        <a:bodyPr/>
        <a:lstStyle/>
        <a:p>
          <a:endParaRPr lang="en-US"/>
        </a:p>
      </dgm:t>
    </dgm:pt>
    <dgm:pt modelId="{3FA9734F-8D76-4ABA-9BD6-F2543E90E967}" type="pres">
      <dgm:prSet presAssocID="{ED8EC8CB-799F-4C22-B912-2558AAB4AB13}" presName="outerComposite" presStyleCnt="0">
        <dgm:presLayoutVars>
          <dgm:chMax val="5"/>
          <dgm:dir/>
          <dgm:resizeHandles val="exact"/>
        </dgm:presLayoutVars>
      </dgm:prSet>
      <dgm:spPr/>
    </dgm:pt>
    <dgm:pt modelId="{CA5597A1-66B9-4640-8DDD-F09CB18C778E}" type="pres">
      <dgm:prSet presAssocID="{ED8EC8CB-799F-4C22-B912-2558AAB4AB13}" presName="dummyMaxCanvas" presStyleCnt="0">
        <dgm:presLayoutVars/>
      </dgm:prSet>
      <dgm:spPr/>
    </dgm:pt>
    <dgm:pt modelId="{808F4402-A6E1-488E-BEE2-B991DB1B111C}" type="pres">
      <dgm:prSet presAssocID="{ED8EC8CB-799F-4C22-B912-2558AAB4AB13}" presName="FourNodes_1" presStyleLbl="node1" presStyleIdx="0" presStyleCnt="4">
        <dgm:presLayoutVars>
          <dgm:bulletEnabled val="1"/>
        </dgm:presLayoutVars>
      </dgm:prSet>
      <dgm:spPr/>
    </dgm:pt>
    <dgm:pt modelId="{476F7E65-3434-47F4-9F42-AC20B44A581A}" type="pres">
      <dgm:prSet presAssocID="{ED8EC8CB-799F-4C22-B912-2558AAB4AB13}" presName="FourNodes_2" presStyleLbl="node1" presStyleIdx="1" presStyleCnt="4">
        <dgm:presLayoutVars>
          <dgm:bulletEnabled val="1"/>
        </dgm:presLayoutVars>
      </dgm:prSet>
      <dgm:spPr/>
    </dgm:pt>
    <dgm:pt modelId="{1A7B38FD-FFB6-4E96-BDC3-F10894F4F4AB}" type="pres">
      <dgm:prSet presAssocID="{ED8EC8CB-799F-4C22-B912-2558AAB4AB13}" presName="FourNodes_3" presStyleLbl="node1" presStyleIdx="2" presStyleCnt="4">
        <dgm:presLayoutVars>
          <dgm:bulletEnabled val="1"/>
        </dgm:presLayoutVars>
      </dgm:prSet>
      <dgm:spPr/>
    </dgm:pt>
    <dgm:pt modelId="{5A2894A3-D126-47AC-ACF2-0FD560508E67}" type="pres">
      <dgm:prSet presAssocID="{ED8EC8CB-799F-4C22-B912-2558AAB4AB13}" presName="FourNodes_4" presStyleLbl="node1" presStyleIdx="3" presStyleCnt="4">
        <dgm:presLayoutVars>
          <dgm:bulletEnabled val="1"/>
        </dgm:presLayoutVars>
      </dgm:prSet>
      <dgm:spPr/>
    </dgm:pt>
    <dgm:pt modelId="{C2725038-B0D4-4474-A229-D3A26CF9AC17}" type="pres">
      <dgm:prSet presAssocID="{ED8EC8CB-799F-4C22-B912-2558AAB4AB13}" presName="FourConn_1-2" presStyleLbl="fgAccFollowNode1" presStyleIdx="0" presStyleCnt="3">
        <dgm:presLayoutVars>
          <dgm:bulletEnabled val="1"/>
        </dgm:presLayoutVars>
      </dgm:prSet>
      <dgm:spPr/>
    </dgm:pt>
    <dgm:pt modelId="{9B180127-0C85-4724-90FA-792F74D58F7C}" type="pres">
      <dgm:prSet presAssocID="{ED8EC8CB-799F-4C22-B912-2558AAB4AB13}" presName="FourConn_2-3" presStyleLbl="fgAccFollowNode1" presStyleIdx="1" presStyleCnt="3">
        <dgm:presLayoutVars>
          <dgm:bulletEnabled val="1"/>
        </dgm:presLayoutVars>
      </dgm:prSet>
      <dgm:spPr/>
    </dgm:pt>
    <dgm:pt modelId="{66287C78-CE56-4A9D-8B0D-48AF19751FE1}" type="pres">
      <dgm:prSet presAssocID="{ED8EC8CB-799F-4C22-B912-2558AAB4AB13}" presName="FourConn_3-4" presStyleLbl="fgAccFollowNode1" presStyleIdx="2" presStyleCnt="3">
        <dgm:presLayoutVars>
          <dgm:bulletEnabled val="1"/>
        </dgm:presLayoutVars>
      </dgm:prSet>
      <dgm:spPr/>
    </dgm:pt>
    <dgm:pt modelId="{2E878E2B-BA8E-4105-B723-F1763904C645}" type="pres">
      <dgm:prSet presAssocID="{ED8EC8CB-799F-4C22-B912-2558AAB4AB13}" presName="FourNodes_1_text" presStyleLbl="node1" presStyleIdx="3" presStyleCnt="4">
        <dgm:presLayoutVars>
          <dgm:bulletEnabled val="1"/>
        </dgm:presLayoutVars>
      </dgm:prSet>
      <dgm:spPr/>
    </dgm:pt>
    <dgm:pt modelId="{DCEDB6CB-3D20-4CC0-9F2B-78D1CB4D0BA5}" type="pres">
      <dgm:prSet presAssocID="{ED8EC8CB-799F-4C22-B912-2558AAB4AB13}" presName="FourNodes_2_text" presStyleLbl="node1" presStyleIdx="3" presStyleCnt="4">
        <dgm:presLayoutVars>
          <dgm:bulletEnabled val="1"/>
        </dgm:presLayoutVars>
      </dgm:prSet>
      <dgm:spPr/>
    </dgm:pt>
    <dgm:pt modelId="{CB4A8207-22C5-4047-8DC6-CE2245ADE833}" type="pres">
      <dgm:prSet presAssocID="{ED8EC8CB-799F-4C22-B912-2558AAB4AB13}" presName="FourNodes_3_text" presStyleLbl="node1" presStyleIdx="3" presStyleCnt="4">
        <dgm:presLayoutVars>
          <dgm:bulletEnabled val="1"/>
        </dgm:presLayoutVars>
      </dgm:prSet>
      <dgm:spPr/>
    </dgm:pt>
    <dgm:pt modelId="{3DB03EFC-3F61-4D8B-BF00-A23AC7A8A9FD}" type="pres">
      <dgm:prSet presAssocID="{ED8EC8CB-799F-4C22-B912-2558AAB4AB1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57D2A02-BC33-400B-9829-8069CD15B271}" type="presOf" srcId="{E115A644-39E0-4F66-92A0-569FD518FDC0}" destId="{808F4402-A6E1-488E-BEE2-B991DB1B111C}" srcOrd="0" destOrd="0" presId="urn:microsoft.com/office/officeart/2005/8/layout/vProcess5"/>
    <dgm:cxn modelId="{3C58B312-B1EE-4C27-AA22-177DEDCB5BAA}" type="presOf" srcId="{C7BAB8C6-044C-47B4-8DB9-1BED8F1BF894}" destId="{1A7B38FD-FFB6-4E96-BDC3-F10894F4F4AB}" srcOrd="0" destOrd="0" presId="urn:microsoft.com/office/officeart/2005/8/layout/vProcess5"/>
    <dgm:cxn modelId="{3848ED18-1AA2-4607-8A2B-DB161F873347}" type="presOf" srcId="{BE868E54-AE0A-4B72-B961-CB0AB6D8079C}" destId="{66287C78-CE56-4A9D-8B0D-48AF19751FE1}" srcOrd="0" destOrd="0" presId="urn:microsoft.com/office/officeart/2005/8/layout/vProcess5"/>
    <dgm:cxn modelId="{66CCCC73-E376-4F51-88A0-DD255773FC3A}" srcId="{ED8EC8CB-799F-4C22-B912-2558AAB4AB13}" destId="{41AADFCD-F0E7-4B93-B10A-D77C9AE56BD6}" srcOrd="1" destOrd="0" parTransId="{0899F443-4131-4600-9319-C77E1065D203}" sibTransId="{5DA32B76-00B9-4667-9CD6-EAA873DE6F93}"/>
    <dgm:cxn modelId="{DFDE3174-974D-42FF-B690-FF7C1F26AA4F}" type="presOf" srcId="{5DA32B76-00B9-4667-9CD6-EAA873DE6F93}" destId="{9B180127-0C85-4724-90FA-792F74D58F7C}" srcOrd="0" destOrd="0" presId="urn:microsoft.com/office/officeart/2005/8/layout/vProcess5"/>
    <dgm:cxn modelId="{0FA9867C-A333-49E6-B0E4-7CDB5F163DFF}" type="presOf" srcId="{ED8EC8CB-799F-4C22-B912-2558AAB4AB13}" destId="{3FA9734F-8D76-4ABA-9BD6-F2543E90E967}" srcOrd="0" destOrd="0" presId="urn:microsoft.com/office/officeart/2005/8/layout/vProcess5"/>
    <dgm:cxn modelId="{F7396DAD-1955-4776-B95D-E79DAEEC4B59}" srcId="{ED8EC8CB-799F-4C22-B912-2558AAB4AB13}" destId="{BE06B4E1-BF41-47C5-A4F0-E72289FA2833}" srcOrd="3" destOrd="0" parTransId="{CF30D8C4-A900-47B2-A7F5-BA6042D42627}" sibTransId="{A5DA5B53-C1F1-406A-976C-CC04CE244A0C}"/>
    <dgm:cxn modelId="{172396B8-DD07-4408-B7C3-118C9B2EF63A}" type="presOf" srcId="{89248D2F-582F-4A28-8C07-0216D7D2DB81}" destId="{C2725038-B0D4-4474-A229-D3A26CF9AC17}" srcOrd="0" destOrd="0" presId="urn:microsoft.com/office/officeart/2005/8/layout/vProcess5"/>
    <dgm:cxn modelId="{C3FA77BD-B721-4EB7-A517-9FF8A6EA245F}" type="presOf" srcId="{41AADFCD-F0E7-4B93-B10A-D77C9AE56BD6}" destId="{476F7E65-3434-47F4-9F42-AC20B44A581A}" srcOrd="0" destOrd="0" presId="urn:microsoft.com/office/officeart/2005/8/layout/vProcess5"/>
    <dgm:cxn modelId="{E7D5B2CF-7B6C-4BA2-AD52-9A3983730AC1}" type="presOf" srcId="{E115A644-39E0-4F66-92A0-569FD518FDC0}" destId="{2E878E2B-BA8E-4105-B723-F1763904C645}" srcOrd="1" destOrd="0" presId="urn:microsoft.com/office/officeart/2005/8/layout/vProcess5"/>
    <dgm:cxn modelId="{FD9D37D2-85BD-420F-872C-21FE01BC00B9}" srcId="{ED8EC8CB-799F-4C22-B912-2558AAB4AB13}" destId="{C7BAB8C6-044C-47B4-8DB9-1BED8F1BF894}" srcOrd="2" destOrd="0" parTransId="{DC106F57-886E-4440-8274-24672DA2F8CE}" sibTransId="{BE868E54-AE0A-4B72-B961-CB0AB6D8079C}"/>
    <dgm:cxn modelId="{68BACDD5-4A15-41C9-9315-CEC44B7B8BDD}" type="presOf" srcId="{BE06B4E1-BF41-47C5-A4F0-E72289FA2833}" destId="{3DB03EFC-3F61-4D8B-BF00-A23AC7A8A9FD}" srcOrd="1" destOrd="0" presId="urn:microsoft.com/office/officeart/2005/8/layout/vProcess5"/>
    <dgm:cxn modelId="{7188B0DB-1AD2-4BC4-91D2-5B4F31887B50}" type="presOf" srcId="{C7BAB8C6-044C-47B4-8DB9-1BED8F1BF894}" destId="{CB4A8207-22C5-4047-8DC6-CE2245ADE833}" srcOrd="1" destOrd="0" presId="urn:microsoft.com/office/officeart/2005/8/layout/vProcess5"/>
    <dgm:cxn modelId="{D2DFDCE0-6EC5-42C8-B962-63A2B2EB372F}" srcId="{ED8EC8CB-799F-4C22-B912-2558AAB4AB13}" destId="{E115A644-39E0-4F66-92A0-569FD518FDC0}" srcOrd="0" destOrd="0" parTransId="{B9C9AB89-2645-4E03-AC57-0A056A1BA364}" sibTransId="{89248D2F-582F-4A28-8C07-0216D7D2DB81}"/>
    <dgm:cxn modelId="{2518F4EB-503F-4988-A551-BBB5CE932EB8}" type="presOf" srcId="{41AADFCD-F0E7-4B93-B10A-D77C9AE56BD6}" destId="{DCEDB6CB-3D20-4CC0-9F2B-78D1CB4D0BA5}" srcOrd="1" destOrd="0" presId="urn:microsoft.com/office/officeart/2005/8/layout/vProcess5"/>
    <dgm:cxn modelId="{C2C6B3EE-FCE3-44FC-B2DA-706D6954AB69}" type="presOf" srcId="{BE06B4E1-BF41-47C5-A4F0-E72289FA2833}" destId="{5A2894A3-D126-47AC-ACF2-0FD560508E67}" srcOrd="0" destOrd="0" presId="urn:microsoft.com/office/officeart/2005/8/layout/vProcess5"/>
    <dgm:cxn modelId="{EDDE3CDD-110C-415F-88DF-A3E53BF7FA9D}" type="presParOf" srcId="{3FA9734F-8D76-4ABA-9BD6-F2543E90E967}" destId="{CA5597A1-66B9-4640-8DDD-F09CB18C778E}" srcOrd="0" destOrd="0" presId="urn:microsoft.com/office/officeart/2005/8/layout/vProcess5"/>
    <dgm:cxn modelId="{FEA43A53-6E1D-4592-94B2-11F8DE7E0DE2}" type="presParOf" srcId="{3FA9734F-8D76-4ABA-9BD6-F2543E90E967}" destId="{808F4402-A6E1-488E-BEE2-B991DB1B111C}" srcOrd="1" destOrd="0" presId="urn:microsoft.com/office/officeart/2005/8/layout/vProcess5"/>
    <dgm:cxn modelId="{BC41A267-B392-49CE-9CA5-8350254FFA21}" type="presParOf" srcId="{3FA9734F-8D76-4ABA-9BD6-F2543E90E967}" destId="{476F7E65-3434-47F4-9F42-AC20B44A581A}" srcOrd="2" destOrd="0" presId="urn:microsoft.com/office/officeart/2005/8/layout/vProcess5"/>
    <dgm:cxn modelId="{C0E2A326-F71B-4D14-B3B8-21E11B384184}" type="presParOf" srcId="{3FA9734F-8D76-4ABA-9BD6-F2543E90E967}" destId="{1A7B38FD-FFB6-4E96-BDC3-F10894F4F4AB}" srcOrd="3" destOrd="0" presId="urn:microsoft.com/office/officeart/2005/8/layout/vProcess5"/>
    <dgm:cxn modelId="{F99B1B32-3A8B-4B00-8553-75B93ACCBFA9}" type="presParOf" srcId="{3FA9734F-8D76-4ABA-9BD6-F2543E90E967}" destId="{5A2894A3-D126-47AC-ACF2-0FD560508E67}" srcOrd="4" destOrd="0" presId="urn:microsoft.com/office/officeart/2005/8/layout/vProcess5"/>
    <dgm:cxn modelId="{7F60E75C-BC1C-40C5-AE8B-379B27C7D66A}" type="presParOf" srcId="{3FA9734F-8D76-4ABA-9BD6-F2543E90E967}" destId="{C2725038-B0D4-4474-A229-D3A26CF9AC17}" srcOrd="5" destOrd="0" presId="urn:microsoft.com/office/officeart/2005/8/layout/vProcess5"/>
    <dgm:cxn modelId="{4E720236-5071-4D69-B729-B5F81D29AC3E}" type="presParOf" srcId="{3FA9734F-8D76-4ABA-9BD6-F2543E90E967}" destId="{9B180127-0C85-4724-90FA-792F74D58F7C}" srcOrd="6" destOrd="0" presId="urn:microsoft.com/office/officeart/2005/8/layout/vProcess5"/>
    <dgm:cxn modelId="{8E5C9A8E-68F4-4A12-A246-7AA4992548EA}" type="presParOf" srcId="{3FA9734F-8D76-4ABA-9BD6-F2543E90E967}" destId="{66287C78-CE56-4A9D-8B0D-48AF19751FE1}" srcOrd="7" destOrd="0" presId="urn:microsoft.com/office/officeart/2005/8/layout/vProcess5"/>
    <dgm:cxn modelId="{B5E33768-8A41-4066-8E2C-D38AD98E2E58}" type="presParOf" srcId="{3FA9734F-8D76-4ABA-9BD6-F2543E90E967}" destId="{2E878E2B-BA8E-4105-B723-F1763904C645}" srcOrd="8" destOrd="0" presId="urn:microsoft.com/office/officeart/2005/8/layout/vProcess5"/>
    <dgm:cxn modelId="{DBD1CC84-BF0E-437F-BE84-9D0FAD922811}" type="presParOf" srcId="{3FA9734F-8D76-4ABA-9BD6-F2543E90E967}" destId="{DCEDB6CB-3D20-4CC0-9F2B-78D1CB4D0BA5}" srcOrd="9" destOrd="0" presId="urn:microsoft.com/office/officeart/2005/8/layout/vProcess5"/>
    <dgm:cxn modelId="{FD5D88E5-15D0-4163-9753-9960DBD3A9A1}" type="presParOf" srcId="{3FA9734F-8D76-4ABA-9BD6-F2543E90E967}" destId="{CB4A8207-22C5-4047-8DC6-CE2245ADE833}" srcOrd="10" destOrd="0" presId="urn:microsoft.com/office/officeart/2005/8/layout/vProcess5"/>
    <dgm:cxn modelId="{A09BB5C4-128D-4AE5-9B9B-4A82AD05BBCE}" type="presParOf" srcId="{3FA9734F-8D76-4ABA-9BD6-F2543E90E967}" destId="{3DB03EFC-3F61-4D8B-BF00-A23AC7A8A9F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C20FD-C3D0-404B-8E5A-7E9A9E4CF099}">
      <dsp:nvSpPr>
        <dsp:cNvPr id="0" name=""/>
        <dsp:cNvSpPr/>
      </dsp:nvSpPr>
      <dsp:spPr>
        <a:xfrm>
          <a:off x="5134" y="0"/>
          <a:ext cx="10505330" cy="4351338"/>
        </a:xfrm>
        <a:prstGeom prst="homePlate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0605" tIns="127000" rIns="1482419" bIns="1270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u="sng" kern="1200"/>
            <a:t>Data Insights</a:t>
          </a:r>
          <a:endParaRPr lang="en-US" sz="5000" kern="120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Mean age of the population is 33 years.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Average pregnancy is 3.84 ~ 4 times.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900" kern="1200"/>
            <a:t>Plasma glucose concentration 2 hours in an oral glucose tolerance test is 120</a:t>
          </a:r>
          <a:endParaRPr lang="en-US" sz="3900" kern="1200"/>
        </a:p>
      </dsp:txBody>
      <dsp:txXfrm>
        <a:off x="5134" y="0"/>
        <a:ext cx="9961413" cy="4351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F4402-A6E1-488E-BEE2-B991DB1B111C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Data set explains how </a:t>
          </a:r>
          <a:r>
            <a:rPr lang="en-IN" sz="2100" b="0" i="0" kern="1200"/>
            <a:t>gestational diabetes mellitus (GDM) </a:t>
          </a:r>
          <a:r>
            <a:rPr lang="en-US" sz="2100" kern="1200"/>
            <a:t>has effect on type-2 Diabetes in near future.</a:t>
          </a:r>
        </a:p>
      </dsp:txBody>
      <dsp:txXfrm>
        <a:off x="28038" y="28038"/>
        <a:ext cx="7298593" cy="901218"/>
      </dsp:txXfrm>
    </dsp:sp>
    <dsp:sp modelId="{476F7E65-3434-47F4-9F42-AC20B44A581A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Histogram in earlier slide explains how there is variation in data like there are around 111 patients who are not pregnant.</a:t>
          </a:r>
        </a:p>
      </dsp:txBody>
      <dsp:txXfrm>
        <a:off x="732583" y="1159385"/>
        <a:ext cx="7029617" cy="901218"/>
      </dsp:txXfrm>
    </dsp:sp>
    <dsp:sp modelId="{1A7B38FD-FFB6-4E96-BDC3-F10894F4F4AB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data set has varied population from one time pregnant to 17 times pregnant.</a:t>
          </a:r>
        </a:p>
      </dsp:txBody>
      <dsp:txXfrm>
        <a:off x="1426612" y="2290733"/>
        <a:ext cx="7040133" cy="901218"/>
      </dsp:txXfrm>
    </dsp:sp>
    <dsp:sp modelId="{5A2894A3-D126-47AC-ACF2-0FD560508E67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next few slides we will analyze the pattern for predication through Data mining.</a:t>
          </a:r>
        </a:p>
      </dsp:txBody>
      <dsp:txXfrm>
        <a:off x="2131157" y="3422081"/>
        <a:ext cx="7029617" cy="901218"/>
      </dsp:txXfrm>
    </dsp:sp>
    <dsp:sp modelId="{C2725038-B0D4-4474-A229-D3A26CF9AC17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9B180127-0C85-4724-90FA-792F74D58F7C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66287C78-CE56-4A9D-8B0D-48AF19751FE1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3BE0-E347-2575-6713-CBC4E7152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11E2F-6100-C7F8-16A9-1C750658C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A3D22-5C29-9B0E-F82F-BE0A5878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125C-F785-469D-AB3A-246F838B58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8CAAD-F919-4941-6D25-11080C84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4FAE-C1C5-6141-B3D8-F57C0E25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934-F455-43E7-8970-98977406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24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6BC2-6A06-0BE6-BCDB-000B3D37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A17DE-6E1F-DE14-26F3-0AF9A0221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3CC86-2163-C5B7-056C-3CD507E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125C-F785-469D-AB3A-246F838B58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8C8D3-2790-38FD-3280-DD84E638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45E39-5246-B16C-A889-8718767A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934-F455-43E7-8970-98977406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03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773B5-409E-27A0-CA36-CC27CB996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4A644-99A0-CDC6-8BF8-11EBDA11E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89C-FC12-5E55-7A44-33748933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125C-F785-469D-AB3A-246F838B58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7A22A-8952-E01B-873F-4DCE8975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F5A6-F743-E921-C019-6E77E29E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934-F455-43E7-8970-98977406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92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6B2E-C60A-A6D1-676E-4C4A4157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3167-69A0-848B-BF91-09F0ED45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F3C6-1540-C382-00DC-D0DB6BE8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125C-F785-469D-AB3A-246F838B58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E1FD-0179-B879-3620-47156EE7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29630-BE8A-198D-1400-62938C3A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934-F455-43E7-8970-98977406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4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FF66-19AD-07CA-B695-88E4D30D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E4FE-AD8C-5334-96C9-D3BCE4B73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507C1-2D0C-716B-15EE-CD797B02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125C-F785-469D-AB3A-246F838B58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2BFE6-FFD6-E6AD-ECD9-16A02C23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3343F-0444-B1C1-2D0F-BC944A61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934-F455-43E7-8970-98977406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3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7DF5-34FD-624A-0752-21F2B4AC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E4A5-E218-2C22-9025-6ED62CE54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3922-6679-F082-2A5E-1BFC51EBC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5D942-4660-C1C6-DD72-9A4F62E5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125C-F785-469D-AB3A-246F838B58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55019-9AB7-236A-667F-69D05EBC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909A9-BCED-3AE0-29EC-2BB06850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934-F455-43E7-8970-98977406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23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6215-AE3C-14DB-304C-C9AD1AB6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99E7D-C909-8768-632C-C410D6E8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05C91-25B6-52EC-454B-8DF0BA74B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13B65-F486-7C5D-DA99-B055502D4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859D1-29BB-00A1-B598-1A3A072C8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1FF06-9F8B-DCB4-8011-9FB06424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125C-F785-469D-AB3A-246F838B58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BB590-55D8-2047-4DF6-AA6BA8A0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5E23A-F729-6AD1-2D21-23801E04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934-F455-43E7-8970-98977406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52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B084-F7BC-EFEE-EE33-4A1F12C4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73F25-0351-5FE5-99E9-33DB78F3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125C-F785-469D-AB3A-246F838B58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13127-C066-BC31-2FDF-F7A30515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47C3F-C9AF-5064-1292-CFEAED8A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934-F455-43E7-8970-98977406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42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7F949-E4C9-854B-5D79-02D57D21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125C-F785-469D-AB3A-246F838B58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52840-11A1-37A2-D550-3407F06C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05371-126B-20BE-AAD9-7312B30C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934-F455-43E7-8970-98977406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79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2F46-B68E-5B01-4A05-576C7B09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2506-1DCF-6A08-19E6-E2872BB43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4E730-3AF6-E543-1F97-282B9C6F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917BF-4AFC-6DB1-506C-EDCEC0F5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125C-F785-469D-AB3A-246F838B58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38FD1-EE2A-D4DE-04A6-190783FD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80F62-67B7-997D-BBB1-C07B4DAF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934-F455-43E7-8970-98977406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66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3602-2ECA-5581-E9CC-3DB78AC2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88372-E0B7-0B05-AB0E-BFC963246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3AD15-852A-2B11-3FB6-49BA42141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88E6D-4433-1FE6-BFBB-34EA4C59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125C-F785-469D-AB3A-246F838B58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8A9FC-A252-6D32-AB91-EDC0C67C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A5AFB-4E69-38E0-862D-B4FA6447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0934-F455-43E7-8970-98977406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2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4B39B-4B30-33DF-3051-B1299263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11097-1F57-3A98-A01E-7E2ACA7E1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A985A-007E-5A06-4A55-25E9FB328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125C-F785-469D-AB3A-246F838B580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30915-D650-227D-0520-FABECB369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EB4F6-A173-4B6A-9E29-295AB55B4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B0934-F455-43E7-8970-98977406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0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20656-FEAD-BCAE-A9C0-153375125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IN" sz="6600" b="1" u="sng" kern="1800"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</a:rPr>
              <a:t>Diabetes-Prediction</a:t>
            </a:r>
            <a:endParaRPr lang="en-IN" sz="66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33597-6572-F4BB-1105-806B3936D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Varun Reddy Gopu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92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14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09442-4F33-4E43-EC46-20AFB23A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b="1" u="sng" kern="180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Dataset Description:</a:t>
            </a:r>
            <a:br>
              <a:rPr lang="en-IN" b="1" u="sng" kern="180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8A726269-8F38-F627-9574-A8DE880F6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 patients here are </a:t>
            </a:r>
            <a:r>
              <a:rPr lang="en-IN" u="sng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females</a:t>
            </a:r>
            <a:r>
              <a:rPr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at least 21 years old of Pima Indian heritage.</a:t>
            </a:r>
            <a:endParaRPr lang="en-IN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 of Instances: 768</a:t>
            </a:r>
            <a:endParaRPr lang="en-IN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 of Attributes: eight plus class</a:t>
            </a:r>
            <a:endParaRPr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30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F422C-7891-D843-36FA-5F391797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Number of Diabetic and Non-diabetic patients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8ED213-C2EF-2969-451D-BED0C0AC7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73" b="-1"/>
          <a:stretch/>
        </p:blipFill>
        <p:spPr>
          <a:xfrm>
            <a:off x="804101" y="804101"/>
            <a:ext cx="6730556" cy="5249798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A3BDF4F-39F6-E2FB-0A33-38D365909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0 indicate Non-diabetic patients. </a:t>
            </a:r>
          </a:p>
          <a:p>
            <a:r>
              <a:rPr lang="en-US" sz="2000">
                <a:solidFill>
                  <a:srgbClr val="FFFFFF"/>
                </a:solidFill>
              </a:rPr>
              <a:t>1 indicate Diabectic patients.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5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6D30C-9B69-6E33-9734-25D0B4E44C1D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EFFFF"/>
                </a:solidFill>
              </a:rPr>
              <a:t>Population of data vs Age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7AE9D8-867A-F98E-5230-C50B328C3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3" b="28849"/>
          <a:stretch/>
        </p:blipFill>
        <p:spPr>
          <a:xfrm>
            <a:off x="4998268" y="1430534"/>
            <a:ext cx="6539075" cy="36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1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6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A4D71-B135-D545-F4FB-6E11CB0CF3D8}"/>
              </a:ext>
            </a:extLst>
          </p:cNvPr>
          <p:cNvSpPr txBox="1"/>
          <p:nvPr/>
        </p:nvSpPr>
        <p:spPr>
          <a:xfrm>
            <a:off x="5221862" y="1719618"/>
            <a:ext cx="5948831" cy="433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900" b="1" u="sng">
                <a:solidFill>
                  <a:srgbClr val="FEFFFF"/>
                </a:solidFill>
                <a:effectLst/>
              </a:rPr>
              <a:t>Attributes:</a:t>
            </a:r>
            <a:endParaRPr lang="en-US" sz="1900">
              <a:solidFill>
                <a:srgbClr val="FEFFFF"/>
              </a:solidFill>
              <a:effectLst/>
            </a:endParaRPr>
          </a:p>
          <a:p>
            <a:pPr marL="80010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>
                <a:solidFill>
                  <a:srgbClr val="FEFFFF"/>
                </a:solidFill>
                <a:effectLst/>
              </a:rPr>
              <a:t>Number of times pregnant</a:t>
            </a:r>
          </a:p>
          <a:p>
            <a:pPr marL="800100" lvl="1" indent="-228600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>
                <a:solidFill>
                  <a:srgbClr val="FEFFFF"/>
                </a:solidFill>
                <a:effectLst/>
              </a:rPr>
              <a:t>Plasma glucose concentration 2 hours in an oral glucose tolerance test</a:t>
            </a:r>
          </a:p>
          <a:p>
            <a:pPr marL="800100" lvl="1" indent="-228600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>
                <a:solidFill>
                  <a:srgbClr val="FEFFFF"/>
                </a:solidFill>
                <a:effectLst/>
              </a:rPr>
              <a:t>Diastolic blood pressure (mm Hg)</a:t>
            </a:r>
          </a:p>
          <a:p>
            <a:pPr marL="800100" lvl="1" indent="-228600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>
                <a:solidFill>
                  <a:srgbClr val="FEFFFF"/>
                </a:solidFill>
                <a:effectLst/>
              </a:rPr>
              <a:t>Triceps skin fold thickness (mm)</a:t>
            </a:r>
          </a:p>
          <a:p>
            <a:pPr marL="800100" lvl="1" indent="-228600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>
                <a:solidFill>
                  <a:srgbClr val="FEFFFF"/>
                </a:solidFill>
                <a:effectLst/>
              </a:rPr>
              <a:t>2-Hour serum insulin (mu U/ml)</a:t>
            </a:r>
          </a:p>
          <a:p>
            <a:pPr marL="800100" lvl="1" indent="-228600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>
                <a:solidFill>
                  <a:srgbClr val="FEFFFF"/>
                </a:solidFill>
                <a:effectLst/>
              </a:rPr>
              <a:t>Body mass index (weight in kg/ (height in m) ^2)</a:t>
            </a:r>
          </a:p>
          <a:p>
            <a:pPr marL="800100" lvl="1" indent="-228600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>
                <a:solidFill>
                  <a:srgbClr val="FEFFFF"/>
                </a:solidFill>
                <a:effectLst/>
              </a:rPr>
              <a:t>Diabetes pedigree function</a:t>
            </a:r>
          </a:p>
          <a:p>
            <a:pPr marL="800100" lvl="1" indent="-228600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>
                <a:solidFill>
                  <a:srgbClr val="FEFFFF"/>
                </a:solidFill>
                <a:effectLst/>
              </a:rPr>
              <a:t>Age (years)</a:t>
            </a:r>
          </a:p>
          <a:p>
            <a:pPr marL="800100" lvl="1" indent="-228600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>
                <a:solidFill>
                  <a:srgbClr val="FEFFFF"/>
                </a:solidFill>
                <a:effectLst/>
              </a:rPr>
              <a:t>Class variable (0 or 1)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1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extBox 1">
            <a:extLst>
              <a:ext uri="{FF2B5EF4-FFF2-40B4-BE49-F238E27FC236}">
                <a16:creationId xmlns:a16="http://schemas.microsoft.com/office/drawing/2014/main" id="{D44193D6-66FC-7FA8-FBD9-E7DE0DBD43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974295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564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6F71E-88BB-F20F-2C58-FEFDB533B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03989"/>
            <a:ext cx="10905066" cy="125002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872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74902C-D00F-A8B2-491D-2ED0B34D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9" y="643467"/>
            <a:ext cx="999294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6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2CA8FF08-3128-5AC8-E4A6-D6A78BD454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398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57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B485BBCDB83045AF6467AB581D8701" ma:contentTypeVersion="2" ma:contentTypeDescription="Create a new document." ma:contentTypeScope="" ma:versionID="d74f15b83470505c5f24edeeeb02fa12">
  <xsd:schema xmlns:xsd="http://www.w3.org/2001/XMLSchema" xmlns:xs="http://www.w3.org/2001/XMLSchema" xmlns:p="http://schemas.microsoft.com/office/2006/metadata/properties" xmlns:ns3="ba811bea-e83c-4db8-801e-e2de4a627aad" targetNamespace="http://schemas.microsoft.com/office/2006/metadata/properties" ma:root="true" ma:fieldsID="ec7f2212317a6fb51968d4a857ed78a6" ns3:_="">
    <xsd:import namespace="ba811bea-e83c-4db8-801e-e2de4a627a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811bea-e83c-4db8-801e-e2de4a627a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F1089D-BF85-4769-AC0B-71B349FE2535}">
  <ds:schemaRefs>
    <ds:schemaRef ds:uri="http://schemas.microsoft.com/office/2006/documentManagement/types"/>
    <ds:schemaRef ds:uri="http://schemas.microsoft.com/office/infopath/2007/PartnerControls"/>
    <ds:schemaRef ds:uri="ba811bea-e83c-4db8-801e-e2de4a627aad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5038CA0-DFE3-4947-BD2D-79DE8F81E1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E61E93-30C1-4E81-ADEB-C9E575B51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811bea-e83c-4db8-801e-e2de4a627a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231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Diabetes-Prediction</vt:lpstr>
      <vt:lpstr>Dataset Description: </vt:lpstr>
      <vt:lpstr>Number of Diabetic and Non-diabetic patients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Diabetes-Prediction</dc:title>
  <dc:creator>Varun Reddy Gopu</dc:creator>
  <cp:lastModifiedBy>Varun Reddy Gopu</cp:lastModifiedBy>
  <cp:revision>1</cp:revision>
  <dcterms:created xsi:type="dcterms:W3CDTF">2022-10-02T16:56:04Z</dcterms:created>
  <dcterms:modified xsi:type="dcterms:W3CDTF">2022-10-03T15:44:36Z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0x0101008AB485BBCDB83045AF6467AB581D8701</vt:lpwstr>
  </property>
</Properties>
</file>