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4" r:id="rId9"/>
    <p:sldId id="305" r:id="rId10"/>
    <p:sldId id="306" r:id="rId11"/>
    <p:sldId id="308" r:id="rId12"/>
    <p:sldId id="307" r:id="rId13"/>
    <p:sldId id="309" r:id="rId14"/>
    <p:sldId id="310" r:id="rId15"/>
    <p:sldId id="312"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5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TA VARUN REDDY" userId="e3cbccd23c3d28ca" providerId="LiveId" clId="{566DCD46-75F2-49F4-8CBE-8ABFA5AF08A9}"/>
    <pc:docChg chg="undo custSel modSld">
      <pc:chgData name="JITTA VARUN REDDY" userId="e3cbccd23c3d28ca" providerId="LiveId" clId="{566DCD46-75F2-49F4-8CBE-8ABFA5AF08A9}" dt="2023-07-22T05:40:14.080" v="121"/>
      <pc:docMkLst>
        <pc:docMk/>
      </pc:docMkLst>
      <pc:sldChg chg="addSp modSp mod">
        <pc:chgData name="JITTA VARUN REDDY" userId="e3cbccd23c3d28ca" providerId="LiveId" clId="{566DCD46-75F2-49F4-8CBE-8ABFA5AF08A9}" dt="2023-07-22T05:38:32.771" v="48" actId="14100"/>
        <pc:sldMkLst>
          <pc:docMk/>
          <pc:sldMk cId="214033390" sldId="302"/>
        </pc:sldMkLst>
        <pc:spChg chg="add mod">
          <ac:chgData name="JITTA VARUN REDDY" userId="e3cbccd23c3d28ca" providerId="LiveId" clId="{566DCD46-75F2-49F4-8CBE-8ABFA5AF08A9}" dt="2023-07-22T05:38:32.771" v="48" actId="14100"/>
          <ac:spMkLst>
            <pc:docMk/>
            <pc:sldMk cId="214033390" sldId="302"/>
            <ac:spMk id="7" creationId="{8359360E-AAD2-73F3-51B5-F55455A39F18}"/>
          </ac:spMkLst>
        </pc:spChg>
        <pc:picChg chg="add mod">
          <ac:chgData name="JITTA VARUN REDDY" userId="e3cbccd23c3d28ca" providerId="LiveId" clId="{566DCD46-75F2-49F4-8CBE-8ABFA5AF08A9}" dt="2023-07-22T05:38:32.771" v="48" actId="14100"/>
          <ac:picMkLst>
            <pc:docMk/>
            <pc:sldMk cId="214033390" sldId="302"/>
            <ac:picMk id="6" creationId="{BB1E44F9-BF05-8DAB-94D9-7B50DCC97C1C}"/>
          </ac:picMkLst>
        </pc:picChg>
      </pc:sldChg>
      <pc:sldChg chg="addSp modSp mod">
        <pc:chgData name="JITTA VARUN REDDY" userId="e3cbccd23c3d28ca" providerId="LiveId" clId="{566DCD46-75F2-49F4-8CBE-8ABFA5AF08A9}" dt="2023-07-22T05:15:58.994" v="16" actId="1076"/>
        <pc:sldMkLst>
          <pc:docMk/>
          <pc:sldMk cId="14344352" sldId="305"/>
        </pc:sldMkLst>
        <pc:spChg chg="mod">
          <ac:chgData name="JITTA VARUN REDDY" userId="e3cbccd23c3d28ca" providerId="LiveId" clId="{566DCD46-75F2-49F4-8CBE-8ABFA5AF08A9}" dt="2023-07-22T05:13:54.666" v="14" actId="20577"/>
          <ac:spMkLst>
            <pc:docMk/>
            <pc:sldMk cId="14344352" sldId="305"/>
            <ac:spMk id="3" creationId="{B820DC1C-EC2A-AAB0-C692-EDA9C757933E}"/>
          </ac:spMkLst>
        </pc:spChg>
        <pc:spChg chg="add mod">
          <ac:chgData name="JITTA VARUN REDDY" userId="e3cbccd23c3d28ca" providerId="LiveId" clId="{566DCD46-75F2-49F4-8CBE-8ABFA5AF08A9}" dt="2023-07-22T05:15:58.994" v="16" actId="1076"/>
          <ac:spMkLst>
            <pc:docMk/>
            <pc:sldMk cId="14344352" sldId="305"/>
            <ac:spMk id="4" creationId="{E302AE2D-0D0E-1567-63AB-FB3F9331A39B}"/>
          </ac:spMkLst>
        </pc:spChg>
      </pc:sldChg>
      <pc:sldChg chg="modSp mod">
        <pc:chgData name="JITTA VARUN REDDY" userId="e3cbccd23c3d28ca" providerId="LiveId" clId="{566DCD46-75F2-49F4-8CBE-8ABFA5AF08A9}" dt="2023-07-22T05:19:49.499" v="22" actId="20577"/>
        <pc:sldMkLst>
          <pc:docMk/>
          <pc:sldMk cId="910872000" sldId="306"/>
        </pc:sldMkLst>
        <pc:spChg chg="mod">
          <ac:chgData name="JITTA VARUN REDDY" userId="e3cbccd23c3d28ca" providerId="LiveId" clId="{566DCD46-75F2-49F4-8CBE-8ABFA5AF08A9}" dt="2023-07-22T05:19:49.499" v="22" actId="20577"/>
          <ac:spMkLst>
            <pc:docMk/>
            <pc:sldMk cId="910872000" sldId="306"/>
            <ac:spMk id="3" creationId="{210644F3-BA2B-B063-FD11-C7A9E8465EEC}"/>
          </ac:spMkLst>
        </pc:spChg>
      </pc:sldChg>
      <pc:sldChg chg="addSp delSp modSp mod">
        <pc:chgData name="JITTA VARUN REDDY" userId="e3cbccd23c3d28ca" providerId="LiveId" clId="{566DCD46-75F2-49F4-8CBE-8ABFA5AF08A9}" dt="2023-07-22T05:40:14.080" v="121"/>
        <pc:sldMkLst>
          <pc:docMk/>
          <pc:sldMk cId="47579255" sldId="308"/>
        </pc:sldMkLst>
        <pc:spChg chg="mod">
          <ac:chgData name="JITTA VARUN REDDY" userId="e3cbccd23c3d28ca" providerId="LiveId" clId="{566DCD46-75F2-49F4-8CBE-8ABFA5AF08A9}" dt="2023-07-22T05:21:31.364" v="23" actId="207"/>
          <ac:spMkLst>
            <pc:docMk/>
            <pc:sldMk cId="47579255" sldId="308"/>
            <ac:spMk id="3" creationId="{1F9EFE74-A95D-71FA-FA5C-552B495A5B78}"/>
          </ac:spMkLst>
        </pc:spChg>
        <pc:spChg chg="add del mod">
          <ac:chgData name="JITTA VARUN REDDY" userId="e3cbccd23c3d28ca" providerId="LiveId" clId="{566DCD46-75F2-49F4-8CBE-8ABFA5AF08A9}" dt="2023-07-22T05:40:14.080" v="121"/>
          <ac:spMkLst>
            <pc:docMk/>
            <pc:sldMk cId="47579255" sldId="308"/>
            <ac:spMk id="7" creationId="{C492308A-0473-1907-BDCA-0F2D2E21821C}"/>
          </ac:spMkLst>
        </pc:spChg>
        <pc:picChg chg="add del mod">
          <ac:chgData name="JITTA VARUN REDDY" userId="e3cbccd23c3d28ca" providerId="LiveId" clId="{566DCD46-75F2-49F4-8CBE-8ABFA5AF08A9}" dt="2023-07-22T05:39:50.608" v="62" actId="1076"/>
          <ac:picMkLst>
            <pc:docMk/>
            <pc:sldMk cId="47579255" sldId="308"/>
            <ac:picMk id="6" creationId="{3F4DBCDC-9B6A-645B-E56F-CD5649D0D23A}"/>
          </ac:picMkLst>
        </pc:picChg>
      </pc:sldChg>
      <pc:sldChg chg="modSp">
        <pc:chgData name="JITTA VARUN REDDY" userId="e3cbccd23c3d28ca" providerId="LiveId" clId="{566DCD46-75F2-49F4-8CBE-8ABFA5AF08A9}" dt="2023-07-22T05:27:48.608" v="24" actId="14100"/>
        <pc:sldMkLst>
          <pc:docMk/>
          <pc:sldMk cId="3270234194" sldId="310"/>
        </pc:sldMkLst>
        <pc:picChg chg="mod">
          <ac:chgData name="JITTA VARUN REDDY" userId="e3cbccd23c3d28ca" providerId="LiveId" clId="{566DCD46-75F2-49F4-8CBE-8ABFA5AF08A9}" dt="2023-07-22T05:27:48.608" v="24" actId="14100"/>
          <ac:picMkLst>
            <pc:docMk/>
            <pc:sldMk cId="3270234194" sldId="310"/>
            <ac:picMk id="2054" creationId="{16BC73F9-8797-2140-BD3B-8CA8C1B36D2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pixabay.com/en/graphic-graph-result-turnover-1020358/" TargetMode="External"/><Relationship Id="rId7"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pixabay.com/en/result-excuse-me-failure-3249597/"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jvarunreddy_cse200520@mgit.ac.i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nte-diver-gente.blogspot.com/2012/05/agenda-divergente.html" TargetMode="External"/><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141290938@N03/26682727064" TargetMode="External"/><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DOCTORS VISIT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JITTA VARUN REDDY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63FC4-E772-9284-AD6B-F840ACBE3C6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2467062" cy="1661020"/>
          </a:xfrm>
          <a:prstGeom prst="rect">
            <a:avLst/>
          </a:prstGeom>
        </p:spPr>
      </p:pic>
      <p:pic>
        <p:nvPicPr>
          <p:cNvPr id="6" name="Picture 5">
            <a:extLst>
              <a:ext uri="{FF2B5EF4-FFF2-40B4-BE49-F238E27FC236}">
                <a16:creationId xmlns:a16="http://schemas.microsoft.com/office/drawing/2014/main" id="{01AFDAA2-7704-7D7A-A84B-983B9E41240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78092" y="0"/>
            <a:ext cx="8607104" cy="1602297"/>
          </a:xfrm>
          <a:prstGeom prst="rect">
            <a:avLst/>
          </a:prstGeom>
        </p:spPr>
      </p:pic>
      <p:sp>
        <p:nvSpPr>
          <p:cNvPr id="7" name="TextBox 6">
            <a:extLst>
              <a:ext uri="{FF2B5EF4-FFF2-40B4-BE49-F238E27FC236}">
                <a16:creationId xmlns:a16="http://schemas.microsoft.com/office/drawing/2014/main" id="{5B5DE0AF-C91B-7C65-5A0F-BC41848A69BE}"/>
              </a:ext>
            </a:extLst>
          </p:cNvPr>
          <p:cNvSpPr txBox="1"/>
          <p:nvPr/>
        </p:nvSpPr>
        <p:spPr>
          <a:xfrm>
            <a:off x="151002" y="1954635"/>
            <a:ext cx="4714613"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Gender Distribution:</a:t>
            </a:r>
          </a:p>
        </p:txBody>
      </p:sp>
      <p:sp>
        <p:nvSpPr>
          <p:cNvPr id="8" name="TextBox 7">
            <a:extLst>
              <a:ext uri="{FF2B5EF4-FFF2-40B4-BE49-F238E27FC236}">
                <a16:creationId xmlns:a16="http://schemas.microsoft.com/office/drawing/2014/main" id="{A287F7FA-6FE7-FDB4-B247-5650EF98701B}"/>
              </a:ext>
            </a:extLst>
          </p:cNvPr>
          <p:cNvSpPr txBox="1"/>
          <p:nvPr/>
        </p:nvSpPr>
        <p:spPr>
          <a:xfrm>
            <a:off x="243281" y="2457974"/>
            <a:ext cx="3363985"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The dataset shows that female patients have a slightly higher number of doctor visits compared to male patients </a:t>
            </a:r>
            <a:endParaRPr lang="en-IN" sz="1400" dirty="0"/>
          </a:p>
        </p:txBody>
      </p:sp>
      <p:pic>
        <p:nvPicPr>
          <p:cNvPr id="11" name="Picture 10">
            <a:extLst>
              <a:ext uri="{FF2B5EF4-FFF2-40B4-BE49-F238E27FC236}">
                <a16:creationId xmlns:a16="http://schemas.microsoft.com/office/drawing/2014/main" id="{90E2A2A6-9CCC-8CDC-4613-9481ED1F0BBB}"/>
              </a:ext>
            </a:extLst>
          </p:cNvPr>
          <p:cNvPicPr>
            <a:picLocks noChangeAspect="1"/>
          </p:cNvPicPr>
          <p:nvPr/>
        </p:nvPicPr>
        <p:blipFill>
          <a:blip r:embed="rId6"/>
          <a:stretch>
            <a:fillRect/>
          </a:stretch>
        </p:blipFill>
        <p:spPr>
          <a:xfrm>
            <a:off x="243281" y="3445920"/>
            <a:ext cx="2734811" cy="2912935"/>
          </a:xfrm>
          <a:prstGeom prst="rect">
            <a:avLst/>
          </a:prstGeom>
        </p:spPr>
      </p:pic>
      <p:sp>
        <p:nvSpPr>
          <p:cNvPr id="12" name="TextBox 11">
            <a:extLst>
              <a:ext uri="{FF2B5EF4-FFF2-40B4-BE49-F238E27FC236}">
                <a16:creationId xmlns:a16="http://schemas.microsoft.com/office/drawing/2014/main" id="{5622BB56-A8EC-3B43-6D37-AE4E7CB14906}"/>
              </a:ext>
            </a:extLst>
          </p:cNvPr>
          <p:cNvSpPr txBox="1"/>
          <p:nvPr/>
        </p:nvSpPr>
        <p:spPr>
          <a:xfrm>
            <a:off x="4009938" y="1929468"/>
            <a:ext cx="2994869"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Age Distribution:</a:t>
            </a:r>
          </a:p>
        </p:txBody>
      </p:sp>
      <p:sp>
        <p:nvSpPr>
          <p:cNvPr id="13" name="TextBox 12">
            <a:extLst>
              <a:ext uri="{FF2B5EF4-FFF2-40B4-BE49-F238E27FC236}">
                <a16:creationId xmlns:a16="http://schemas.microsoft.com/office/drawing/2014/main" id="{0D440B0D-1F6E-6360-3D9D-FD9DA1884232}"/>
              </a:ext>
            </a:extLst>
          </p:cNvPr>
          <p:cNvSpPr txBox="1"/>
          <p:nvPr/>
        </p:nvSpPr>
        <p:spPr>
          <a:xfrm>
            <a:off x="3888297" y="2264649"/>
            <a:ext cx="3238150" cy="1015663"/>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The analysis reveals that the majority of doctor visits are made by patients in the age less than 30 and greater than 60 years, indicating a higher healthcare demand in this age range.</a:t>
            </a:r>
            <a:endParaRPr lang="en-IN" sz="1200" dirty="0"/>
          </a:p>
        </p:txBody>
      </p:sp>
      <p:pic>
        <p:nvPicPr>
          <p:cNvPr id="1026" name="Picture 2">
            <a:extLst>
              <a:ext uri="{FF2B5EF4-FFF2-40B4-BE49-F238E27FC236}">
                <a16:creationId xmlns:a16="http://schemas.microsoft.com/office/drawing/2014/main" id="{06C6A826-3BCE-6DA4-084C-F6C527CF6D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297" y="3361585"/>
            <a:ext cx="3116510" cy="2744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89740D1-559B-F8A8-28F8-58F1F58C4B51}"/>
              </a:ext>
            </a:extLst>
          </p:cNvPr>
          <p:cNvSpPr txBox="1"/>
          <p:nvPr/>
        </p:nvSpPr>
        <p:spPr>
          <a:xfrm>
            <a:off x="7969541" y="1811806"/>
            <a:ext cx="3061982"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Income Analysis:</a:t>
            </a:r>
          </a:p>
        </p:txBody>
      </p:sp>
      <p:sp>
        <p:nvSpPr>
          <p:cNvPr id="16" name="TextBox 15">
            <a:extLst>
              <a:ext uri="{FF2B5EF4-FFF2-40B4-BE49-F238E27FC236}">
                <a16:creationId xmlns:a16="http://schemas.microsoft.com/office/drawing/2014/main" id="{F637E2BA-1FE4-F3D6-7245-568059756354}"/>
              </a:ext>
            </a:extLst>
          </p:cNvPr>
          <p:cNvSpPr txBox="1"/>
          <p:nvPr/>
        </p:nvSpPr>
        <p:spPr>
          <a:xfrm>
            <a:off x="7969541" y="2197916"/>
            <a:ext cx="3674378"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Patients with average income levels tend to have more frequent doctor visits, suggesting a correlation between income and healthcare utilization.</a:t>
            </a:r>
            <a:endParaRPr lang="en-IN" sz="1400" dirty="0"/>
          </a:p>
        </p:txBody>
      </p:sp>
      <p:pic>
        <p:nvPicPr>
          <p:cNvPr id="1028" name="Picture 4">
            <a:extLst>
              <a:ext uri="{FF2B5EF4-FFF2-40B4-BE49-F238E27FC236}">
                <a16:creationId xmlns:a16="http://schemas.microsoft.com/office/drawing/2014/main" id="{5B4F2664-328D-061E-1A70-47D9B7DDF9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1637" y="3168801"/>
            <a:ext cx="4367082" cy="28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16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3EF36-422D-B744-8D87-18E3E6231982}"/>
              </a:ext>
            </a:extLst>
          </p:cNvPr>
          <p:cNvSpPr txBox="1"/>
          <p:nvPr/>
        </p:nvSpPr>
        <p:spPr>
          <a:xfrm>
            <a:off x="260059" y="562062"/>
            <a:ext cx="3020036"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Illness Breakdown:</a:t>
            </a:r>
          </a:p>
        </p:txBody>
      </p:sp>
      <p:sp>
        <p:nvSpPr>
          <p:cNvPr id="3" name="TextBox 2">
            <a:extLst>
              <a:ext uri="{FF2B5EF4-FFF2-40B4-BE49-F238E27FC236}">
                <a16:creationId xmlns:a16="http://schemas.microsoft.com/office/drawing/2014/main" id="{9479E9C2-CA47-798F-C752-C97CEE694F6D}"/>
              </a:ext>
            </a:extLst>
          </p:cNvPr>
          <p:cNvSpPr txBox="1"/>
          <p:nvPr/>
        </p:nvSpPr>
        <p:spPr>
          <a:xfrm>
            <a:off x="260059" y="1015068"/>
            <a:ext cx="3212983"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The majority of patients who have visited the doctor are affected by type 1 disease with 31.6% , followed by the type 0 with 29.9% of patients</a:t>
            </a:r>
            <a:endParaRPr lang="en-IN" sz="1400" dirty="0"/>
          </a:p>
        </p:txBody>
      </p:sp>
      <p:pic>
        <p:nvPicPr>
          <p:cNvPr id="2050" name="Picture 2">
            <a:extLst>
              <a:ext uri="{FF2B5EF4-FFF2-40B4-BE49-F238E27FC236}">
                <a16:creationId xmlns:a16="http://schemas.microsoft.com/office/drawing/2014/main" id="{489D34B3-274F-2B93-E82B-815A8FFE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60" y="2197916"/>
            <a:ext cx="3405930" cy="3563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C7D6FC-4BF3-47C5-28B0-3CAA01C17E6A}"/>
              </a:ext>
            </a:extLst>
          </p:cNvPr>
          <p:cNvSpPr txBox="1"/>
          <p:nvPr/>
        </p:nvSpPr>
        <p:spPr>
          <a:xfrm>
            <a:off x="4197547" y="495167"/>
            <a:ext cx="274548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Chronic conditions:</a:t>
            </a:r>
          </a:p>
        </p:txBody>
      </p:sp>
      <p:sp>
        <p:nvSpPr>
          <p:cNvPr id="5" name="TextBox 4">
            <a:extLst>
              <a:ext uri="{FF2B5EF4-FFF2-40B4-BE49-F238E27FC236}">
                <a16:creationId xmlns:a16="http://schemas.microsoft.com/office/drawing/2014/main" id="{E41D7B61-A23E-D495-834F-5206B358E6C4}"/>
              </a:ext>
            </a:extLst>
          </p:cNvPr>
          <p:cNvSpPr txBox="1"/>
          <p:nvPr/>
        </p:nvSpPr>
        <p:spPr>
          <a:xfrm>
            <a:off x="4068661" y="864499"/>
            <a:ext cx="3137482"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Patients with long-term chronic conditions tend to have more doctor visits compared to patients with non-chronic conditions.</a:t>
            </a:r>
            <a:endParaRPr lang="en-IN" sz="1600" dirty="0"/>
          </a:p>
        </p:txBody>
      </p:sp>
      <p:pic>
        <p:nvPicPr>
          <p:cNvPr id="2052" name="Picture 4">
            <a:extLst>
              <a:ext uri="{FF2B5EF4-FFF2-40B4-BE49-F238E27FC236}">
                <a16:creationId xmlns:a16="http://schemas.microsoft.com/office/drawing/2014/main" id="{6667EDC4-F36C-2513-EA31-29189A7E5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990" y="2105637"/>
            <a:ext cx="3884102" cy="39497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86D76C-A53C-1253-4854-B6B194783432}"/>
              </a:ext>
            </a:extLst>
          </p:cNvPr>
          <p:cNvSpPr txBox="1"/>
          <p:nvPr/>
        </p:nvSpPr>
        <p:spPr>
          <a:xfrm>
            <a:off x="8464491" y="450604"/>
            <a:ext cx="2919369"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Insurance Analysis:</a:t>
            </a:r>
          </a:p>
        </p:txBody>
      </p:sp>
      <p:sp>
        <p:nvSpPr>
          <p:cNvPr id="7" name="TextBox 6">
            <a:extLst>
              <a:ext uri="{FF2B5EF4-FFF2-40B4-BE49-F238E27FC236}">
                <a16:creationId xmlns:a16="http://schemas.microsoft.com/office/drawing/2014/main" id="{CDB56D9F-4C21-6C46-6D48-373E2F1A3E16}"/>
              </a:ext>
            </a:extLst>
          </p:cNvPr>
          <p:cNvSpPr txBox="1"/>
          <p:nvPr/>
        </p:nvSpPr>
        <p:spPr>
          <a:xfrm>
            <a:off x="8313490" y="1015068"/>
            <a:ext cx="3405930" cy="1077218"/>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majority of patients have private insurance whereas only few hold the benefit of insurance provided by the government</a:t>
            </a:r>
            <a:endParaRPr lang="en-IN" sz="1600" dirty="0"/>
          </a:p>
        </p:txBody>
      </p:sp>
      <p:pic>
        <p:nvPicPr>
          <p:cNvPr id="2054" name="Picture 6">
            <a:extLst>
              <a:ext uri="{FF2B5EF4-FFF2-40B4-BE49-F238E27FC236}">
                <a16:creationId xmlns:a16="http://schemas.microsoft.com/office/drawing/2014/main" id="{16BC73F9-8797-2140-BD3B-8CA8C1B36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840" y="2287418"/>
            <a:ext cx="3848100" cy="362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23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AA18-183D-F6DA-77CB-F4120D20206A}"/>
              </a:ext>
            </a:extLst>
          </p:cNvPr>
          <p:cNvSpPr>
            <a:spLocks noGrp="1"/>
          </p:cNvSpPr>
          <p:nvPr>
            <p:ph type="title"/>
          </p:nvPr>
        </p:nvSpPr>
        <p:spPr/>
        <p:txBody>
          <a:bodyPr>
            <a:normAutofit/>
          </a:bodyPr>
          <a:lstStyle/>
          <a:p>
            <a:r>
              <a:rPr lang="en-IN" sz="6000" b="1" dirty="0">
                <a:effectLst>
                  <a:outerShdw blurRad="38100" dist="38100" dir="2700000" algn="tl">
                    <a:srgbClr val="000000">
                      <a:alpha val="43137"/>
                    </a:srgbClr>
                  </a:outerShdw>
                </a:effectLst>
              </a:rPr>
              <a:t>LINKS:</a:t>
            </a:r>
          </a:p>
        </p:txBody>
      </p:sp>
      <p:sp>
        <p:nvSpPr>
          <p:cNvPr id="3" name="Content Placeholder 2">
            <a:extLst>
              <a:ext uri="{FF2B5EF4-FFF2-40B4-BE49-F238E27FC236}">
                <a16:creationId xmlns:a16="http://schemas.microsoft.com/office/drawing/2014/main" id="{655FDFBA-9B5A-DC5C-9D6F-91FB1803CA49}"/>
              </a:ext>
            </a:extLst>
          </p:cNvPr>
          <p:cNvSpPr>
            <a:spLocks noGrp="1"/>
          </p:cNvSpPr>
          <p:nvPr>
            <p:ph idx="1"/>
          </p:nvPr>
        </p:nvSpPr>
        <p:spPr/>
        <p:txBody>
          <a:bodyPr>
            <a:normAutofit/>
          </a:bodyPr>
          <a:lstStyle/>
          <a:p>
            <a:r>
              <a:rPr lang="en-IN" sz="4800" dirty="0"/>
              <a:t>Project Repository: </a:t>
            </a:r>
          </a:p>
          <a:p>
            <a:r>
              <a:rPr lang="en-IN" sz="4800" dirty="0">
                <a:effectLst>
                  <a:outerShdw blurRad="38100" dist="38100" dir="2700000" algn="tl">
                    <a:srgbClr val="000000">
                      <a:alpha val="43137"/>
                    </a:srgbClr>
                  </a:outerShdw>
                </a:effectLst>
              </a:rPr>
              <a:t>         </a:t>
            </a:r>
            <a:r>
              <a:rPr lang="en-IN" sz="2000" dirty="0">
                <a:effectLst>
                  <a:outerShdw blurRad="38100" dist="38100" dir="2700000" algn="tl">
                    <a:srgbClr val="000000">
                      <a:alpha val="43137"/>
                    </a:srgbClr>
                  </a:outerShdw>
                </a:effectLst>
                <a:hlinkClick r:id="rId2" action="ppaction://hlinksldjump"/>
              </a:rPr>
              <a:t>https://github.com/varunreddyjitta/Doctors_visit_analysis_project.git</a:t>
            </a:r>
            <a:endParaRPr lang="en-IN" sz="2000" dirty="0"/>
          </a:p>
        </p:txBody>
      </p:sp>
    </p:spTree>
    <p:extLst>
      <p:ext uri="{BB962C8B-B14F-4D97-AF65-F5344CB8AC3E}">
        <p14:creationId xmlns:p14="http://schemas.microsoft.com/office/powerpoint/2010/main" val="44557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nd drawn Vector Thank you text on white background. Calligraphy ...">
            <a:extLst>
              <a:ext uri="{FF2B5EF4-FFF2-40B4-BE49-F238E27FC236}">
                <a16:creationId xmlns:a16="http://schemas.microsoft.com/office/drawing/2014/main" id="{6FB91A1B-6B81-CA1D-C90F-20C9A6187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195" y="595116"/>
            <a:ext cx="7086023" cy="566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8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2062-7AC3-B981-25A2-26C03B88FA29}"/>
              </a:ext>
            </a:extLst>
          </p:cNvPr>
          <p:cNvSpPr>
            <a:spLocks noGrp="1"/>
          </p:cNvSpPr>
          <p:nvPr>
            <p:ph type="title"/>
          </p:nvPr>
        </p:nvSpPr>
        <p:spPr/>
        <p:txBody>
          <a:bodyPr/>
          <a:lstStyle/>
          <a:p>
            <a:r>
              <a:rPr lang="en-US" b="1" dirty="0"/>
              <a:t>MY DETAILS</a:t>
            </a:r>
            <a:endParaRPr lang="en-IN" dirty="0"/>
          </a:p>
        </p:txBody>
      </p:sp>
      <p:sp>
        <p:nvSpPr>
          <p:cNvPr id="3" name="Content Placeholder 2">
            <a:extLst>
              <a:ext uri="{FF2B5EF4-FFF2-40B4-BE49-F238E27FC236}">
                <a16:creationId xmlns:a16="http://schemas.microsoft.com/office/drawing/2014/main" id="{FAE83800-E48B-F0CC-4FDA-B56A30322DA4}"/>
              </a:ext>
            </a:extLst>
          </p:cNvPr>
          <p:cNvSpPr>
            <a:spLocks noGrp="1"/>
          </p:cNvSpPr>
          <p:nvPr>
            <p:ph sz="half" idx="1"/>
          </p:nvPr>
        </p:nvSpPr>
        <p:spPr/>
        <p:txBody>
          <a:bodyPr/>
          <a:lstStyle/>
          <a:p>
            <a:r>
              <a:rPr lang="en-GB" b="1" dirty="0">
                <a:solidFill>
                  <a:schemeClr val="tx1"/>
                </a:solidFill>
              </a:rPr>
              <a:t>NAME:</a:t>
            </a:r>
            <a:r>
              <a:rPr lang="en-GB" dirty="0"/>
              <a:t> JITTA VARUN REDDY</a:t>
            </a:r>
          </a:p>
          <a:p>
            <a:r>
              <a:rPr lang="en-GB" b="1" dirty="0">
                <a:solidFill>
                  <a:schemeClr val="tx1"/>
                </a:solidFill>
              </a:rPr>
              <a:t>EMAIL ID:</a:t>
            </a:r>
            <a:r>
              <a:rPr lang="en-GB" sz="1400" b="1" dirty="0">
                <a:solidFill>
                  <a:schemeClr val="tx1"/>
                </a:solidFill>
              </a:rPr>
              <a:t> </a:t>
            </a:r>
            <a:r>
              <a:rPr lang="en-GB" sz="1400" dirty="0">
                <a:solidFill>
                  <a:schemeClr val="tx1"/>
                </a:solidFill>
                <a:hlinkClick r:id="rId2"/>
              </a:rPr>
              <a:t>jvarunreddy_cse200520@mgit.ac.in</a:t>
            </a:r>
            <a:endParaRPr lang="en-GB" sz="1400" dirty="0">
              <a:solidFill>
                <a:schemeClr val="tx1"/>
              </a:solidFill>
            </a:endParaRPr>
          </a:p>
          <a:p>
            <a:r>
              <a:rPr lang="en-GB" b="1" dirty="0">
                <a:solidFill>
                  <a:schemeClr val="tx1"/>
                </a:solidFill>
              </a:rPr>
              <a:t>COLLEGE NAME: </a:t>
            </a:r>
            <a:r>
              <a:rPr lang="en-GB" sz="1800" dirty="0">
                <a:solidFill>
                  <a:schemeClr val="tx1"/>
                </a:solidFill>
              </a:rPr>
              <a:t>MAHATMA GANDHI INSTITUTE OF TECHNOLOGY</a:t>
            </a:r>
            <a:endParaRPr lang="en-GB" dirty="0">
              <a:solidFill>
                <a:schemeClr val="tx1"/>
              </a:solidFill>
            </a:endParaRPr>
          </a:p>
          <a:p>
            <a:r>
              <a:rPr lang="en-GB" b="1" dirty="0">
                <a:solidFill>
                  <a:schemeClr val="tx1"/>
                </a:solidFill>
              </a:rPr>
              <a:t>COLLEGE STATE: </a:t>
            </a:r>
            <a:r>
              <a:rPr lang="en-GB" dirty="0">
                <a:solidFill>
                  <a:schemeClr val="tx1"/>
                </a:solidFill>
              </a:rPr>
              <a:t>TELANGANA</a:t>
            </a:r>
            <a:endParaRPr lang="en-GB" b="1" dirty="0">
              <a:solidFill>
                <a:schemeClr val="tx1"/>
              </a:solidFill>
            </a:endParaRPr>
          </a:p>
          <a:p>
            <a:r>
              <a:rPr lang="en-US" b="1" dirty="0">
                <a:solidFill>
                  <a:schemeClr val="tx1"/>
                </a:solidFill>
              </a:rPr>
              <a:t>INTERNSHIP DOMAIN :</a:t>
            </a:r>
            <a:r>
              <a:rPr lang="en-US" dirty="0"/>
              <a:t> DATA ANALYTICS</a:t>
            </a:r>
          </a:p>
          <a:p>
            <a:r>
              <a:rPr lang="en-US" b="1" dirty="0">
                <a:solidFill>
                  <a:schemeClr val="tx1"/>
                </a:solidFill>
              </a:rPr>
              <a:t>DURATIONO:</a:t>
            </a:r>
            <a:r>
              <a:rPr lang="en-US" dirty="0"/>
              <a:t>5-06-2023 to 13-07-2023</a:t>
            </a:r>
            <a:endParaRPr lang="en-IN" dirty="0"/>
          </a:p>
        </p:txBody>
      </p:sp>
      <p:pic>
        <p:nvPicPr>
          <p:cNvPr id="6" name="Content Placeholder 5">
            <a:extLst>
              <a:ext uri="{FF2B5EF4-FFF2-40B4-BE49-F238E27FC236}">
                <a16:creationId xmlns:a16="http://schemas.microsoft.com/office/drawing/2014/main" id="{F5C47488-9D0B-16E0-CB2C-3925A1EEAC4C}"/>
              </a:ext>
            </a:extLst>
          </p:cNvPr>
          <p:cNvPicPr>
            <a:picLocks noGrp="1" noChangeAspect="1"/>
          </p:cNvPicPr>
          <p:nvPr>
            <p:ph sz="half" idx="2"/>
          </p:nvPr>
        </p:nvPicPr>
        <p:blipFill>
          <a:blip r:embed="rId3"/>
          <a:stretch>
            <a:fillRect/>
          </a:stretch>
        </p:blipFill>
        <p:spPr>
          <a:xfrm>
            <a:off x="6752953" y="2226991"/>
            <a:ext cx="3456449" cy="3642102"/>
          </a:xfrm>
        </p:spPr>
      </p:pic>
    </p:spTree>
    <p:extLst>
      <p:ext uri="{BB962C8B-B14F-4D97-AF65-F5344CB8AC3E}">
        <p14:creationId xmlns:p14="http://schemas.microsoft.com/office/powerpoint/2010/main" val="111125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8310-2E77-E355-ED00-BD661C8A783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CC55604-2D88-6952-74CC-FAC383F2178C}"/>
              </a:ext>
            </a:extLst>
          </p:cNvPr>
          <p:cNvSpPr>
            <a:spLocks noGrp="1"/>
          </p:cNvSpPr>
          <p:nvPr>
            <p:ph idx="1"/>
          </p:nvPr>
        </p:nvSpPr>
        <p:spPr/>
        <p:txBody>
          <a:bodyPr/>
          <a:lstStyle/>
          <a:p>
            <a:r>
              <a:rPr lang="en-US" sz="3600" i="1" dirty="0"/>
              <a:t>           </a:t>
            </a:r>
            <a:r>
              <a:rPr lang="en-US" sz="3600" i="1" spc="300" dirty="0"/>
              <a:t>Analyzing Doctor Visit Data to Gain Insights into Healthcare Patterns and Patient Behavior</a:t>
            </a:r>
            <a:endParaRPr lang="en-IN" spc="300" dirty="0"/>
          </a:p>
        </p:txBody>
      </p:sp>
    </p:spTree>
    <p:extLst>
      <p:ext uri="{BB962C8B-B14F-4D97-AF65-F5344CB8AC3E}">
        <p14:creationId xmlns:p14="http://schemas.microsoft.com/office/powerpoint/2010/main" val="3871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83BD-9303-D128-AE00-2EEC5D4C00CF}"/>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67A682F2-5806-0301-C256-56D564B85AFB}"/>
              </a:ext>
            </a:extLst>
          </p:cNvPr>
          <p:cNvSpPr>
            <a:spLocks noGrp="1"/>
          </p:cNvSpPr>
          <p:nvPr>
            <p:ph idx="1"/>
          </p:nvPr>
        </p:nvSpPr>
        <p:spPr/>
        <p:txBody>
          <a:bodyPr>
            <a:normAutofit/>
          </a:bodyPr>
          <a:lstStyle/>
          <a:p>
            <a:pPr>
              <a:buFont typeface="Wingdings" panose="05000000000000000000" pitchFamily="2" charset="2"/>
              <a:buChar char="v"/>
            </a:pPr>
            <a:r>
              <a:rPr lang="en-US" sz="3200" dirty="0"/>
              <a:t>Introduction</a:t>
            </a:r>
          </a:p>
          <a:p>
            <a:pPr>
              <a:buFont typeface="Wingdings" panose="05000000000000000000" pitchFamily="2" charset="2"/>
              <a:buChar char="v"/>
            </a:pPr>
            <a:r>
              <a:rPr lang="en-US" sz="3200" dirty="0"/>
              <a:t>Data overview </a:t>
            </a:r>
          </a:p>
          <a:p>
            <a:pPr>
              <a:buFont typeface="Wingdings" panose="05000000000000000000" pitchFamily="2" charset="2"/>
              <a:buChar char="v"/>
            </a:pPr>
            <a:r>
              <a:rPr lang="en-US" sz="3200" dirty="0"/>
              <a:t>Details about the end user </a:t>
            </a:r>
          </a:p>
          <a:p>
            <a:pPr>
              <a:buFont typeface="Wingdings" panose="05000000000000000000" pitchFamily="2" charset="2"/>
              <a:buChar char="v"/>
            </a:pPr>
            <a:r>
              <a:rPr lang="en-US" sz="3200" dirty="0"/>
              <a:t>My solution </a:t>
            </a:r>
          </a:p>
          <a:p>
            <a:pPr>
              <a:buFont typeface="Wingdings" panose="05000000000000000000" pitchFamily="2" charset="2"/>
              <a:buChar char="v"/>
            </a:pPr>
            <a:r>
              <a:rPr lang="en-US" sz="3200" dirty="0"/>
              <a:t>My customizations </a:t>
            </a:r>
          </a:p>
          <a:p>
            <a:pPr>
              <a:buFont typeface="Wingdings" panose="05000000000000000000" pitchFamily="2" charset="2"/>
              <a:buChar char="v"/>
            </a:pPr>
            <a:r>
              <a:rPr lang="en-US" sz="3200" dirty="0"/>
              <a:t>Project modelling </a:t>
            </a:r>
          </a:p>
          <a:p>
            <a:pPr>
              <a:buFont typeface="Wingdings" panose="05000000000000000000" pitchFamily="2" charset="2"/>
              <a:buChar char="v"/>
            </a:pPr>
            <a:r>
              <a:rPr lang="en-US" sz="3200" dirty="0"/>
              <a:t>Results </a:t>
            </a:r>
            <a:endParaRPr lang="en-IN" sz="3200" dirty="0"/>
          </a:p>
        </p:txBody>
      </p:sp>
      <p:sp>
        <p:nvSpPr>
          <p:cNvPr id="4" name="Text Placeholder 3">
            <a:extLst>
              <a:ext uri="{FF2B5EF4-FFF2-40B4-BE49-F238E27FC236}">
                <a16:creationId xmlns:a16="http://schemas.microsoft.com/office/drawing/2014/main" id="{189522BD-48AC-0E25-2013-1618CBC2CD19}"/>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BB1E44F9-BF05-8DAB-94D9-7B50DCC97C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9220" y="3017733"/>
            <a:ext cx="2977024" cy="3199307"/>
          </a:xfrm>
          <a:prstGeom prst="rect">
            <a:avLst/>
          </a:prstGeom>
        </p:spPr>
      </p:pic>
      <p:sp>
        <p:nvSpPr>
          <p:cNvPr id="7" name="TextBox 6">
            <a:extLst>
              <a:ext uri="{FF2B5EF4-FFF2-40B4-BE49-F238E27FC236}">
                <a16:creationId xmlns:a16="http://schemas.microsoft.com/office/drawing/2014/main" id="{8359360E-AAD2-73F3-51B5-F55455A39F18}"/>
              </a:ext>
            </a:extLst>
          </p:cNvPr>
          <p:cNvSpPr txBox="1"/>
          <p:nvPr/>
        </p:nvSpPr>
        <p:spPr>
          <a:xfrm>
            <a:off x="-853025" y="8107960"/>
            <a:ext cx="6381514" cy="107685"/>
          </a:xfrm>
          <a:prstGeom prst="rect">
            <a:avLst/>
          </a:prstGeom>
          <a:noFill/>
        </p:spPr>
        <p:txBody>
          <a:bodyPr wrap="square" rtlCol="0">
            <a:spAutoFit/>
          </a:bodyPr>
          <a:lstStyle/>
          <a:p>
            <a:r>
              <a:rPr lang="en-IN" sz="900">
                <a:hlinkClick r:id="rId3" tooltip="https://gente-diver-gente.blogspot.com/2012/05/agenda-divergente.html"/>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21403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00B-135D-F974-4DED-8DE4C804996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E9D0165-EB85-399A-C17F-E6872074E958}"/>
              </a:ext>
            </a:extLst>
          </p:cNvPr>
          <p:cNvSpPr>
            <a:spLocks noGrp="1"/>
          </p:cNvSpPr>
          <p:nvPr>
            <p:ph idx="1"/>
          </p:nvPr>
        </p:nvSpPr>
        <p:spPr/>
        <p:txBody>
          <a:bodyPr/>
          <a:lstStyle/>
          <a:p>
            <a:r>
              <a:rPr lang="en-US" dirty="0"/>
              <a:t>            This project aims to gain valuable insights into healthcare patterns and patient behaviors by analyzing a dataset containing information about doctor visits. The dataset includes attributes such as gender, age, income, illness, payment options, and chronic conditions.</a:t>
            </a:r>
          </a:p>
          <a:p>
            <a:r>
              <a:rPr lang="en-US" dirty="0"/>
              <a:t>          Various data visualization techniques, such as bar charts, histograms, scatter plots, and pie charts, are employed to present the data effectively.</a:t>
            </a:r>
            <a:endParaRPr lang="en-IN" dirty="0"/>
          </a:p>
        </p:txBody>
      </p:sp>
    </p:spTree>
    <p:extLst>
      <p:ext uri="{BB962C8B-B14F-4D97-AF65-F5344CB8AC3E}">
        <p14:creationId xmlns:p14="http://schemas.microsoft.com/office/powerpoint/2010/main" val="76923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2489-7DF2-6BAC-8471-2E22A52F8516}"/>
              </a:ext>
            </a:extLst>
          </p:cNvPr>
          <p:cNvSpPr>
            <a:spLocks noGrp="1"/>
          </p:cNvSpPr>
          <p:nvPr>
            <p:ph type="title"/>
          </p:nvPr>
        </p:nvSpPr>
        <p:spPr/>
        <p:txBody>
          <a:bodyPr/>
          <a:lstStyle/>
          <a:p>
            <a:r>
              <a:rPr lang="en-IN" dirty="0"/>
              <a:t>END USER</a:t>
            </a:r>
          </a:p>
        </p:txBody>
      </p:sp>
      <p:sp>
        <p:nvSpPr>
          <p:cNvPr id="3" name="Content Placeholder 2">
            <a:extLst>
              <a:ext uri="{FF2B5EF4-FFF2-40B4-BE49-F238E27FC236}">
                <a16:creationId xmlns:a16="http://schemas.microsoft.com/office/drawing/2014/main" id="{B820DC1C-EC2A-AAB0-C692-EDA9C757933E}"/>
              </a:ext>
            </a:extLst>
          </p:cNvPr>
          <p:cNvSpPr>
            <a:spLocks noGrp="1"/>
          </p:cNvSpPr>
          <p:nvPr>
            <p:ph idx="1"/>
          </p:nvPr>
        </p:nvSpPr>
        <p:spPr/>
        <p:txBody>
          <a:bodyPr/>
          <a:lstStyle/>
          <a:p>
            <a:pPr>
              <a:buFont typeface="Wingdings" panose="05000000000000000000" pitchFamily="2" charset="2"/>
              <a:buChar char="Ø"/>
            </a:pPr>
            <a:r>
              <a:rPr lang="en-US" dirty="0"/>
              <a:t>Healthcare Providers and Facilities </a:t>
            </a:r>
          </a:p>
          <a:p>
            <a:pPr>
              <a:buFont typeface="Wingdings" panose="05000000000000000000" pitchFamily="2" charset="2"/>
              <a:buChar char="Ø"/>
            </a:pPr>
            <a:r>
              <a:rPr lang="en-US" dirty="0"/>
              <a:t>Healthcare Administrators and Policy Makers </a:t>
            </a:r>
          </a:p>
          <a:p>
            <a:pPr>
              <a:buFont typeface="Wingdings" panose="05000000000000000000" pitchFamily="2" charset="2"/>
              <a:buChar char="Ø"/>
            </a:pPr>
            <a:r>
              <a:rPr lang="en-US" dirty="0"/>
              <a:t>Public Health Organizations </a:t>
            </a:r>
          </a:p>
          <a:p>
            <a:pPr>
              <a:buFont typeface="Wingdings" panose="05000000000000000000" pitchFamily="2" charset="2"/>
              <a:buChar char="Ø"/>
            </a:pPr>
            <a:r>
              <a:rPr lang="en-US" dirty="0"/>
              <a:t>Health Insurance Companies </a:t>
            </a:r>
          </a:p>
          <a:p>
            <a:pPr>
              <a:buFont typeface="Wingdings" panose="05000000000000000000" pitchFamily="2" charset="2"/>
              <a:buChar char="Ø"/>
            </a:pPr>
            <a:r>
              <a:rPr lang="en-US" dirty="0"/>
              <a:t>Medical Researchers </a:t>
            </a:r>
          </a:p>
          <a:p>
            <a:pPr>
              <a:buFont typeface="Wingdings" panose="05000000000000000000" pitchFamily="2" charset="2"/>
              <a:buChar char="Ø"/>
            </a:pPr>
            <a:r>
              <a:rPr lang="en-US" dirty="0"/>
              <a:t>Pharmaceutical Companies </a:t>
            </a:r>
          </a:p>
          <a:p>
            <a:pPr>
              <a:buFont typeface="Wingdings" panose="05000000000000000000" pitchFamily="2" charset="2"/>
              <a:buChar char="Ø"/>
            </a:pPr>
            <a:r>
              <a:rPr lang="en-US" dirty="0"/>
              <a:t>Academic Institutions</a:t>
            </a:r>
            <a:endParaRPr lang="en-IN" dirty="0"/>
          </a:p>
        </p:txBody>
      </p:sp>
      <p:sp>
        <p:nvSpPr>
          <p:cNvPr id="4" name="Rectangles 3">
            <a:extLst>
              <a:ext uri="{FF2B5EF4-FFF2-40B4-BE49-F238E27FC236}">
                <a16:creationId xmlns:a16="http://schemas.microsoft.com/office/drawing/2014/main" id="{E302AE2D-0D0E-1567-63AB-FB3F9331A39B}"/>
              </a:ext>
            </a:extLst>
          </p:cNvPr>
          <p:cNvSpPr/>
          <p:nvPr/>
        </p:nvSpPr>
        <p:spPr>
          <a:xfrm>
            <a:off x="8032115" y="2201125"/>
            <a:ext cx="3062605" cy="303339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E4CE-D2F8-57F4-19AE-648C2724D018}"/>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SOLUTION</a:t>
            </a:r>
          </a:p>
        </p:txBody>
      </p:sp>
      <p:sp>
        <p:nvSpPr>
          <p:cNvPr id="3" name="Content Placeholder 2">
            <a:extLst>
              <a:ext uri="{FF2B5EF4-FFF2-40B4-BE49-F238E27FC236}">
                <a16:creationId xmlns:a16="http://schemas.microsoft.com/office/drawing/2014/main" id="{210644F3-BA2B-B063-FD11-C7A9E8465EEC}"/>
              </a:ext>
            </a:extLst>
          </p:cNvPr>
          <p:cNvSpPr>
            <a:spLocks noGrp="1"/>
          </p:cNvSpPr>
          <p:nvPr>
            <p:ph idx="1"/>
          </p:nvPr>
        </p:nvSpPr>
        <p:spPr/>
        <p:txBody>
          <a:bodyPr/>
          <a:lstStyle/>
          <a:p>
            <a:r>
              <a:rPr lang="en-US" dirty="0"/>
              <a:t>                  The analysis of doctor visit data provides a comprehensive understanding of healthcare utilization, patient demographics, prevalent illnesses, and the impact of chronic conditions. It offers actionable insights that can inform decision making and improve healthcare services across various sectors. </a:t>
            </a:r>
          </a:p>
          <a:p>
            <a:endParaRPr lang="en-US" dirty="0"/>
          </a:p>
          <a:p>
            <a:pPr>
              <a:buFont typeface="Wingdings" panose="05000000000000000000" pitchFamily="2" charset="2"/>
              <a:buChar char="ü"/>
            </a:pPr>
            <a:r>
              <a:rPr lang="en-US" dirty="0"/>
              <a:t>Improved Patient Care </a:t>
            </a:r>
          </a:p>
          <a:p>
            <a:pPr>
              <a:buFont typeface="Wingdings" panose="05000000000000000000" pitchFamily="2" charset="2"/>
              <a:buChar char="ü"/>
            </a:pPr>
            <a:r>
              <a:rPr lang="en-US" dirty="0"/>
              <a:t>Resource Optimization </a:t>
            </a:r>
          </a:p>
          <a:p>
            <a:pPr>
              <a:buFont typeface="Wingdings" panose="05000000000000000000" pitchFamily="2" charset="2"/>
              <a:buChar char="ü"/>
            </a:pPr>
            <a:r>
              <a:rPr lang="en-US" dirty="0"/>
              <a:t>Research and Innovation</a:t>
            </a:r>
            <a:endParaRPr lang="en-IN" dirty="0"/>
          </a:p>
        </p:txBody>
      </p:sp>
    </p:spTree>
    <p:extLst>
      <p:ext uri="{BB962C8B-B14F-4D97-AF65-F5344CB8AC3E}">
        <p14:creationId xmlns:p14="http://schemas.microsoft.com/office/powerpoint/2010/main" val="91087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619F-31B5-D2FE-6ED1-AB178983548D}"/>
              </a:ext>
            </a:extLst>
          </p:cNvPr>
          <p:cNvSpPr>
            <a:spLocks noGrp="1"/>
          </p:cNvSpPr>
          <p:nvPr>
            <p:ph type="title"/>
          </p:nvPr>
        </p:nvSpPr>
        <p:spPr>
          <a:xfrm>
            <a:off x="176170" y="786383"/>
            <a:ext cx="4328718" cy="1025639"/>
          </a:xfrm>
        </p:spPr>
        <p:txBody>
          <a:bodyPr>
            <a:normAutofit/>
          </a:bodyPr>
          <a:lstStyle/>
          <a:p>
            <a:pPr algn="ctr"/>
            <a:r>
              <a:rPr lang="en-IN" b="1" u="sng" dirty="0">
                <a:effectLst>
                  <a:outerShdw blurRad="38100" dist="38100" dir="2700000" algn="tl">
                    <a:srgbClr val="000000">
                      <a:alpha val="43137"/>
                    </a:srgbClr>
                  </a:outerShdw>
                </a:effectLst>
              </a:rPr>
              <a:t>CUSTOMIZATION</a:t>
            </a:r>
          </a:p>
        </p:txBody>
      </p:sp>
      <p:sp>
        <p:nvSpPr>
          <p:cNvPr id="3" name="Content Placeholder 2">
            <a:extLst>
              <a:ext uri="{FF2B5EF4-FFF2-40B4-BE49-F238E27FC236}">
                <a16:creationId xmlns:a16="http://schemas.microsoft.com/office/drawing/2014/main" id="{1F9EFE74-A95D-71FA-FA5C-552B495A5B78}"/>
              </a:ext>
            </a:extLst>
          </p:cNvPr>
          <p:cNvSpPr>
            <a:spLocks noGrp="1"/>
          </p:cNvSpPr>
          <p:nvPr>
            <p:ph idx="1"/>
          </p:nvPr>
        </p:nvSpPr>
        <p:spPr/>
        <p:txBody>
          <a:bodyPr/>
          <a:lstStyle/>
          <a:p>
            <a:r>
              <a:rPr lang="en-US" dirty="0">
                <a:solidFill>
                  <a:schemeClr val="tx1"/>
                </a:solidFill>
              </a:rPr>
              <a:t>Understanding the context of the dataset was crucial. </a:t>
            </a:r>
          </a:p>
          <a:p>
            <a:r>
              <a:rPr lang="en-US" dirty="0">
                <a:solidFill>
                  <a:schemeClr val="tx1"/>
                </a:solidFill>
              </a:rPr>
              <a:t>To ensure data quality and accuracy, data cleaning and preprocessing were performed. This involved handling missing values, addressing outliers, and transforming the data into a suitable format for analysis. visualization techniques was tailored to the attributes and objectives of the analysis. </a:t>
            </a:r>
          </a:p>
          <a:p>
            <a:r>
              <a:rPr lang="en-US" dirty="0">
                <a:solidFill>
                  <a:schemeClr val="tx1"/>
                </a:solidFill>
              </a:rPr>
              <a:t>Different types of charts, such as bar charts, histograms, scatter plots, and pie charts, were selected to effectively represent the data and reveal patterns and relationships</a:t>
            </a:r>
            <a:endParaRPr lang="en-IN" dirty="0">
              <a:solidFill>
                <a:schemeClr val="tx1"/>
              </a:solidFill>
            </a:endParaRPr>
          </a:p>
        </p:txBody>
      </p:sp>
      <p:sp>
        <p:nvSpPr>
          <p:cNvPr id="4" name="Text Placeholder 3">
            <a:extLst>
              <a:ext uri="{FF2B5EF4-FFF2-40B4-BE49-F238E27FC236}">
                <a16:creationId xmlns:a16="http://schemas.microsoft.com/office/drawing/2014/main" id="{1DE7A23F-3389-8D61-2543-EB416938DDAC}"/>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3F4DBCDC-9B6A-645B-E56F-CD5649D0D23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5729" y="2345612"/>
            <a:ext cx="4056888" cy="2700367"/>
          </a:xfrm>
          <a:prstGeom prst="rect">
            <a:avLst/>
          </a:prstGeom>
        </p:spPr>
      </p:pic>
    </p:spTree>
    <p:extLst>
      <p:ext uri="{BB962C8B-B14F-4D97-AF65-F5344CB8AC3E}">
        <p14:creationId xmlns:p14="http://schemas.microsoft.com/office/powerpoint/2010/main" val="4757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0F39-0D1E-7F46-647B-1630CD8A3E5A}"/>
              </a:ext>
            </a:extLst>
          </p:cNvPr>
          <p:cNvSpPr>
            <a:spLocks noGrp="1"/>
          </p:cNvSpPr>
          <p:nvPr>
            <p:ph type="title"/>
          </p:nvPr>
        </p:nvSpPr>
        <p:spPr>
          <a:xfrm>
            <a:off x="117446" y="286603"/>
            <a:ext cx="11038234" cy="1450757"/>
          </a:xfrm>
        </p:spPr>
        <p:txBody>
          <a:bodyPr>
            <a:normAutofit/>
          </a:bodyPr>
          <a:lstStyle/>
          <a:p>
            <a:pPr algn="ctr"/>
            <a:r>
              <a:rPr lang="en-US" dirty="0">
                <a:effectLst>
                  <a:outerShdw blurRad="38100" dist="38100" dir="2700000" algn="tl">
                    <a:srgbClr val="000000">
                      <a:alpha val="43137"/>
                    </a:srgbClr>
                  </a:outerShdw>
                </a:effectLst>
              </a:rPr>
              <a:t>MODELLING AND TECHNOLOGICAL APPROACH</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D66DA94-6903-06BE-CC7C-C3F1E1DF5E0D}"/>
              </a:ext>
            </a:extLst>
          </p:cNvPr>
          <p:cNvSpPr>
            <a:spLocks noGrp="1"/>
          </p:cNvSpPr>
          <p:nvPr>
            <p:ph idx="1"/>
          </p:nvPr>
        </p:nvSpPr>
        <p:spPr/>
        <p:txBody>
          <a:bodyPr/>
          <a:lstStyle/>
          <a:p>
            <a:pPr>
              <a:buFont typeface="Wingdings" panose="05000000000000000000" pitchFamily="2" charset="2"/>
              <a:buChar char="q"/>
            </a:pPr>
            <a:r>
              <a:rPr lang="en-US" sz="2400" dirty="0"/>
              <a:t>Utilized descriptive statistics and data visualization techniques to summarize and understand the dataset's main characteristics and patterns. </a:t>
            </a:r>
          </a:p>
          <a:p>
            <a:pPr>
              <a:buFont typeface="Wingdings" panose="05000000000000000000" pitchFamily="2" charset="2"/>
              <a:buChar char="q"/>
            </a:pPr>
            <a:r>
              <a:rPr lang="en-US" sz="2400" dirty="0"/>
              <a:t>Cleaning and transforming the data to handle missing values, outliers, and prepare it for analysis.</a:t>
            </a:r>
          </a:p>
          <a:p>
            <a:pPr>
              <a:buFont typeface="Wingdings" panose="05000000000000000000" pitchFamily="2" charset="2"/>
              <a:buChar char="q"/>
            </a:pPr>
            <a:r>
              <a:rPr lang="en-US" sz="2400" dirty="0"/>
              <a:t> Utilized Python and its popular libraries (e.g., Pandas, NumPy, Matplotlib, Seaborn) to conduct     data manipulation, visualization, and modeling tasks</a:t>
            </a:r>
            <a:r>
              <a:rPr lang="en-US" dirty="0"/>
              <a:t>.</a:t>
            </a:r>
            <a:endParaRPr lang="en-IN" dirty="0"/>
          </a:p>
        </p:txBody>
      </p:sp>
    </p:spTree>
    <p:extLst>
      <p:ext uri="{BB962C8B-B14F-4D97-AF65-F5344CB8AC3E}">
        <p14:creationId xmlns:p14="http://schemas.microsoft.com/office/powerpoint/2010/main" val="356845413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{B806B891-37C4-4EB9-AC93-38B10C16EF42}tf22712842_win32</Template>
  <TotalTime>129</TotalTime>
  <Words>582</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vt:lpstr>
      <vt:lpstr>Custom</vt:lpstr>
      <vt:lpstr>DOCTORS VISIT ANALYSIS</vt:lpstr>
      <vt:lpstr>MY DETAILS</vt:lpstr>
      <vt:lpstr>PROBLEM STATEMENT</vt:lpstr>
      <vt:lpstr>AGENDA</vt:lpstr>
      <vt:lpstr>OVERVIEW</vt:lpstr>
      <vt:lpstr>END USER</vt:lpstr>
      <vt:lpstr>SOLUTION</vt:lpstr>
      <vt:lpstr>CUSTOMIZATION</vt:lpstr>
      <vt:lpstr>MODELLING AND TECHNOLOGICAL APPROACH</vt:lpstr>
      <vt:lpstr>PowerPoint Presentation</vt:lpstr>
      <vt:lpstr>PowerPoint Presentation</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DOCTORS VISIT ANALYSIS</dc:title>
  <dc:creator>JITTA VARUN REDDY</dc:creator>
  <cp:lastModifiedBy>JITTA VARUN REDDY</cp:lastModifiedBy>
  <cp:revision>4</cp:revision>
  <dcterms:created xsi:type="dcterms:W3CDTF">2023-07-21T13:58:00Z</dcterms:created>
  <dcterms:modified xsi:type="dcterms:W3CDTF">2023-07-22T05:40:25Z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