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0" r:id="rId5"/>
  </p:sldMasterIdLst>
  <p:sldIdLst>
    <p:sldId id="298" r:id="rId6"/>
    <p:sldId id="256" r:id="rId7"/>
    <p:sldId id="308" r:id="rId8"/>
    <p:sldId id="307" r:id="rId9"/>
    <p:sldId id="302" r:id="rId10"/>
    <p:sldId id="306" r:id="rId11"/>
    <p:sldId id="309" r:id="rId12"/>
    <p:sldId id="305"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10" r:id="rId33"/>
    <p:sldId id="311" r:id="rId34"/>
    <p:sldId id="331" r:id="rId35"/>
    <p:sldId id="33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57" userDrawn="1">
          <p15:clr>
            <a:srgbClr val="A4A3A4"/>
          </p15:clr>
        </p15:guide>
        <p15:guide id="2" pos="3727" userDrawn="1">
          <p15:clr>
            <a:srgbClr val="A4A3A4"/>
          </p15:clr>
        </p15:guide>
        <p15:guide id="3" pos="3885" userDrawn="1">
          <p15:clr>
            <a:srgbClr val="A4A3A4"/>
          </p15:clr>
        </p15:guide>
        <p15:guide id="4" orient="horz" pos="3952" userDrawn="1">
          <p15:clr>
            <a:srgbClr val="A4A3A4"/>
          </p15:clr>
        </p15:guide>
        <p15:guide id="5" orient="horz" pos="12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96" autoAdjust="0"/>
  </p:normalViewPr>
  <p:slideViewPr>
    <p:cSldViewPr snapToGrid="0">
      <p:cViewPr varScale="1">
        <p:scale>
          <a:sx n="81" d="100"/>
          <a:sy n="81" d="100"/>
        </p:scale>
        <p:origin x="754" y="62"/>
      </p:cViewPr>
      <p:guideLst>
        <p:guide orient="horz" pos="1457"/>
        <p:guide pos="3727"/>
        <p:guide pos="3885"/>
        <p:guide orient="horz" pos="3952"/>
        <p:guide orient="horz" pos="129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D14607-DE9B-4ED9-8583-C26223CE91E2}" type="doc">
      <dgm:prSet loTypeId="urn:microsoft.com/office/officeart/2005/8/layout/chevron1" loCatId="process" qsTypeId="urn:microsoft.com/office/officeart/2005/8/quickstyle/simple1" qsCatId="simple" csTypeId="urn:microsoft.com/office/officeart/2005/8/colors/accent1_2" csCatId="accent1" phldr="1"/>
      <dgm:spPr/>
    </dgm:pt>
    <dgm:pt modelId="{31505861-3801-4C50-B291-60655F6ECF35}">
      <dgm:prSet phldrT="[Text]" custT="1"/>
      <dgm:spPr>
        <a:solidFill>
          <a:srgbClr val="FFC000"/>
        </a:solidFill>
      </dgm:spPr>
      <dgm:t>
        <a:bodyPr/>
        <a:lstStyle/>
        <a:p>
          <a:r>
            <a:rPr lang="en-IN" sz="1200" dirty="0"/>
            <a:t>Business Understanding</a:t>
          </a:r>
        </a:p>
      </dgm:t>
    </dgm:pt>
    <dgm:pt modelId="{D22FD983-CD36-422B-A3C5-B61C39CB0FEB}" type="parTrans" cxnId="{FF550DF8-9C02-4C10-A736-88BE8E5F70EC}">
      <dgm:prSet/>
      <dgm:spPr/>
      <dgm:t>
        <a:bodyPr/>
        <a:lstStyle/>
        <a:p>
          <a:endParaRPr lang="en-IN" sz="1600"/>
        </a:p>
      </dgm:t>
    </dgm:pt>
    <dgm:pt modelId="{B1E549FA-0340-4D3C-A870-F60662BF3F32}" type="sibTrans" cxnId="{FF550DF8-9C02-4C10-A736-88BE8E5F70EC}">
      <dgm:prSet/>
      <dgm:spPr/>
      <dgm:t>
        <a:bodyPr/>
        <a:lstStyle/>
        <a:p>
          <a:endParaRPr lang="en-IN" sz="1600"/>
        </a:p>
      </dgm:t>
    </dgm:pt>
    <dgm:pt modelId="{73E96853-9612-49CF-8E62-3BEAEA6F25FA}">
      <dgm:prSet phldrT="[Text]" custT="1"/>
      <dgm:spPr>
        <a:solidFill>
          <a:schemeClr val="bg1">
            <a:lumMod val="75000"/>
          </a:schemeClr>
        </a:solidFill>
      </dgm:spPr>
      <dgm:t>
        <a:bodyPr/>
        <a:lstStyle/>
        <a:p>
          <a:r>
            <a:rPr lang="en-IN" sz="1200" dirty="0"/>
            <a:t>Data Gathering</a:t>
          </a:r>
        </a:p>
      </dgm:t>
    </dgm:pt>
    <dgm:pt modelId="{925862E0-F9BC-4297-9451-6750479CCFD2}" type="parTrans" cxnId="{DABAE821-57F1-4F9E-83E8-C85748E12E1E}">
      <dgm:prSet/>
      <dgm:spPr/>
      <dgm:t>
        <a:bodyPr/>
        <a:lstStyle/>
        <a:p>
          <a:endParaRPr lang="en-IN" sz="1600"/>
        </a:p>
      </dgm:t>
    </dgm:pt>
    <dgm:pt modelId="{C710E164-AAB3-4905-B947-7714B20FC903}" type="sibTrans" cxnId="{DABAE821-57F1-4F9E-83E8-C85748E12E1E}">
      <dgm:prSet/>
      <dgm:spPr/>
      <dgm:t>
        <a:bodyPr/>
        <a:lstStyle/>
        <a:p>
          <a:endParaRPr lang="en-IN" sz="1600"/>
        </a:p>
      </dgm:t>
    </dgm:pt>
    <dgm:pt modelId="{66D593F8-24A3-4558-AC6A-AD903F4C4CA2}">
      <dgm:prSet phldrT="[Text]" custT="1"/>
      <dgm:spPr>
        <a:solidFill>
          <a:srgbClr val="FFC000"/>
        </a:solidFill>
      </dgm:spPr>
      <dgm:t>
        <a:bodyPr/>
        <a:lstStyle/>
        <a:p>
          <a:r>
            <a:rPr lang="en-IN" sz="1200" dirty="0"/>
            <a:t>Exploratory Data Analysis</a:t>
          </a:r>
        </a:p>
      </dgm:t>
    </dgm:pt>
    <dgm:pt modelId="{2AA4C8D2-65FD-4044-9031-23E2E69B12C5}" type="parTrans" cxnId="{F3D2B167-8DAE-43D8-BC8F-CBC545F22F04}">
      <dgm:prSet/>
      <dgm:spPr/>
      <dgm:t>
        <a:bodyPr/>
        <a:lstStyle/>
        <a:p>
          <a:endParaRPr lang="en-IN" sz="1600"/>
        </a:p>
      </dgm:t>
    </dgm:pt>
    <dgm:pt modelId="{3B8E6FE9-986A-476F-B4BA-D52C5156C89C}" type="sibTrans" cxnId="{F3D2B167-8DAE-43D8-BC8F-CBC545F22F04}">
      <dgm:prSet/>
      <dgm:spPr/>
      <dgm:t>
        <a:bodyPr/>
        <a:lstStyle/>
        <a:p>
          <a:endParaRPr lang="en-IN" sz="1600"/>
        </a:p>
      </dgm:t>
    </dgm:pt>
    <dgm:pt modelId="{E466F059-8715-4CAC-844E-AD8FBF7F0034}">
      <dgm:prSet custT="1"/>
      <dgm:spPr>
        <a:solidFill>
          <a:schemeClr val="bg1">
            <a:lumMod val="75000"/>
          </a:schemeClr>
        </a:solidFill>
      </dgm:spPr>
      <dgm:t>
        <a:bodyPr/>
        <a:lstStyle/>
        <a:p>
          <a:r>
            <a:rPr lang="en-IN" sz="1200" dirty="0"/>
            <a:t>Data Wrangling</a:t>
          </a:r>
        </a:p>
      </dgm:t>
    </dgm:pt>
    <dgm:pt modelId="{2C8DA30F-700A-4450-9991-73854F8067EE}" type="parTrans" cxnId="{306DA108-8027-46FE-B884-15DE57417C35}">
      <dgm:prSet/>
      <dgm:spPr/>
      <dgm:t>
        <a:bodyPr/>
        <a:lstStyle/>
        <a:p>
          <a:endParaRPr lang="en-IN" sz="1600"/>
        </a:p>
      </dgm:t>
    </dgm:pt>
    <dgm:pt modelId="{19900DAB-8082-47EB-B8D7-5D95A71C9AFC}" type="sibTrans" cxnId="{306DA108-8027-46FE-B884-15DE57417C35}">
      <dgm:prSet/>
      <dgm:spPr/>
      <dgm:t>
        <a:bodyPr/>
        <a:lstStyle/>
        <a:p>
          <a:endParaRPr lang="en-IN" sz="1600"/>
        </a:p>
      </dgm:t>
    </dgm:pt>
    <dgm:pt modelId="{C32B4E27-5AAF-4B84-A704-8F385E11E779}">
      <dgm:prSet custT="1"/>
      <dgm:spPr>
        <a:solidFill>
          <a:srgbClr val="FFC000"/>
        </a:solidFill>
      </dgm:spPr>
      <dgm:t>
        <a:bodyPr/>
        <a:lstStyle/>
        <a:p>
          <a:r>
            <a:rPr lang="en-IN" sz="1200" dirty="0"/>
            <a:t>Model Development</a:t>
          </a:r>
        </a:p>
      </dgm:t>
    </dgm:pt>
    <dgm:pt modelId="{FEF3C8F6-99A5-482C-9C50-70009BE942A5}" type="parTrans" cxnId="{8462059F-A7F3-4FED-8A27-E022856A7013}">
      <dgm:prSet/>
      <dgm:spPr/>
      <dgm:t>
        <a:bodyPr/>
        <a:lstStyle/>
        <a:p>
          <a:endParaRPr lang="en-IN" sz="1600"/>
        </a:p>
      </dgm:t>
    </dgm:pt>
    <dgm:pt modelId="{71383FFF-5D53-4A17-A823-9E5481B700AE}" type="sibTrans" cxnId="{8462059F-A7F3-4FED-8A27-E022856A7013}">
      <dgm:prSet/>
      <dgm:spPr/>
      <dgm:t>
        <a:bodyPr/>
        <a:lstStyle/>
        <a:p>
          <a:endParaRPr lang="en-IN" sz="1600"/>
        </a:p>
      </dgm:t>
    </dgm:pt>
    <dgm:pt modelId="{97D71AF3-83E7-48CC-9CE3-AADEFE1CB497}">
      <dgm:prSet custT="1"/>
      <dgm:spPr>
        <a:solidFill>
          <a:schemeClr val="bg1">
            <a:lumMod val="75000"/>
          </a:schemeClr>
        </a:solidFill>
      </dgm:spPr>
      <dgm:t>
        <a:bodyPr/>
        <a:lstStyle/>
        <a:p>
          <a:r>
            <a:rPr lang="en-IN" sz="1200" dirty="0"/>
            <a:t>Model Validation &amp; Deployment</a:t>
          </a:r>
        </a:p>
      </dgm:t>
    </dgm:pt>
    <dgm:pt modelId="{E6DA05E6-2F06-4DF6-A8F1-20332BC12682}" type="parTrans" cxnId="{EAD391B1-AE29-43DC-B178-9C04C13F88C7}">
      <dgm:prSet/>
      <dgm:spPr/>
      <dgm:t>
        <a:bodyPr/>
        <a:lstStyle/>
        <a:p>
          <a:endParaRPr lang="en-IN" sz="1600"/>
        </a:p>
      </dgm:t>
    </dgm:pt>
    <dgm:pt modelId="{BB408BAF-9AA5-4D8E-8B68-80D45D662265}" type="sibTrans" cxnId="{EAD391B1-AE29-43DC-B178-9C04C13F88C7}">
      <dgm:prSet/>
      <dgm:spPr/>
      <dgm:t>
        <a:bodyPr/>
        <a:lstStyle/>
        <a:p>
          <a:endParaRPr lang="en-IN" sz="1600"/>
        </a:p>
      </dgm:t>
    </dgm:pt>
    <dgm:pt modelId="{26AF83D6-F0CA-4A5F-9460-3711E3D8684A}" type="pres">
      <dgm:prSet presAssocID="{AED14607-DE9B-4ED9-8583-C26223CE91E2}" presName="Name0" presStyleCnt="0">
        <dgm:presLayoutVars>
          <dgm:dir/>
          <dgm:animLvl val="lvl"/>
          <dgm:resizeHandles val="exact"/>
        </dgm:presLayoutVars>
      </dgm:prSet>
      <dgm:spPr/>
    </dgm:pt>
    <dgm:pt modelId="{3D5B0AAB-C4B7-47AF-B05E-249C8694AFC5}" type="pres">
      <dgm:prSet presAssocID="{31505861-3801-4C50-B291-60655F6ECF35}" presName="parTxOnly" presStyleLbl="node1" presStyleIdx="0" presStyleCnt="6">
        <dgm:presLayoutVars>
          <dgm:chMax val="0"/>
          <dgm:chPref val="0"/>
          <dgm:bulletEnabled val="1"/>
        </dgm:presLayoutVars>
      </dgm:prSet>
      <dgm:spPr/>
    </dgm:pt>
    <dgm:pt modelId="{AB4A2167-0310-4B92-907F-0342DCC1E4CF}" type="pres">
      <dgm:prSet presAssocID="{B1E549FA-0340-4D3C-A870-F60662BF3F32}" presName="parTxOnlySpace" presStyleCnt="0"/>
      <dgm:spPr/>
    </dgm:pt>
    <dgm:pt modelId="{FD1293CB-8894-4F46-90B6-AFC6D6FD07CC}" type="pres">
      <dgm:prSet presAssocID="{73E96853-9612-49CF-8E62-3BEAEA6F25FA}" presName="parTxOnly" presStyleLbl="node1" presStyleIdx="1" presStyleCnt="6">
        <dgm:presLayoutVars>
          <dgm:chMax val="0"/>
          <dgm:chPref val="0"/>
          <dgm:bulletEnabled val="1"/>
        </dgm:presLayoutVars>
      </dgm:prSet>
      <dgm:spPr/>
    </dgm:pt>
    <dgm:pt modelId="{099078C2-DE26-4C7B-BA13-3F5EDF694B33}" type="pres">
      <dgm:prSet presAssocID="{C710E164-AAB3-4905-B947-7714B20FC903}" presName="parTxOnlySpace" presStyleCnt="0"/>
      <dgm:spPr/>
    </dgm:pt>
    <dgm:pt modelId="{62B69520-F4B4-4F01-B15F-655D110E2D36}" type="pres">
      <dgm:prSet presAssocID="{66D593F8-24A3-4558-AC6A-AD903F4C4CA2}" presName="parTxOnly" presStyleLbl="node1" presStyleIdx="2" presStyleCnt="6">
        <dgm:presLayoutVars>
          <dgm:chMax val="0"/>
          <dgm:chPref val="0"/>
          <dgm:bulletEnabled val="1"/>
        </dgm:presLayoutVars>
      </dgm:prSet>
      <dgm:spPr/>
    </dgm:pt>
    <dgm:pt modelId="{9F76EEF2-A8F8-4451-9BA3-D1C45C09B9E8}" type="pres">
      <dgm:prSet presAssocID="{3B8E6FE9-986A-476F-B4BA-D52C5156C89C}" presName="parTxOnlySpace" presStyleCnt="0"/>
      <dgm:spPr/>
    </dgm:pt>
    <dgm:pt modelId="{64FA044B-AED3-4972-B790-9DAFDC935BDB}" type="pres">
      <dgm:prSet presAssocID="{E466F059-8715-4CAC-844E-AD8FBF7F0034}" presName="parTxOnly" presStyleLbl="node1" presStyleIdx="3" presStyleCnt="6">
        <dgm:presLayoutVars>
          <dgm:chMax val="0"/>
          <dgm:chPref val="0"/>
          <dgm:bulletEnabled val="1"/>
        </dgm:presLayoutVars>
      </dgm:prSet>
      <dgm:spPr/>
    </dgm:pt>
    <dgm:pt modelId="{EF627277-CFE7-4415-8670-E0BE72CC09CD}" type="pres">
      <dgm:prSet presAssocID="{19900DAB-8082-47EB-B8D7-5D95A71C9AFC}" presName="parTxOnlySpace" presStyleCnt="0"/>
      <dgm:spPr/>
    </dgm:pt>
    <dgm:pt modelId="{F7986CEA-2B1A-405D-ACBB-37FA124D8597}" type="pres">
      <dgm:prSet presAssocID="{C32B4E27-5AAF-4B84-A704-8F385E11E779}" presName="parTxOnly" presStyleLbl="node1" presStyleIdx="4" presStyleCnt="6">
        <dgm:presLayoutVars>
          <dgm:chMax val="0"/>
          <dgm:chPref val="0"/>
          <dgm:bulletEnabled val="1"/>
        </dgm:presLayoutVars>
      </dgm:prSet>
      <dgm:spPr/>
    </dgm:pt>
    <dgm:pt modelId="{E8921851-038B-423D-9109-D9977FB5DAF8}" type="pres">
      <dgm:prSet presAssocID="{71383FFF-5D53-4A17-A823-9E5481B700AE}" presName="parTxOnlySpace" presStyleCnt="0"/>
      <dgm:spPr/>
    </dgm:pt>
    <dgm:pt modelId="{1D3FD364-7ECD-4A88-92B1-7D03B090E7D9}" type="pres">
      <dgm:prSet presAssocID="{97D71AF3-83E7-48CC-9CE3-AADEFE1CB497}" presName="parTxOnly" presStyleLbl="node1" presStyleIdx="5" presStyleCnt="6">
        <dgm:presLayoutVars>
          <dgm:chMax val="0"/>
          <dgm:chPref val="0"/>
          <dgm:bulletEnabled val="1"/>
        </dgm:presLayoutVars>
      </dgm:prSet>
      <dgm:spPr/>
    </dgm:pt>
  </dgm:ptLst>
  <dgm:cxnLst>
    <dgm:cxn modelId="{306DA108-8027-46FE-B884-15DE57417C35}" srcId="{AED14607-DE9B-4ED9-8583-C26223CE91E2}" destId="{E466F059-8715-4CAC-844E-AD8FBF7F0034}" srcOrd="3" destOrd="0" parTransId="{2C8DA30F-700A-4450-9991-73854F8067EE}" sibTransId="{19900DAB-8082-47EB-B8D7-5D95A71C9AFC}"/>
    <dgm:cxn modelId="{DABAE821-57F1-4F9E-83E8-C85748E12E1E}" srcId="{AED14607-DE9B-4ED9-8583-C26223CE91E2}" destId="{73E96853-9612-49CF-8E62-3BEAEA6F25FA}" srcOrd="1" destOrd="0" parTransId="{925862E0-F9BC-4297-9451-6750479CCFD2}" sibTransId="{C710E164-AAB3-4905-B947-7714B20FC903}"/>
    <dgm:cxn modelId="{48F6875C-61AB-4261-A60A-46DF12CB8550}" type="presOf" srcId="{73E96853-9612-49CF-8E62-3BEAEA6F25FA}" destId="{FD1293CB-8894-4F46-90B6-AFC6D6FD07CC}" srcOrd="0" destOrd="0" presId="urn:microsoft.com/office/officeart/2005/8/layout/chevron1"/>
    <dgm:cxn modelId="{F3D2B167-8DAE-43D8-BC8F-CBC545F22F04}" srcId="{AED14607-DE9B-4ED9-8583-C26223CE91E2}" destId="{66D593F8-24A3-4558-AC6A-AD903F4C4CA2}" srcOrd="2" destOrd="0" parTransId="{2AA4C8D2-65FD-4044-9031-23E2E69B12C5}" sibTransId="{3B8E6FE9-986A-476F-B4BA-D52C5156C89C}"/>
    <dgm:cxn modelId="{4DE7336C-4297-4846-992B-C14F39931613}" type="presOf" srcId="{31505861-3801-4C50-B291-60655F6ECF35}" destId="{3D5B0AAB-C4B7-47AF-B05E-249C8694AFC5}" srcOrd="0" destOrd="0" presId="urn:microsoft.com/office/officeart/2005/8/layout/chevron1"/>
    <dgm:cxn modelId="{F2B0328B-BAA6-4064-9523-2D47CEAE0303}" type="presOf" srcId="{E466F059-8715-4CAC-844E-AD8FBF7F0034}" destId="{64FA044B-AED3-4972-B790-9DAFDC935BDB}" srcOrd="0" destOrd="0" presId="urn:microsoft.com/office/officeart/2005/8/layout/chevron1"/>
    <dgm:cxn modelId="{8462059F-A7F3-4FED-8A27-E022856A7013}" srcId="{AED14607-DE9B-4ED9-8583-C26223CE91E2}" destId="{C32B4E27-5AAF-4B84-A704-8F385E11E779}" srcOrd="4" destOrd="0" parTransId="{FEF3C8F6-99A5-482C-9C50-70009BE942A5}" sibTransId="{71383FFF-5D53-4A17-A823-9E5481B700AE}"/>
    <dgm:cxn modelId="{EAD391B1-AE29-43DC-B178-9C04C13F88C7}" srcId="{AED14607-DE9B-4ED9-8583-C26223CE91E2}" destId="{97D71AF3-83E7-48CC-9CE3-AADEFE1CB497}" srcOrd="5" destOrd="0" parTransId="{E6DA05E6-2F06-4DF6-A8F1-20332BC12682}" sibTransId="{BB408BAF-9AA5-4D8E-8B68-80D45D662265}"/>
    <dgm:cxn modelId="{418C3AB4-CB5A-4C00-944B-F45E5EB330C9}" type="presOf" srcId="{66D593F8-24A3-4558-AC6A-AD903F4C4CA2}" destId="{62B69520-F4B4-4F01-B15F-655D110E2D36}" srcOrd="0" destOrd="0" presId="urn:microsoft.com/office/officeart/2005/8/layout/chevron1"/>
    <dgm:cxn modelId="{B402D1B7-0FE6-45BC-8BAE-EF5CB3649305}" type="presOf" srcId="{97D71AF3-83E7-48CC-9CE3-AADEFE1CB497}" destId="{1D3FD364-7ECD-4A88-92B1-7D03B090E7D9}" srcOrd="0" destOrd="0" presId="urn:microsoft.com/office/officeart/2005/8/layout/chevron1"/>
    <dgm:cxn modelId="{EF8F91F3-6412-457A-83A5-91873D300B65}" type="presOf" srcId="{AED14607-DE9B-4ED9-8583-C26223CE91E2}" destId="{26AF83D6-F0CA-4A5F-9460-3711E3D8684A}" srcOrd="0" destOrd="0" presId="urn:microsoft.com/office/officeart/2005/8/layout/chevron1"/>
    <dgm:cxn modelId="{FF550DF8-9C02-4C10-A736-88BE8E5F70EC}" srcId="{AED14607-DE9B-4ED9-8583-C26223CE91E2}" destId="{31505861-3801-4C50-B291-60655F6ECF35}" srcOrd="0" destOrd="0" parTransId="{D22FD983-CD36-422B-A3C5-B61C39CB0FEB}" sibTransId="{B1E549FA-0340-4D3C-A870-F60662BF3F32}"/>
    <dgm:cxn modelId="{CCF9ECFE-D091-481F-ADD8-F8B56ABF43E0}" type="presOf" srcId="{C32B4E27-5AAF-4B84-A704-8F385E11E779}" destId="{F7986CEA-2B1A-405D-ACBB-37FA124D8597}" srcOrd="0" destOrd="0" presId="urn:microsoft.com/office/officeart/2005/8/layout/chevron1"/>
    <dgm:cxn modelId="{51AB0B87-248E-48FD-B90E-07419AF05CF0}" type="presParOf" srcId="{26AF83D6-F0CA-4A5F-9460-3711E3D8684A}" destId="{3D5B0AAB-C4B7-47AF-B05E-249C8694AFC5}" srcOrd="0" destOrd="0" presId="urn:microsoft.com/office/officeart/2005/8/layout/chevron1"/>
    <dgm:cxn modelId="{CDDAFDC5-D23A-4B96-BE5C-4456B0F43C68}" type="presParOf" srcId="{26AF83D6-F0CA-4A5F-9460-3711E3D8684A}" destId="{AB4A2167-0310-4B92-907F-0342DCC1E4CF}" srcOrd="1" destOrd="0" presId="urn:microsoft.com/office/officeart/2005/8/layout/chevron1"/>
    <dgm:cxn modelId="{1A82CF42-FCB7-4160-A2C5-F4FE19DB4F38}" type="presParOf" srcId="{26AF83D6-F0CA-4A5F-9460-3711E3D8684A}" destId="{FD1293CB-8894-4F46-90B6-AFC6D6FD07CC}" srcOrd="2" destOrd="0" presId="urn:microsoft.com/office/officeart/2005/8/layout/chevron1"/>
    <dgm:cxn modelId="{C4871768-88A0-45E3-A0D2-A708892F8DAF}" type="presParOf" srcId="{26AF83D6-F0CA-4A5F-9460-3711E3D8684A}" destId="{099078C2-DE26-4C7B-BA13-3F5EDF694B33}" srcOrd="3" destOrd="0" presId="urn:microsoft.com/office/officeart/2005/8/layout/chevron1"/>
    <dgm:cxn modelId="{9E6A0E3A-C9E2-45BD-AD62-5F1FB49F0512}" type="presParOf" srcId="{26AF83D6-F0CA-4A5F-9460-3711E3D8684A}" destId="{62B69520-F4B4-4F01-B15F-655D110E2D36}" srcOrd="4" destOrd="0" presId="urn:microsoft.com/office/officeart/2005/8/layout/chevron1"/>
    <dgm:cxn modelId="{A5B2ABC9-6237-4E51-BBFA-16C4EA3382F0}" type="presParOf" srcId="{26AF83D6-F0CA-4A5F-9460-3711E3D8684A}" destId="{9F76EEF2-A8F8-4451-9BA3-D1C45C09B9E8}" srcOrd="5" destOrd="0" presId="urn:microsoft.com/office/officeart/2005/8/layout/chevron1"/>
    <dgm:cxn modelId="{7CF0E23F-07E4-4828-A949-0D0342B455F7}" type="presParOf" srcId="{26AF83D6-F0CA-4A5F-9460-3711E3D8684A}" destId="{64FA044B-AED3-4972-B790-9DAFDC935BDB}" srcOrd="6" destOrd="0" presId="urn:microsoft.com/office/officeart/2005/8/layout/chevron1"/>
    <dgm:cxn modelId="{FCDDE30E-E4F9-40D6-A854-1184D6163EAB}" type="presParOf" srcId="{26AF83D6-F0CA-4A5F-9460-3711E3D8684A}" destId="{EF627277-CFE7-4415-8670-E0BE72CC09CD}" srcOrd="7" destOrd="0" presId="urn:microsoft.com/office/officeart/2005/8/layout/chevron1"/>
    <dgm:cxn modelId="{82894F13-F164-4DFF-B654-894F9A60ED34}" type="presParOf" srcId="{26AF83D6-F0CA-4A5F-9460-3711E3D8684A}" destId="{F7986CEA-2B1A-405D-ACBB-37FA124D8597}" srcOrd="8" destOrd="0" presId="urn:microsoft.com/office/officeart/2005/8/layout/chevron1"/>
    <dgm:cxn modelId="{E5363F06-FB23-42C8-BF64-3204FAF78840}" type="presParOf" srcId="{26AF83D6-F0CA-4A5F-9460-3711E3D8684A}" destId="{E8921851-038B-423D-9109-D9977FB5DAF8}" srcOrd="9" destOrd="0" presId="urn:microsoft.com/office/officeart/2005/8/layout/chevron1"/>
    <dgm:cxn modelId="{4F2F9446-40F5-4F54-BBF7-A0D45D3EED84}" type="presParOf" srcId="{26AF83D6-F0CA-4A5F-9460-3711E3D8684A}" destId="{1D3FD364-7ECD-4A88-92B1-7D03B090E7D9}" srcOrd="10"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B0AAB-C4B7-47AF-B05E-249C8694AFC5}">
      <dsp:nvSpPr>
        <dsp:cNvPr id="0" name=""/>
        <dsp:cNvSpPr/>
      </dsp:nvSpPr>
      <dsp:spPr>
        <a:xfrm>
          <a:off x="5092" y="0"/>
          <a:ext cx="1894554" cy="496834"/>
        </a:xfrm>
        <a:prstGeom prst="chevron">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200" kern="1200" dirty="0"/>
            <a:t>Business Understanding</a:t>
          </a:r>
        </a:p>
      </dsp:txBody>
      <dsp:txXfrm>
        <a:off x="253509" y="0"/>
        <a:ext cx="1397720" cy="496834"/>
      </dsp:txXfrm>
    </dsp:sp>
    <dsp:sp modelId="{FD1293CB-8894-4F46-90B6-AFC6D6FD07CC}">
      <dsp:nvSpPr>
        <dsp:cNvPr id="0" name=""/>
        <dsp:cNvSpPr/>
      </dsp:nvSpPr>
      <dsp:spPr>
        <a:xfrm>
          <a:off x="1710191" y="0"/>
          <a:ext cx="1894554" cy="496834"/>
        </a:xfrm>
        <a:prstGeom prst="chevron">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200" kern="1200" dirty="0"/>
            <a:t>Data Gathering</a:t>
          </a:r>
        </a:p>
      </dsp:txBody>
      <dsp:txXfrm>
        <a:off x="1958608" y="0"/>
        <a:ext cx="1397720" cy="496834"/>
      </dsp:txXfrm>
    </dsp:sp>
    <dsp:sp modelId="{62B69520-F4B4-4F01-B15F-655D110E2D36}">
      <dsp:nvSpPr>
        <dsp:cNvPr id="0" name=""/>
        <dsp:cNvSpPr/>
      </dsp:nvSpPr>
      <dsp:spPr>
        <a:xfrm>
          <a:off x="3415290" y="0"/>
          <a:ext cx="1894554" cy="496834"/>
        </a:xfrm>
        <a:prstGeom prst="chevron">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200" kern="1200" dirty="0"/>
            <a:t>Exploratory Data Analysis</a:t>
          </a:r>
        </a:p>
      </dsp:txBody>
      <dsp:txXfrm>
        <a:off x="3663707" y="0"/>
        <a:ext cx="1397720" cy="496834"/>
      </dsp:txXfrm>
    </dsp:sp>
    <dsp:sp modelId="{64FA044B-AED3-4972-B790-9DAFDC935BDB}">
      <dsp:nvSpPr>
        <dsp:cNvPr id="0" name=""/>
        <dsp:cNvSpPr/>
      </dsp:nvSpPr>
      <dsp:spPr>
        <a:xfrm>
          <a:off x="5120389" y="0"/>
          <a:ext cx="1894554" cy="496834"/>
        </a:xfrm>
        <a:prstGeom prst="chevron">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200" kern="1200" dirty="0"/>
            <a:t>Data Wrangling</a:t>
          </a:r>
        </a:p>
      </dsp:txBody>
      <dsp:txXfrm>
        <a:off x="5368806" y="0"/>
        <a:ext cx="1397720" cy="496834"/>
      </dsp:txXfrm>
    </dsp:sp>
    <dsp:sp modelId="{F7986CEA-2B1A-405D-ACBB-37FA124D8597}">
      <dsp:nvSpPr>
        <dsp:cNvPr id="0" name=""/>
        <dsp:cNvSpPr/>
      </dsp:nvSpPr>
      <dsp:spPr>
        <a:xfrm>
          <a:off x="6825488" y="0"/>
          <a:ext cx="1894554" cy="496834"/>
        </a:xfrm>
        <a:prstGeom prst="chevron">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200" kern="1200" dirty="0"/>
            <a:t>Model Development</a:t>
          </a:r>
        </a:p>
      </dsp:txBody>
      <dsp:txXfrm>
        <a:off x="7073905" y="0"/>
        <a:ext cx="1397720" cy="496834"/>
      </dsp:txXfrm>
    </dsp:sp>
    <dsp:sp modelId="{1D3FD364-7ECD-4A88-92B1-7D03B090E7D9}">
      <dsp:nvSpPr>
        <dsp:cNvPr id="0" name=""/>
        <dsp:cNvSpPr/>
      </dsp:nvSpPr>
      <dsp:spPr>
        <a:xfrm>
          <a:off x="8530587" y="0"/>
          <a:ext cx="1894554" cy="496834"/>
        </a:xfrm>
        <a:prstGeom prst="chevron">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200" kern="1200" dirty="0"/>
            <a:t>Model Validation &amp; Deployment</a:t>
          </a:r>
        </a:p>
      </dsp:txBody>
      <dsp:txXfrm>
        <a:off x="8779004" y="0"/>
        <a:ext cx="1397720" cy="49683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461C4-908D-2354-3963-E365417C2A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F95CB5-0F88-821D-2FA8-89F966C6C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9070FC-EB83-65F6-3581-C0BBFF78701D}"/>
              </a:ext>
            </a:extLst>
          </p:cNvPr>
          <p:cNvSpPr>
            <a:spLocks noGrp="1"/>
          </p:cNvSpPr>
          <p:nvPr>
            <p:ph type="dt" sz="half" idx="10"/>
          </p:nvPr>
        </p:nvSpPr>
        <p:spPr/>
        <p:txBody>
          <a:bodyPr/>
          <a:lstStyle/>
          <a:p>
            <a:fld id="{B389827D-C58D-45E0-A5CA-354DE585AC03}" type="datetimeFigureOut">
              <a:rPr lang="en-IN" smtClean="0"/>
              <a:t>27-06-2022</a:t>
            </a:fld>
            <a:endParaRPr lang="en-IN"/>
          </a:p>
        </p:txBody>
      </p:sp>
      <p:sp>
        <p:nvSpPr>
          <p:cNvPr id="5" name="Footer Placeholder 4">
            <a:extLst>
              <a:ext uri="{FF2B5EF4-FFF2-40B4-BE49-F238E27FC236}">
                <a16:creationId xmlns:a16="http://schemas.microsoft.com/office/drawing/2014/main" id="{3A27FD21-117B-8B10-EC3B-F221AD256A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7109B2-4594-34F0-730B-9A7744983E4D}"/>
              </a:ext>
            </a:extLst>
          </p:cNvPr>
          <p:cNvSpPr>
            <a:spLocks noGrp="1"/>
          </p:cNvSpPr>
          <p:nvPr>
            <p:ph type="sldNum" sz="quarter" idx="12"/>
          </p:nvPr>
        </p:nvSpPr>
        <p:spPr/>
        <p:txBody>
          <a:bodyPr/>
          <a:lstStyle/>
          <a:p>
            <a:fld id="{AC0E1560-E3A5-406A-9271-AEF512C8A5E1}" type="slidenum">
              <a:rPr lang="en-IN" smtClean="0"/>
              <a:t>‹#›</a:t>
            </a:fld>
            <a:endParaRPr lang="en-IN"/>
          </a:p>
        </p:txBody>
      </p:sp>
    </p:spTree>
    <p:extLst>
      <p:ext uri="{BB962C8B-B14F-4D97-AF65-F5344CB8AC3E}">
        <p14:creationId xmlns:p14="http://schemas.microsoft.com/office/powerpoint/2010/main" val="88406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B4C5-8510-3165-62C4-FC5614D0B8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F38A91-8B55-3826-E505-C199490A6A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3B49DB-85AE-4018-E6FB-B62F9FB6B4E4}"/>
              </a:ext>
            </a:extLst>
          </p:cNvPr>
          <p:cNvSpPr>
            <a:spLocks noGrp="1"/>
          </p:cNvSpPr>
          <p:nvPr>
            <p:ph type="dt" sz="half" idx="10"/>
          </p:nvPr>
        </p:nvSpPr>
        <p:spPr/>
        <p:txBody>
          <a:bodyPr/>
          <a:lstStyle/>
          <a:p>
            <a:fld id="{B389827D-C58D-45E0-A5CA-354DE585AC03}" type="datetimeFigureOut">
              <a:rPr lang="en-IN" smtClean="0"/>
              <a:t>27-06-2022</a:t>
            </a:fld>
            <a:endParaRPr lang="en-IN"/>
          </a:p>
        </p:txBody>
      </p:sp>
      <p:sp>
        <p:nvSpPr>
          <p:cNvPr id="5" name="Footer Placeholder 4">
            <a:extLst>
              <a:ext uri="{FF2B5EF4-FFF2-40B4-BE49-F238E27FC236}">
                <a16:creationId xmlns:a16="http://schemas.microsoft.com/office/drawing/2014/main" id="{76EB3624-6F37-4C14-2D7D-D5BC2CEACE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8F85D-B6A1-CF4B-63E6-7BFDCE54103C}"/>
              </a:ext>
            </a:extLst>
          </p:cNvPr>
          <p:cNvSpPr>
            <a:spLocks noGrp="1"/>
          </p:cNvSpPr>
          <p:nvPr>
            <p:ph type="sldNum" sz="quarter" idx="12"/>
          </p:nvPr>
        </p:nvSpPr>
        <p:spPr/>
        <p:txBody>
          <a:bodyPr/>
          <a:lstStyle/>
          <a:p>
            <a:fld id="{AC0E1560-E3A5-406A-9271-AEF512C8A5E1}" type="slidenum">
              <a:rPr lang="en-IN" smtClean="0"/>
              <a:t>‹#›</a:t>
            </a:fld>
            <a:endParaRPr lang="en-IN"/>
          </a:p>
        </p:txBody>
      </p:sp>
    </p:spTree>
    <p:extLst>
      <p:ext uri="{BB962C8B-B14F-4D97-AF65-F5344CB8AC3E}">
        <p14:creationId xmlns:p14="http://schemas.microsoft.com/office/powerpoint/2010/main" val="1007807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691F-5BD9-28A9-C21C-64A3C8C9B7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33A761-0FA5-2444-1972-7A76EEA11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972588-6C89-C10E-091E-82F6C5503E57}"/>
              </a:ext>
            </a:extLst>
          </p:cNvPr>
          <p:cNvSpPr>
            <a:spLocks noGrp="1"/>
          </p:cNvSpPr>
          <p:nvPr>
            <p:ph type="dt" sz="half" idx="10"/>
          </p:nvPr>
        </p:nvSpPr>
        <p:spPr/>
        <p:txBody>
          <a:bodyPr/>
          <a:lstStyle/>
          <a:p>
            <a:fld id="{B389827D-C58D-45E0-A5CA-354DE585AC03}" type="datetimeFigureOut">
              <a:rPr lang="en-IN" smtClean="0"/>
              <a:t>27-06-2022</a:t>
            </a:fld>
            <a:endParaRPr lang="en-IN"/>
          </a:p>
        </p:txBody>
      </p:sp>
      <p:sp>
        <p:nvSpPr>
          <p:cNvPr id="5" name="Footer Placeholder 4">
            <a:extLst>
              <a:ext uri="{FF2B5EF4-FFF2-40B4-BE49-F238E27FC236}">
                <a16:creationId xmlns:a16="http://schemas.microsoft.com/office/drawing/2014/main" id="{68EFFA01-9C0B-C795-FBF1-9242EDC47F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20BB42-84DE-AA1C-31FD-C62B5D004CB5}"/>
              </a:ext>
            </a:extLst>
          </p:cNvPr>
          <p:cNvSpPr>
            <a:spLocks noGrp="1"/>
          </p:cNvSpPr>
          <p:nvPr>
            <p:ph type="sldNum" sz="quarter" idx="12"/>
          </p:nvPr>
        </p:nvSpPr>
        <p:spPr/>
        <p:txBody>
          <a:bodyPr/>
          <a:lstStyle/>
          <a:p>
            <a:fld id="{AC0E1560-E3A5-406A-9271-AEF512C8A5E1}" type="slidenum">
              <a:rPr lang="en-IN" smtClean="0"/>
              <a:t>‹#›</a:t>
            </a:fld>
            <a:endParaRPr lang="en-IN"/>
          </a:p>
        </p:txBody>
      </p:sp>
    </p:spTree>
    <p:extLst>
      <p:ext uri="{BB962C8B-B14F-4D97-AF65-F5344CB8AC3E}">
        <p14:creationId xmlns:p14="http://schemas.microsoft.com/office/powerpoint/2010/main" val="1714251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3F5B-3E05-C81A-8031-AB1E8ED91E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54E35A-FBDB-DF23-B104-7F2E25CC62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2A8857-954C-C907-33FA-4723889108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CE8705-0DD5-439F-E54E-A69AF2B9CDB6}"/>
              </a:ext>
            </a:extLst>
          </p:cNvPr>
          <p:cNvSpPr>
            <a:spLocks noGrp="1"/>
          </p:cNvSpPr>
          <p:nvPr>
            <p:ph type="dt" sz="half" idx="10"/>
          </p:nvPr>
        </p:nvSpPr>
        <p:spPr/>
        <p:txBody>
          <a:bodyPr/>
          <a:lstStyle/>
          <a:p>
            <a:fld id="{B389827D-C58D-45E0-A5CA-354DE585AC03}" type="datetimeFigureOut">
              <a:rPr lang="en-IN" smtClean="0"/>
              <a:t>27-06-2022</a:t>
            </a:fld>
            <a:endParaRPr lang="en-IN"/>
          </a:p>
        </p:txBody>
      </p:sp>
      <p:sp>
        <p:nvSpPr>
          <p:cNvPr id="6" name="Footer Placeholder 5">
            <a:extLst>
              <a:ext uri="{FF2B5EF4-FFF2-40B4-BE49-F238E27FC236}">
                <a16:creationId xmlns:a16="http://schemas.microsoft.com/office/drawing/2014/main" id="{DF72CC6F-F24F-DE29-6322-244AEE978A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737DB1-83AE-30FF-E6F2-A344273F52E6}"/>
              </a:ext>
            </a:extLst>
          </p:cNvPr>
          <p:cNvSpPr>
            <a:spLocks noGrp="1"/>
          </p:cNvSpPr>
          <p:nvPr>
            <p:ph type="sldNum" sz="quarter" idx="12"/>
          </p:nvPr>
        </p:nvSpPr>
        <p:spPr/>
        <p:txBody>
          <a:bodyPr/>
          <a:lstStyle/>
          <a:p>
            <a:fld id="{AC0E1560-E3A5-406A-9271-AEF512C8A5E1}" type="slidenum">
              <a:rPr lang="en-IN" smtClean="0"/>
              <a:t>‹#›</a:t>
            </a:fld>
            <a:endParaRPr lang="en-IN"/>
          </a:p>
        </p:txBody>
      </p:sp>
    </p:spTree>
    <p:extLst>
      <p:ext uri="{BB962C8B-B14F-4D97-AF65-F5344CB8AC3E}">
        <p14:creationId xmlns:p14="http://schemas.microsoft.com/office/powerpoint/2010/main" val="1455940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DB41-0E0F-5289-AB34-EFA7BB000C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CF5DB0-21C7-7F2E-3BEF-CE32D3753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EC0895-C4BF-1B42-94C1-400C2FE6E6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53B919-C4E1-C44B-CB94-6A2E6996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8EBA01-C144-BE37-2750-C02E43E864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AAA032-3EDB-14D5-F6F1-4CE6FF968E9F}"/>
              </a:ext>
            </a:extLst>
          </p:cNvPr>
          <p:cNvSpPr>
            <a:spLocks noGrp="1"/>
          </p:cNvSpPr>
          <p:nvPr>
            <p:ph type="dt" sz="half" idx="10"/>
          </p:nvPr>
        </p:nvSpPr>
        <p:spPr/>
        <p:txBody>
          <a:bodyPr/>
          <a:lstStyle/>
          <a:p>
            <a:fld id="{B389827D-C58D-45E0-A5CA-354DE585AC03}" type="datetimeFigureOut">
              <a:rPr lang="en-IN" smtClean="0"/>
              <a:t>27-06-2022</a:t>
            </a:fld>
            <a:endParaRPr lang="en-IN"/>
          </a:p>
        </p:txBody>
      </p:sp>
      <p:sp>
        <p:nvSpPr>
          <p:cNvPr id="8" name="Footer Placeholder 7">
            <a:extLst>
              <a:ext uri="{FF2B5EF4-FFF2-40B4-BE49-F238E27FC236}">
                <a16:creationId xmlns:a16="http://schemas.microsoft.com/office/drawing/2014/main" id="{0CD30136-0DCD-B27C-0F76-1D07AAB8B4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A04D57-E4AD-F0DB-CD49-A95D8A6EBDE6}"/>
              </a:ext>
            </a:extLst>
          </p:cNvPr>
          <p:cNvSpPr>
            <a:spLocks noGrp="1"/>
          </p:cNvSpPr>
          <p:nvPr>
            <p:ph type="sldNum" sz="quarter" idx="12"/>
          </p:nvPr>
        </p:nvSpPr>
        <p:spPr/>
        <p:txBody>
          <a:bodyPr/>
          <a:lstStyle/>
          <a:p>
            <a:fld id="{AC0E1560-E3A5-406A-9271-AEF512C8A5E1}" type="slidenum">
              <a:rPr lang="en-IN" smtClean="0"/>
              <a:t>‹#›</a:t>
            </a:fld>
            <a:endParaRPr lang="en-IN"/>
          </a:p>
        </p:txBody>
      </p:sp>
    </p:spTree>
    <p:extLst>
      <p:ext uri="{BB962C8B-B14F-4D97-AF65-F5344CB8AC3E}">
        <p14:creationId xmlns:p14="http://schemas.microsoft.com/office/powerpoint/2010/main" val="40758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B11A-8C92-7D58-A3EF-0E04BF8ECA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B8BCC0-78EB-3CE3-CCAF-F69DEA9A40DE}"/>
              </a:ext>
            </a:extLst>
          </p:cNvPr>
          <p:cNvSpPr>
            <a:spLocks noGrp="1"/>
          </p:cNvSpPr>
          <p:nvPr>
            <p:ph type="dt" sz="half" idx="10"/>
          </p:nvPr>
        </p:nvSpPr>
        <p:spPr/>
        <p:txBody>
          <a:bodyPr/>
          <a:lstStyle/>
          <a:p>
            <a:fld id="{B389827D-C58D-45E0-A5CA-354DE585AC03}" type="datetimeFigureOut">
              <a:rPr lang="en-IN" smtClean="0"/>
              <a:t>27-06-2022</a:t>
            </a:fld>
            <a:endParaRPr lang="en-IN"/>
          </a:p>
        </p:txBody>
      </p:sp>
      <p:sp>
        <p:nvSpPr>
          <p:cNvPr id="4" name="Footer Placeholder 3">
            <a:extLst>
              <a:ext uri="{FF2B5EF4-FFF2-40B4-BE49-F238E27FC236}">
                <a16:creationId xmlns:a16="http://schemas.microsoft.com/office/drawing/2014/main" id="{6ACDD5D2-4FAC-0C11-0486-8B72C11B67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C2C0AC-DC6C-BCAD-2EBD-323F3997035E}"/>
              </a:ext>
            </a:extLst>
          </p:cNvPr>
          <p:cNvSpPr>
            <a:spLocks noGrp="1"/>
          </p:cNvSpPr>
          <p:nvPr>
            <p:ph type="sldNum" sz="quarter" idx="12"/>
          </p:nvPr>
        </p:nvSpPr>
        <p:spPr/>
        <p:txBody>
          <a:bodyPr/>
          <a:lstStyle/>
          <a:p>
            <a:fld id="{AC0E1560-E3A5-406A-9271-AEF512C8A5E1}" type="slidenum">
              <a:rPr lang="en-IN" smtClean="0"/>
              <a:t>‹#›</a:t>
            </a:fld>
            <a:endParaRPr lang="en-IN"/>
          </a:p>
        </p:txBody>
      </p:sp>
    </p:spTree>
    <p:extLst>
      <p:ext uri="{BB962C8B-B14F-4D97-AF65-F5344CB8AC3E}">
        <p14:creationId xmlns:p14="http://schemas.microsoft.com/office/powerpoint/2010/main" val="48187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891290-C068-CE7E-A13D-779D975C1FAB}"/>
              </a:ext>
            </a:extLst>
          </p:cNvPr>
          <p:cNvSpPr>
            <a:spLocks noGrp="1"/>
          </p:cNvSpPr>
          <p:nvPr>
            <p:ph type="dt" sz="half" idx="10"/>
          </p:nvPr>
        </p:nvSpPr>
        <p:spPr/>
        <p:txBody>
          <a:bodyPr/>
          <a:lstStyle/>
          <a:p>
            <a:fld id="{B389827D-C58D-45E0-A5CA-354DE585AC03}" type="datetimeFigureOut">
              <a:rPr lang="en-IN" smtClean="0"/>
              <a:t>27-06-2022</a:t>
            </a:fld>
            <a:endParaRPr lang="en-IN"/>
          </a:p>
        </p:txBody>
      </p:sp>
      <p:sp>
        <p:nvSpPr>
          <p:cNvPr id="3" name="Footer Placeholder 2">
            <a:extLst>
              <a:ext uri="{FF2B5EF4-FFF2-40B4-BE49-F238E27FC236}">
                <a16:creationId xmlns:a16="http://schemas.microsoft.com/office/drawing/2014/main" id="{C52815ED-B224-0F4B-1D9E-428910B65B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B6124A-24DB-C4C9-6B21-5DB8BC843B31}"/>
              </a:ext>
            </a:extLst>
          </p:cNvPr>
          <p:cNvSpPr>
            <a:spLocks noGrp="1"/>
          </p:cNvSpPr>
          <p:nvPr>
            <p:ph type="sldNum" sz="quarter" idx="12"/>
          </p:nvPr>
        </p:nvSpPr>
        <p:spPr/>
        <p:txBody>
          <a:bodyPr/>
          <a:lstStyle/>
          <a:p>
            <a:fld id="{AC0E1560-E3A5-406A-9271-AEF512C8A5E1}" type="slidenum">
              <a:rPr lang="en-IN" smtClean="0"/>
              <a:t>‹#›</a:t>
            </a:fld>
            <a:endParaRPr lang="en-IN"/>
          </a:p>
        </p:txBody>
      </p:sp>
    </p:spTree>
    <p:extLst>
      <p:ext uri="{BB962C8B-B14F-4D97-AF65-F5344CB8AC3E}">
        <p14:creationId xmlns:p14="http://schemas.microsoft.com/office/powerpoint/2010/main" val="218832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6B91-4F74-4597-D4C1-CF03865264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85F4B0-09AD-1E6B-4239-7755C2F68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DD82A2-41FB-53F4-082A-B69E92031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3425E0-F0F1-C72F-81EC-8543555B41ED}"/>
              </a:ext>
            </a:extLst>
          </p:cNvPr>
          <p:cNvSpPr>
            <a:spLocks noGrp="1"/>
          </p:cNvSpPr>
          <p:nvPr>
            <p:ph type="dt" sz="half" idx="10"/>
          </p:nvPr>
        </p:nvSpPr>
        <p:spPr/>
        <p:txBody>
          <a:bodyPr/>
          <a:lstStyle/>
          <a:p>
            <a:fld id="{B389827D-C58D-45E0-A5CA-354DE585AC03}" type="datetimeFigureOut">
              <a:rPr lang="en-IN" smtClean="0"/>
              <a:t>27-06-2022</a:t>
            </a:fld>
            <a:endParaRPr lang="en-IN"/>
          </a:p>
        </p:txBody>
      </p:sp>
      <p:sp>
        <p:nvSpPr>
          <p:cNvPr id="6" name="Footer Placeholder 5">
            <a:extLst>
              <a:ext uri="{FF2B5EF4-FFF2-40B4-BE49-F238E27FC236}">
                <a16:creationId xmlns:a16="http://schemas.microsoft.com/office/drawing/2014/main" id="{B5B9DA37-266B-BA62-50C6-249960C11B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029BFF-6269-ABBD-166C-B8B8D8233EA8}"/>
              </a:ext>
            </a:extLst>
          </p:cNvPr>
          <p:cNvSpPr>
            <a:spLocks noGrp="1"/>
          </p:cNvSpPr>
          <p:nvPr>
            <p:ph type="sldNum" sz="quarter" idx="12"/>
          </p:nvPr>
        </p:nvSpPr>
        <p:spPr/>
        <p:txBody>
          <a:bodyPr/>
          <a:lstStyle/>
          <a:p>
            <a:fld id="{AC0E1560-E3A5-406A-9271-AEF512C8A5E1}" type="slidenum">
              <a:rPr lang="en-IN" smtClean="0"/>
              <a:t>‹#›</a:t>
            </a:fld>
            <a:endParaRPr lang="en-IN"/>
          </a:p>
        </p:txBody>
      </p:sp>
    </p:spTree>
    <p:extLst>
      <p:ext uri="{BB962C8B-B14F-4D97-AF65-F5344CB8AC3E}">
        <p14:creationId xmlns:p14="http://schemas.microsoft.com/office/powerpoint/2010/main" val="13821773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F606-C22D-65FC-41C5-FAD8B9272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C64D6C-1E87-B6A6-F6BD-816C1E70B5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F78E83-1169-D4CC-9598-ABDD9AA7A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85B98-DC7B-43EA-0900-4F125784F296}"/>
              </a:ext>
            </a:extLst>
          </p:cNvPr>
          <p:cNvSpPr>
            <a:spLocks noGrp="1"/>
          </p:cNvSpPr>
          <p:nvPr>
            <p:ph type="dt" sz="half" idx="10"/>
          </p:nvPr>
        </p:nvSpPr>
        <p:spPr/>
        <p:txBody>
          <a:bodyPr/>
          <a:lstStyle/>
          <a:p>
            <a:fld id="{B389827D-C58D-45E0-A5CA-354DE585AC03}" type="datetimeFigureOut">
              <a:rPr lang="en-IN" smtClean="0"/>
              <a:t>27-06-2022</a:t>
            </a:fld>
            <a:endParaRPr lang="en-IN"/>
          </a:p>
        </p:txBody>
      </p:sp>
      <p:sp>
        <p:nvSpPr>
          <p:cNvPr id="6" name="Footer Placeholder 5">
            <a:extLst>
              <a:ext uri="{FF2B5EF4-FFF2-40B4-BE49-F238E27FC236}">
                <a16:creationId xmlns:a16="http://schemas.microsoft.com/office/drawing/2014/main" id="{8E940106-4D48-195D-357A-9FFAA3D53F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0BFA0B-678A-A675-C1E6-F25A2530D0C2}"/>
              </a:ext>
            </a:extLst>
          </p:cNvPr>
          <p:cNvSpPr>
            <a:spLocks noGrp="1"/>
          </p:cNvSpPr>
          <p:nvPr>
            <p:ph type="sldNum" sz="quarter" idx="12"/>
          </p:nvPr>
        </p:nvSpPr>
        <p:spPr/>
        <p:txBody>
          <a:bodyPr/>
          <a:lstStyle/>
          <a:p>
            <a:fld id="{AC0E1560-E3A5-406A-9271-AEF512C8A5E1}" type="slidenum">
              <a:rPr lang="en-IN" smtClean="0"/>
              <a:t>‹#›</a:t>
            </a:fld>
            <a:endParaRPr lang="en-IN"/>
          </a:p>
        </p:txBody>
      </p:sp>
    </p:spTree>
    <p:extLst>
      <p:ext uri="{BB962C8B-B14F-4D97-AF65-F5344CB8AC3E}">
        <p14:creationId xmlns:p14="http://schemas.microsoft.com/office/powerpoint/2010/main" val="535336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7BF8-77F4-CF43-DDF1-1A812F3492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C46E7C-8F13-036D-5F0C-0944264759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794BE2-4898-EA11-AF97-2FDC68B6F2A6}"/>
              </a:ext>
            </a:extLst>
          </p:cNvPr>
          <p:cNvSpPr>
            <a:spLocks noGrp="1"/>
          </p:cNvSpPr>
          <p:nvPr>
            <p:ph type="dt" sz="half" idx="10"/>
          </p:nvPr>
        </p:nvSpPr>
        <p:spPr/>
        <p:txBody>
          <a:bodyPr/>
          <a:lstStyle/>
          <a:p>
            <a:fld id="{B389827D-C58D-45E0-A5CA-354DE585AC03}" type="datetimeFigureOut">
              <a:rPr lang="en-IN" smtClean="0"/>
              <a:t>27-06-2022</a:t>
            </a:fld>
            <a:endParaRPr lang="en-IN"/>
          </a:p>
        </p:txBody>
      </p:sp>
      <p:sp>
        <p:nvSpPr>
          <p:cNvPr id="5" name="Footer Placeholder 4">
            <a:extLst>
              <a:ext uri="{FF2B5EF4-FFF2-40B4-BE49-F238E27FC236}">
                <a16:creationId xmlns:a16="http://schemas.microsoft.com/office/drawing/2014/main" id="{4B311166-B85D-9F65-A833-505403203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DFF99E-2296-42EC-C36C-2AE573622D41}"/>
              </a:ext>
            </a:extLst>
          </p:cNvPr>
          <p:cNvSpPr>
            <a:spLocks noGrp="1"/>
          </p:cNvSpPr>
          <p:nvPr>
            <p:ph type="sldNum" sz="quarter" idx="12"/>
          </p:nvPr>
        </p:nvSpPr>
        <p:spPr/>
        <p:txBody>
          <a:bodyPr/>
          <a:lstStyle/>
          <a:p>
            <a:fld id="{AC0E1560-E3A5-406A-9271-AEF512C8A5E1}" type="slidenum">
              <a:rPr lang="en-IN" smtClean="0"/>
              <a:t>‹#›</a:t>
            </a:fld>
            <a:endParaRPr lang="en-IN"/>
          </a:p>
        </p:txBody>
      </p:sp>
    </p:spTree>
    <p:extLst>
      <p:ext uri="{BB962C8B-B14F-4D97-AF65-F5344CB8AC3E}">
        <p14:creationId xmlns:p14="http://schemas.microsoft.com/office/powerpoint/2010/main" val="31147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621C7B-CF30-6616-71F9-829A8E264D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9311A3-853A-4538-D21B-B6127A4CDE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DA5619-8049-BC19-2117-D5CF19C1D6FC}"/>
              </a:ext>
            </a:extLst>
          </p:cNvPr>
          <p:cNvSpPr>
            <a:spLocks noGrp="1"/>
          </p:cNvSpPr>
          <p:nvPr>
            <p:ph type="dt" sz="half" idx="10"/>
          </p:nvPr>
        </p:nvSpPr>
        <p:spPr/>
        <p:txBody>
          <a:bodyPr/>
          <a:lstStyle/>
          <a:p>
            <a:fld id="{B389827D-C58D-45E0-A5CA-354DE585AC03}" type="datetimeFigureOut">
              <a:rPr lang="en-IN" smtClean="0"/>
              <a:t>27-06-2022</a:t>
            </a:fld>
            <a:endParaRPr lang="en-IN"/>
          </a:p>
        </p:txBody>
      </p:sp>
      <p:sp>
        <p:nvSpPr>
          <p:cNvPr id="5" name="Footer Placeholder 4">
            <a:extLst>
              <a:ext uri="{FF2B5EF4-FFF2-40B4-BE49-F238E27FC236}">
                <a16:creationId xmlns:a16="http://schemas.microsoft.com/office/drawing/2014/main" id="{054460A5-2035-20AE-B44E-BDD85B5D02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D27319-B9EC-F4B9-14FA-045FE2EE9759}"/>
              </a:ext>
            </a:extLst>
          </p:cNvPr>
          <p:cNvSpPr>
            <a:spLocks noGrp="1"/>
          </p:cNvSpPr>
          <p:nvPr>
            <p:ph type="sldNum" sz="quarter" idx="12"/>
          </p:nvPr>
        </p:nvSpPr>
        <p:spPr/>
        <p:txBody>
          <a:bodyPr/>
          <a:lstStyle/>
          <a:p>
            <a:fld id="{AC0E1560-E3A5-406A-9271-AEF512C8A5E1}" type="slidenum">
              <a:rPr lang="en-IN" smtClean="0"/>
              <a:t>‹#›</a:t>
            </a:fld>
            <a:endParaRPr lang="en-IN"/>
          </a:p>
        </p:txBody>
      </p:sp>
    </p:spTree>
    <p:extLst>
      <p:ext uri="{BB962C8B-B14F-4D97-AF65-F5344CB8AC3E}">
        <p14:creationId xmlns:p14="http://schemas.microsoft.com/office/powerpoint/2010/main" val="281089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B1B255-82E1-1619-471D-78E26D9BF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6FF30F-3312-5937-5230-493E3B21E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5D4FF-198E-D6FE-7908-00D72DBCA9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9827D-C58D-45E0-A5CA-354DE585AC03}" type="datetimeFigureOut">
              <a:rPr lang="en-IN" smtClean="0"/>
              <a:t>27-06-2022</a:t>
            </a:fld>
            <a:endParaRPr lang="en-IN"/>
          </a:p>
        </p:txBody>
      </p:sp>
      <p:sp>
        <p:nvSpPr>
          <p:cNvPr id="5" name="Footer Placeholder 4">
            <a:extLst>
              <a:ext uri="{FF2B5EF4-FFF2-40B4-BE49-F238E27FC236}">
                <a16:creationId xmlns:a16="http://schemas.microsoft.com/office/drawing/2014/main" id="{D57FEF65-D61F-0FF4-27D7-06E44671D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B24FF8-DD63-93B7-53F4-603661F65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E1560-E3A5-406A-9271-AEF512C8A5E1}" type="slidenum">
              <a:rPr lang="en-IN" smtClean="0"/>
              <a:t>‹#›</a:t>
            </a:fld>
            <a:endParaRPr lang="en-IN"/>
          </a:p>
        </p:txBody>
      </p:sp>
    </p:spTree>
    <p:extLst>
      <p:ext uri="{BB962C8B-B14F-4D97-AF65-F5344CB8AC3E}">
        <p14:creationId xmlns:p14="http://schemas.microsoft.com/office/powerpoint/2010/main" val="168624364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emiboston.com/banks-cut-marketing-spend-in-2020-but-expect-to-ramp-up-investment-in-2021/" TargetMode="External"/><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US" sz="2000" dirty="0">
                <a:solidFill>
                  <a:schemeClr val="tx1"/>
                </a:solidFill>
              </a:rPr>
              <a:t>Advanced Data Driven Marketing for Optimizing Business's Marketing ROIs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By</a:t>
            </a:r>
          </a:p>
          <a:p>
            <a:pPr>
              <a:lnSpc>
                <a:spcPct val="100000"/>
              </a:lnSpc>
            </a:pPr>
            <a:r>
              <a:rPr lang="en-US" sz="1600" dirty="0" err="1"/>
              <a:t>Xyz</a:t>
            </a:r>
            <a:endParaRPr lang="en-US" sz="1600" dirty="0"/>
          </a:p>
          <a:p>
            <a:pPr>
              <a:lnSpc>
                <a:spcPct val="100000"/>
              </a:lnSpc>
            </a:pPr>
            <a:r>
              <a:rPr lang="en-US" sz="1600" dirty="0" err="1"/>
              <a:t>pqr</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9598A3C3-3B53-AD08-3E80-B4B8C3DF90BE}"/>
              </a:ext>
            </a:extLst>
          </p:cNvPr>
          <p:cNvSpPr/>
          <p:nvPr/>
        </p:nvSpPr>
        <p:spPr>
          <a:xfrm>
            <a:off x="7186369" y="1077012"/>
            <a:ext cx="4788816" cy="4703975"/>
          </a:xfrm>
          <a:prstGeom prst="rect">
            <a:avLst/>
          </a:prstGeom>
          <a:solidFill>
            <a:schemeClr val="bg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Title 1">
            <a:extLst>
              <a:ext uri="{FF2B5EF4-FFF2-40B4-BE49-F238E27FC236}">
                <a16:creationId xmlns:a16="http://schemas.microsoft.com/office/drawing/2014/main" id="{704B6F8F-DAEE-8CC7-E656-54E859F4F7AD}"/>
              </a:ext>
            </a:extLst>
          </p:cNvPr>
          <p:cNvSpPr txBox="1">
            <a:spLocks/>
          </p:cNvSpPr>
          <p:nvPr/>
        </p:nvSpPr>
        <p:spPr>
          <a:xfrm>
            <a:off x="7267939" y="1335049"/>
            <a:ext cx="4628690" cy="290169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2000" dirty="0">
                <a:solidFill>
                  <a:schemeClr val="tx1"/>
                </a:solidFill>
              </a:rPr>
              <a:t>Advanced Data Driven Marketing for Optimizing Business's Marketing ROIs</a:t>
            </a:r>
          </a:p>
        </p:txBody>
      </p:sp>
      <p:cxnSp>
        <p:nvCxnSpPr>
          <p:cNvPr id="7" name="Straight Connector 6">
            <a:extLst>
              <a:ext uri="{FF2B5EF4-FFF2-40B4-BE49-F238E27FC236}">
                <a16:creationId xmlns:a16="http://schemas.microsoft.com/office/drawing/2014/main" id="{AC06552F-CEB5-CAE0-E5AB-54B1D5A3F108}"/>
              </a:ext>
            </a:extLst>
          </p:cNvPr>
          <p:cNvCxnSpPr>
            <a:cxnSpLocks/>
          </p:cNvCxnSpPr>
          <p:nvPr/>
        </p:nvCxnSpPr>
        <p:spPr>
          <a:xfrm>
            <a:off x="7390614" y="4308049"/>
            <a:ext cx="389443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9A72A74-A3B7-E917-51AD-356F9B93291B}"/>
              </a:ext>
            </a:extLst>
          </p:cNvPr>
          <p:cNvSpPr txBox="1">
            <a:spLocks/>
          </p:cNvSpPr>
          <p:nvPr/>
        </p:nvSpPr>
        <p:spPr>
          <a:xfrm>
            <a:off x="7278064" y="4562525"/>
            <a:ext cx="4628690" cy="9804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1400" b="1" dirty="0">
                <a:solidFill>
                  <a:schemeClr val="tx1"/>
                </a:solidFill>
              </a:rPr>
              <a:t>By</a:t>
            </a:r>
          </a:p>
          <a:p>
            <a:endParaRPr lang="en-US" sz="1400" dirty="0">
              <a:solidFill>
                <a:schemeClr val="tx1"/>
              </a:solidFill>
            </a:endParaRPr>
          </a:p>
          <a:p>
            <a:r>
              <a:rPr lang="sv-SE" sz="1400" dirty="0">
                <a:solidFill>
                  <a:schemeClr val="tx1"/>
                </a:solidFill>
              </a:rPr>
              <a:t>N.Varun Reddy</a:t>
            </a:r>
          </a:p>
          <a:p>
            <a:endParaRPr lang="sv-SE" sz="1400" dirty="0">
              <a:solidFill>
                <a:schemeClr val="tx1"/>
              </a:solidFill>
            </a:endParaRPr>
          </a:p>
          <a:p>
            <a:r>
              <a:rPr lang="sv-SE" sz="1400" dirty="0">
                <a:solidFill>
                  <a:schemeClr val="tx1"/>
                </a:solidFill>
              </a:rPr>
              <a:t>N.Vyshnavi</a:t>
            </a:r>
            <a:endParaRPr lang="en-US" sz="1400" dirty="0">
              <a:solidFill>
                <a:schemeClr val="tx1"/>
              </a:solidFill>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
        <p:nvSpPr>
          <p:cNvPr id="2" name="TextBox 1">
            <a:extLst>
              <a:ext uri="{FF2B5EF4-FFF2-40B4-BE49-F238E27FC236}">
                <a16:creationId xmlns:a16="http://schemas.microsoft.com/office/drawing/2014/main" id="{B161A2E7-726B-D1D3-CBD3-EFF150D5E9C6}"/>
              </a:ext>
            </a:extLst>
          </p:cNvPr>
          <p:cNvSpPr txBox="1"/>
          <p:nvPr/>
        </p:nvSpPr>
        <p:spPr>
          <a:xfrm>
            <a:off x="471340" y="820132"/>
            <a:ext cx="11133056" cy="1077218"/>
          </a:xfrm>
          <a:prstGeom prst="rect">
            <a:avLst/>
          </a:prstGeom>
          <a:noFill/>
        </p:spPr>
        <p:txBody>
          <a:bodyPr wrap="square" rtlCol="0">
            <a:spAutoFit/>
          </a:bodyPr>
          <a:lstStyle/>
          <a:p>
            <a:r>
              <a:rPr lang="en-US" sz="1600" b="1" dirty="0">
                <a:solidFill>
                  <a:schemeClr val="tx1">
                    <a:lumMod val="65000"/>
                    <a:lumOff val="35000"/>
                  </a:schemeClr>
                </a:solidFill>
              </a:rPr>
              <a:t>Feature:</a:t>
            </a:r>
            <a:r>
              <a:rPr lang="en-US" sz="1600" dirty="0">
                <a:solidFill>
                  <a:schemeClr val="tx1">
                    <a:lumMod val="65000"/>
                    <a:lumOff val="35000"/>
                  </a:schemeClr>
                </a:solidFill>
              </a:rPr>
              <a:t> Day</a:t>
            </a:r>
          </a:p>
          <a:p>
            <a:r>
              <a:rPr lang="en-US" sz="1600" b="1" dirty="0">
                <a:solidFill>
                  <a:schemeClr val="tx1">
                    <a:lumMod val="65000"/>
                    <a:lumOff val="35000"/>
                  </a:schemeClr>
                </a:solidFill>
              </a:rPr>
              <a:t>Data Type:</a:t>
            </a:r>
            <a:r>
              <a:rPr lang="en-US" sz="1600" dirty="0">
                <a:solidFill>
                  <a:schemeClr val="tx1">
                    <a:lumMod val="65000"/>
                    <a:lumOff val="35000"/>
                  </a:schemeClr>
                </a:solidFill>
              </a:rPr>
              <a:t> Int</a:t>
            </a:r>
          </a:p>
          <a:p>
            <a:r>
              <a:rPr lang="en-US" sz="1600" b="1" dirty="0">
                <a:solidFill>
                  <a:schemeClr val="tx1">
                    <a:lumMod val="65000"/>
                    <a:lumOff val="35000"/>
                  </a:schemeClr>
                </a:solidFill>
              </a:rPr>
              <a:t>EDA Insight:</a:t>
            </a:r>
            <a:r>
              <a:rPr lang="en-US" sz="1600" dirty="0">
                <a:solidFill>
                  <a:schemeClr val="tx1">
                    <a:lumMod val="65000"/>
                    <a:lumOff val="35000"/>
                  </a:schemeClr>
                </a:solidFill>
              </a:rPr>
              <a:t> Day of the month feature is loosely following a constant distribution with marketing activity more or less same across all days of month except from 20</a:t>
            </a:r>
            <a:r>
              <a:rPr lang="en-US" sz="1600" baseline="30000" dirty="0">
                <a:solidFill>
                  <a:schemeClr val="tx1">
                    <a:lumMod val="65000"/>
                    <a:lumOff val="35000"/>
                  </a:schemeClr>
                </a:solidFill>
              </a:rPr>
              <a:t>th</a:t>
            </a:r>
            <a:r>
              <a:rPr lang="en-US" sz="1600" dirty="0">
                <a:solidFill>
                  <a:schemeClr val="tx1">
                    <a:lumMod val="65000"/>
                    <a:lumOff val="35000"/>
                  </a:schemeClr>
                </a:solidFill>
              </a:rPr>
              <a:t> to 25</a:t>
            </a:r>
            <a:r>
              <a:rPr lang="en-US" sz="1600" baseline="30000" dirty="0">
                <a:solidFill>
                  <a:schemeClr val="tx1">
                    <a:lumMod val="65000"/>
                    <a:lumOff val="35000"/>
                  </a:schemeClr>
                </a:solidFill>
              </a:rPr>
              <a:t>th</a:t>
            </a:r>
            <a:r>
              <a:rPr lang="en-US" sz="1600" dirty="0">
                <a:solidFill>
                  <a:schemeClr val="tx1">
                    <a:lumMod val="65000"/>
                    <a:lumOff val="35000"/>
                  </a:schemeClr>
                </a:solidFill>
              </a:rPr>
              <a:t> . No outlier/no missing values observed</a:t>
            </a:r>
            <a:endParaRPr lang="en-IN" sz="1600" dirty="0">
              <a:solidFill>
                <a:schemeClr val="tx1">
                  <a:lumMod val="65000"/>
                  <a:lumOff val="35000"/>
                </a:schemeClr>
              </a:solidFill>
            </a:endParaRPr>
          </a:p>
        </p:txBody>
      </p:sp>
      <p:pic>
        <p:nvPicPr>
          <p:cNvPr id="3074" name="Picture 2">
            <a:extLst>
              <a:ext uri="{FF2B5EF4-FFF2-40B4-BE49-F238E27FC236}">
                <a16:creationId xmlns:a16="http://schemas.microsoft.com/office/drawing/2014/main" id="{1582D61A-112D-50A4-C4C4-A582010DA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2097088"/>
            <a:ext cx="5314950" cy="41814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7A0EE1B-1C0F-F4A4-E2EE-A333E6F3E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438" y="2097087"/>
            <a:ext cx="5076825"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910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
        <p:nvSpPr>
          <p:cNvPr id="2" name="TextBox 1">
            <a:extLst>
              <a:ext uri="{FF2B5EF4-FFF2-40B4-BE49-F238E27FC236}">
                <a16:creationId xmlns:a16="http://schemas.microsoft.com/office/drawing/2014/main" id="{B161A2E7-726B-D1D3-CBD3-EFF150D5E9C6}"/>
              </a:ext>
            </a:extLst>
          </p:cNvPr>
          <p:cNvSpPr txBox="1"/>
          <p:nvPr/>
        </p:nvSpPr>
        <p:spPr>
          <a:xfrm>
            <a:off x="471340" y="820132"/>
            <a:ext cx="11133056" cy="1077218"/>
          </a:xfrm>
          <a:prstGeom prst="rect">
            <a:avLst/>
          </a:prstGeom>
          <a:noFill/>
        </p:spPr>
        <p:txBody>
          <a:bodyPr wrap="square" rtlCol="0">
            <a:spAutoFit/>
          </a:bodyPr>
          <a:lstStyle/>
          <a:p>
            <a:r>
              <a:rPr lang="en-US" sz="1600" b="1" dirty="0">
                <a:solidFill>
                  <a:schemeClr val="tx1">
                    <a:lumMod val="65000"/>
                    <a:lumOff val="35000"/>
                  </a:schemeClr>
                </a:solidFill>
              </a:rPr>
              <a:t>Feature:</a:t>
            </a:r>
            <a:r>
              <a:rPr lang="en-US" sz="1600" dirty="0">
                <a:solidFill>
                  <a:schemeClr val="tx1">
                    <a:lumMod val="65000"/>
                    <a:lumOff val="35000"/>
                  </a:schemeClr>
                </a:solidFill>
              </a:rPr>
              <a:t> Duration</a:t>
            </a:r>
          </a:p>
          <a:p>
            <a:r>
              <a:rPr lang="en-US" sz="1600" b="1" dirty="0">
                <a:solidFill>
                  <a:schemeClr val="tx1">
                    <a:lumMod val="65000"/>
                    <a:lumOff val="35000"/>
                  </a:schemeClr>
                </a:solidFill>
              </a:rPr>
              <a:t>Data Type:</a:t>
            </a:r>
            <a:r>
              <a:rPr lang="en-US" sz="1600" dirty="0">
                <a:solidFill>
                  <a:schemeClr val="tx1">
                    <a:lumMod val="65000"/>
                    <a:lumOff val="35000"/>
                  </a:schemeClr>
                </a:solidFill>
              </a:rPr>
              <a:t> Int/Float</a:t>
            </a:r>
          </a:p>
          <a:p>
            <a:r>
              <a:rPr lang="en-US" sz="1600" b="1" dirty="0">
                <a:solidFill>
                  <a:schemeClr val="tx1">
                    <a:lumMod val="65000"/>
                    <a:lumOff val="35000"/>
                  </a:schemeClr>
                </a:solidFill>
              </a:rPr>
              <a:t>EDA Insight:</a:t>
            </a:r>
            <a:r>
              <a:rPr lang="en-US" sz="1600" dirty="0">
                <a:solidFill>
                  <a:schemeClr val="tx1">
                    <a:lumMod val="65000"/>
                    <a:lumOff val="35000"/>
                  </a:schemeClr>
                </a:solidFill>
              </a:rPr>
              <a:t> Call duration is following a right skewed distribution with majority of calls ending in &lt;500 sec . Outlier are observed and no missing values</a:t>
            </a:r>
            <a:endParaRPr lang="en-IN" sz="1600" dirty="0">
              <a:solidFill>
                <a:schemeClr val="tx1">
                  <a:lumMod val="65000"/>
                  <a:lumOff val="35000"/>
                </a:schemeClr>
              </a:solidFill>
            </a:endParaRPr>
          </a:p>
        </p:txBody>
      </p:sp>
      <p:pic>
        <p:nvPicPr>
          <p:cNvPr id="4098" name="Picture 2">
            <a:extLst>
              <a:ext uri="{FF2B5EF4-FFF2-40B4-BE49-F238E27FC236}">
                <a16:creationId xmlns:a16="http://schemas.microsoft.com/office/drawing/2014/main" id="{652F0EBE-CE05-D7BF-4AF4-0D81C9421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8" y="2097088"/>
            <a:ext cx="5400675" cy="41814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BA41820-E22A-5B9D-F700-1DC00B887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438" y="2097088"/>
            <a:ext cx="523875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884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
        <p:nvSpPr>
          <p:cNvPr id="2" name="TextBox 1">
            <a:extLst>
              <a:ext uri="{FF2B5EF4-FFF2-40B4-BE49-F238E27FC236}">
                <a16:creationId xmlns:a16="http://schemas.microsoft.com/office/drawing/2014/main" id="{B161A2E7-726B-D1D3-CBD3-EFF150D5E9C6}"/>
              </a:ext>
            </a:extLst>
          </p:cNvPr>
          <p:cNvSpPr txBox="1"/>
          <p:nvPr/>
        </p:nvSpPr>
        <p:spPr>
          <a:xfrm>
            <a:off x="471340" y="820132"/>
            <a:ext cx="11133056" cy="1077218"/>
          </a:xfrm>
          <a:prstGeom prst="rect">
            <a:avLst/>
          </a:prstGeom>
          <a:noFill/>
        </p:spPr>
        <p:txBody>
          <a:bodyPr wrap="square" rtlCol="0">
            <a:spAutoFit/>
          </a:bodyPr>
          <a:lstStyle/>
          <a:p>
            <a:r>
              <a:rPr lang="en-US" sz="1600" b="1" dirty="0">
                <a:solidFill>
                  <a:schemeClr val="tx1">
                    <a:lumMod val="65000"/>
                    <a:lumOff val="35000"/>
                  </a:schemeClr>
                </a:solidFill>
              </a:rPr>
              <a:t>Feature:</a:t>
            </a:r>
            <a:r>
              <a:rPr lang="en-US" sz="1600" dirty="0">
                <a:solidFill>
                  <a:schemeClr val="tx1">
                    <a:lumMod val="65000"/>
                    <a:lumOff val="35000"/>
                  </a:schemeClr>
                </a:solidFill>
              </a:rPr>
              <a:t> Campaign</a:t>
            </a:r>
          </a:p>
          <a:p>
            <a:r>
              <a:rPr lang="en-US" sz="1600" b="1" dirty="0">
                <a:solidFill>
                  <a:schemeClr val="tx1">
                    <a:lumMod val="65000"/>
                    <a:lumOff val="35000"/>
                  </a:schemeClr>
                </a:solidFill>
              </a:rPr>
              <a:t>Data Type:</a:t>
            </a:r>
            <a:r>
              <a:rPr lang="en-US" sz="1600" dirty="0">
                <a:solidFill>
                  <a:schemeClr val="tx1">
                    <a:lumMod val="65000"/>
                    <a:lumOff val="35000"/>
                  </a:schemeClr>
                </a:solidFill>
              </a:rPr>
              <a:t> Int/Float</a:t>
            </a:r>
          </a:p>
          <a:p>
            <a:r>
              <a:rPr lang="en-US" sz="1600" b="1" dirty="0">
                <a:solidFill>
                  <a:schemeClr val="tx1">
                    <a:lumMod val="65000"/>
                    <a:lumOff val="35000"/>
                  </a:schemeClr>
                </a:solidFill>
              </a:rPr>
              <a:t>EDA Insight:</a:t>
            </a:r>
            <a:r>
              <a:rPr lang="en-US" sz="1600" dirty="0">
                <a:solidFill>
                  <a:schemeClr val="tx1">
                    <a:lumMod val="65000"/>
                    <a:lumOff val="35000"/>
                  </a:schemeClr>
                </a:solidFill>
              </a:rPr>
              <a:t> Call duration is following a right skewed distribution with an average of 2.5 contacts per customer during campaign period. Outlier are observed and no missing values</a:t>
            </a:r>
            <a:endParaRPr lang="en-IN" sz="1600" dirty="0">
              <a:solidFill>
                <a:schemeClr val="tx1">
                  <a:lumMod val="65000"/>
                  <a:lumOff val="35000"/>
                </a:schemeClr>
              </a:solidFill>
            </a:endParaRPr>
          </a:p>
        </p:txBody>
      </p:sp>
      <p:pic>
        <p:nvPicPr>
          <p:cNvPr id="5122" name="Picture 2">
            <a:extLst>
              <a:ext uri="{FF2B5EF4-FFF2-40B4-BE49-F238E27FC236}">
                <a16:creationId xmlns:a16="http://schemas.microsoft.com/office/drawing/2014/main" id="{20778524-FD1A-1826-CFB6-B9198DCB6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8" y="2119507"/>
            <a:ext cx="5076825" cy="41814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793D4C1-55F4-B5DE-0FEF-821D7F07C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980" y="2111880"/>
            <a:ext cx="5400675"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79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
        <p:nvSpPr>
          <p:cNvPr id="2" name="TextBox 1">
            <a:extLst>
              <a:ext uri="{FF2B5EF4-FFF2-40B4-BE49-F238E27FC236}">
                <a16:creationId xmlns:a16="http://schemas.microsoft.com/office/drawing/2014/main" id="{B161A2E7-726B-D1D3-CBD3-EFF150D5E9C6}"/>
              </a:ext>
            </a:extLst>
          </p:cNvPr>
          <p:cNvSpPr txBox="1"/>
          <p:nvPr/>
        </p:nvSpPr>
        <p:spPr>
          <a:xfrm>
            <a:off x="471340" y="820132"/>
            <a:ext cx="11133056" cy="1077218"/>
          </a:xfrm>
          <a:prstGeom prst="rect">
            <a:avLst/>
          </a:prstGeom>
          <a:noFill/>
        </p:spPr>
        <p:txBody>
          <a:bodyPr wrap="square" rtlCol="0">
            <a:spAutoFit/>
          </a:bodyPr>
          <a:lstStyle/>
          <a:p>
            <a:r>
              <a:rPr lang="en-US" sz="1600" b="1" dirty="0">
                <a:solidFill>
                  <a:schemeClr val="tx1">
                    <a:lumMod val="65000"/>
                    <a:lumOff val="35000"/>
                  </a:schemeClr>
                </a:solidFill>
              </a:rPr>
              <a:t>Feature:</a:t>
            </a:r>
            <a:r>
              <a:rPr lang="en-US" sz="1600" dirty="0">
                <a:solidFill>
                  <a:schemeClr val="tx1">
                    <a:lumMod val="65000"/>
                    <a:lumOff val="35000"/>
                  </a:schemeClr>
                </a:solidFill>
              </a:rPr>
              <a:t> </a:t>
            </a:r>
            <a:r>
              <a:rPr lang="en-US" sz="1600" dirty="0" err="1">
                <a:solidFill>
                  <a:schemeClr val="tx1">
                    <a:lumMod val="65000"/>
                    <a:lumOff val="35000"/>
                  </a:schemeClr>
                </a:solidFill>
              </a:rPr>
              <a:t>Pdays</a:t>
            </a:r>
            <a:endParaRPr lang="en-US" sz="1600" dirty="0">
              <a:solidFill>
                <a:schemeClr val="tx1">
                  <a:lumMod val="65000"/>
                  <a:lumOff val="35000"/>
                </a:schemeClr>
              </a:solidFill>
            </a:endParaRPr>
          </a:p>
          <a:p>
            <a:r>
              <a:rPr lang="en-US" sz="1600" b="1" dirty="0">
                <a:solidFill>
                  <a:schemeClr val="tx1">
                    <a:lumMod val="65000"/>
                    <a:lumOff val="35000"/>
                  </a:schemeClr>
                </a:solidFill>
              </a:rPr>
              <a:t>Data Type:</a:t>
            </a:r>
            <a:r>
              <a:rPr lang="en-US" sz="1600" dirty="0">
                <a:solidFill>
                  <a:schemeClr val="tx1">
                    <a:lumMod val="65000"/>
                    <a:lumOff val="35000"/>
                  </a:schemeClr>
                </a:solidFill>
              </a:rPr>
              <a:t> Int</a:t>
            </a:r>
          </a:p>
          <a:p>
            <a:r>
              <a:rPr lang="en-US" sz="1600" b="1" dirty="0">
                <a:solidFill>
                  <a:schemeClr val="tx1">
                    <a:lumMod val="65000"/>
                    <a:lumOff val="35000"/>
                  </a:schemeClr>
                </a:solidFill>
              </a:rPr>
              <a:t>EDA Insight:</a:t>
            </a:r>
            <a:r>
              <a:rPr lang="en-US" sz="1600" dirty="0">
                <a:solidFill>
                  <a:schemeClr val="tx1">
                    <a:lumMod val="65000"/>
                    <a:lumOff val="35000"/>
                  </a:schemeClr>
                </a:solidFill>
              </a:rPr>
              <a:t> Majority of the customers (81.7%) are not contacted again during a campaign. Outlier are observed and no missing values</a:t>
            </a:r>
            <a:endParaRPr lang="en-IN" sz="1600" dirty="0">
              <a:solidFill>
                <a:schemeClr val="tx1">
                  <a:lumMod val="65000"/>
                  <a:lumOff val="35000"/>
                </a:schemeClr>
              </a:solidFill>
            </a:endParaRPr>
          </a:p>
        </p:txBody>
      </p:sp>
      <p:pic>
        <p:nvPicPr>
          <p:cNvPr id="6146" name="Picture 2">
            <a:extLst>
              <a:ext uri="{FF2B5EF4-FFF2-40B4-BE49-F238E27FC236}">
                <a16:creationId xmlns:a16="http://schemas.microsoft.com/office/drawing/2014/main" id="{E34A064A-E46A-DEA9-3C2E-B3B9A0221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38" y="2119507"/>
            <a:ext cx="5476875" cy="41814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02BB1D9-0851-AEB7-A055-ED8AA438B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438" y="2119507"/>
            <a:ext cx="5267325" cy="4181475"/>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Rectangle with Corners Rounded 2">
            <a:extLst>
              <a:ext uri="{FF2B5EF4-FFF2-40B4-BE49-F238E27FC236}">
                <a16:creationId xmlns:a16="http://schemas.microsoft.com/office/drawing/2014/main" id="{4FBC35EE-205D-18F1-2D9C-0FC748858D7B}"/>
              </a:ext>
            </a:extLst>
          </p:cNvPr>
          <p:cNvSpPr/>
          <p:nvPr/>
        </p:nvSpPr>
        <p:spPr>
          <a:xfrm>
            <a:off x="2187019" y="2686639"/>
            <a:ext cx="1800519" cy="424206"/>
          </a:xfrm>
          <a:prstGeom prst="wedgeRoundRectCallout">
            <a:avLst>
              <a:gd name="adj1" fmla="val -72655"/>
              <a:gd name="adj2" fmla="val 11361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81.7% of customer have </a:t>
            </a:r>
            <a:r>
              <a:rPr lang="en-US" sz="1200" dirty="0" err="1">
                <a:solidFill>
                  <a:schemeClr val="tx1"/>
                </a:solidFill>
              </a:rPr>
              <a:t>pdays</a:t>
            </a:r>
            <a:r>
              <a:rPr lang="en-US" sz="1200" dirty="0">
                <a:solidFill>
                  <a:schemeClr val="tx1"/>
                </a:solidFill>
              </a:rPr>
              <a:t> as -1</a:t>
            </a:r>
            <a:endParaRPr lang="en-IN" sz="1200" dirty="0">
              <a:solidFill>
                <a:schemeClr val="tx1"/>
              </a:solidFill>
            </a:endParaRPr>
          </a:p>
        </p:txBody>
      </p:sp>
    </p:spTree>
    <p:extLst>
      <p:ext uri="{BB962C8B-B14F-4D97-AF65-F5344CB8AC3E}">
        <p14:creationId xmlns:p14="http://schemas.microsoft.com/office/powerpoint/2010/main" val="3127536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
        <p:nvSpPr>
          <p:cNvPr id="2" name="TextBox 1">
            <a:extLst>
              <a:ext uri="{FF2B5EF4-FFF2-40B4-BE49-F238E27FC236}">
                <a16:creationId xmlns:a16="http://schemas.microsoft.com/office/drawing/2014/main" id="{B161A2E7-726B-D1D3-CBD3-EFF150D5E9C6}"/>
              </a:ext>
            </a:extLst>
          </p:cNvPr>
          <p:cNvSpPr txBox="1"/>
          <p:nvPr/>
        </p:nvSpPr>
        <p:spPr>
          <a:xfrm>
            <a:off x="471340" y="820132"/>
            <a:ext cx="11133056" cy="1077218"/>
          </a:xfrm>
          <a:prstGeom prst="rect">
            <a:avLst/>
          </a:prstGeom>
          <a:noFill/>
        </p:spPr>
        <p:txBody>
          <a:bodyPr wrap="square" rtlCol="0">
            <a:spAutoFit/>
          </a:bodyPr>
          <a:lstStyle/>
          <a:p>
            <a:r>
              <a:rPr lang="en-US" sz="1600" b="1" dirty="0">
                <a:solidFill>
                  <a:schemeClr val="tx1">
                    <a:lumMod val="65000"/>
                    <a:lumOff val="35000"/>
                  </a:schemeClr>
                </a:solidFill>
              </a:rPr>
              <a:t>Feature:</a:t>
            </a:r>
            <a:r>
              <a:rPr lang="en-US" sz="1600" dirty="0">
                <a:solidFill>
                  <a:schemeClr val="tx1">
                    <a:lumMod val="65000"/>
                    <a:lumOff val="35000"/>
                  </a:schemeClr>
                </a:solidFill>
              </a:rPr>
              <a:t> Job</a:t>
            </a:r>
          </a:p>
          <a:p>
            <a:r>
              <a:rPr lang="en-US" sz="1600" b="1" dirty="0">
                <a:solidFill>
                  <a:schemeClr val="tx1">
                    <a:lumMod val="65000"/>
                    <a:lumOff val="35000"/>
                  </a:schemeClr>
                </a:solidFill>
              </a:rPr>
              <a:t>Data Type:</a:t>
            </a:r>
            <a:r>
              <a:rPr lang="en-US" sz="1600" dirty="0">
                <a:solidFill>
                  <a:schemeClr val="tx1">
                    <a:lumMod val="65000"/>
                    <a:lumOff val="35000"/>
                  </a:schemeClr>
                </a:solidFill>
              </a:rPr>
              <a:t> String (Categorical)</a:t>
            </a:r>
          </a:p>
          <a:p>
            <a:r>
              <a:rPr lang="en-US" sz="1600" b="1" dirty="0">
                <a:solidFill>
                  <a:schemeClr val="tx1">
                    <a:lumMod val="65000"/>
                    <a:lumOff val="35000"/>
                  </a:schemeClr>
                </a:solidFill>
              </a:rPr>
              <a:t>EDA Insight:</a:t>
            </a:r>
            <a:r>
              <a:rPr lang="en-US" sz="1600" dirty="0">
                <a:solidFill>
                  <a:schemeClr val="tx1">
                    <a:lumMod val="65000"/>
                    <a:lumOff val="35000"/>
                  </a:schemeClr>
                </a:solidFill>
              </a:rPr>
              <a:t> Blue-collar, Management, Technician and Admin are the major job types with more than 71% records. Interestingly student and retired (both the ends of age distribution) are more likely to opt for term plan</a:t>
            </a:r>
            <a:endParaRPr lang="en-IN" sz="1600" dirty="0">
              <a:solidFill>
                <a:schemeClr val="tx1">
                  <a:lumMod val="65000"/>
                  <a:lumOff val="35000"/>
                </a:schemeClr>
              </a:solidFill>
            </a:endParaRPr>
          </a:p>
        </p:txBody>
      </p:sp>
      <p:pic>
        <p:nvPicPr>
          <p:cNvPr id="7178" name="Picture 10">
            <a:extLst>
              <a:ext uri="{FF2B5EF4-FFF2-40B4-BE49-F238E27FC236}">
                <a16:creationId xmlns:a16="http://schemas.microsoft.com/office/drawing/2014/main" id="{3F6D26D5-60B8-A82E-0E0E-0E29CD780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2097088"/>
            <a:ext cx="5314950" cy="41814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EAFE66D-D7DF-E53C-4D73-7A7BD3F014C9}"/>
              </a:ext>
            </a:extLst>
          </p:cNvPr>
          <p:cNvPicPr>
            <a:picLocks noChangeAspect="1"/>
          </p:cNvPicPr>
          <p:nvPr/>
        </p:nvPicPr>
        <p:blipFill>
          <a:blip r:embed="rId3"/>
          <a:stretch>
            <a:fillRect/>
          </a:stretch>
        </p:blipFill>
        <p:spPr>
          <a:xfrm>
            <a:off x="6167438" y="2132181"/>
            <a:ext cx="5502223" cy="4141619"/>
          </a:xfrm>
          <a:prstGeom prst="rect">
            <a:avLst/>
          </a:prstGeom>
        </p:spPr>
      </p:pic>
    </p:spTree>
    <p:extLst>
      <p:ext uri="{BB962C8B-B14F-4D97-AF65-F5344CB8AC3E}">
        <p14:creationId xmlns:p14="http://schemas.microsoft.com/office/powerpoint/2010/main" val="4109314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
        <p:nvSpPr>
          <p:cNvPr id="2" name="TextBox 1">
            <a:extLst>
              <a:ext uri="{FF2B5EF4-FFF2-40B4-BE49-F238E27FC236}">
                <a16:creationId xmlns:a16="http://schemas.microsoft.com/office/drawing/2014/main" id="{B161A2E7-726B-D1D3-CBD3-EFF150D5E9C6}"/>
              </a:ext>
            </a:extLst>
          </p:cNvPr>
          <p:cNvSpPr txBox="1"/>
          <p:nvPr/>
        </p:nvSpPr>
        <p:spPr>
          <a:xfrm>
            <a:off x="471340" y="820132"/>
            <a:ext cx="11133056" cy="830997"/>
          </a:xfrm>
          <a:prstGeom prst="rect">
            <a:avLst/>
          </a:prstGeom>
          <a:noFill/>
        </p:spPr>
        <p:txBody>
          <a:bodyPr wrap="square" rtlCol="0">
            <a:spAutoFit/>
          </a:bodyPr>
          <a:lstStyle/>
          <a:p>
            <a:r>
              <a:rPr lang="en-US" sz="1600" b="1" dirty="0">
                <a:solidFill>
                  <a:schemeClr val="tx1">
                    <a:lumMod val="65000"/>
                    <a:lumOff val="35000"/>
                  </a:schemeClr>
                </a:solidFill>
              </a:rPr>
              <a:t>Feature:</a:t>
            </a:r>
            <a:r>
              <a:rPr lang="en-US" sz="1600" dirty="0">
                <a:solidFill>
                  <a:schemeClr val="tx1">
                    <a:lumMod val="65000"/>
                    <a:lumOff val="35000"/>
                  </a:schemeClr>
                </a:solidFill>
              </a:rPr>
              <a:t> Marital</a:t>
            </a:r>
          </a:p>
          <a:p>
            <a:r>
              <a:rPr lang="en-US" sz="1600" b="1" dirty="0">
                <a:solidFill>
                  <a:schemeClr val="tx1">
                    <a:lumMod val="65000"/>
                    <a:lumOff val="35000"/>
                  </a:schemeClr>
                </a:solidFill>
              </a:rPr>
              <a:t>Data Type:</a:t>
            </a:r>
            <a:r>
              <a:rPr lang="en-US" sz="1600" dirty="0">
                <a:solidFill>
                  <a:schemeClr val="tx1">
                    <a:lumMod val="65000"/>
                    <a:lumOff val="35000"/>
                  </a:schemeClr>
                </a:solidFill>
              </a:rPr>
              <a:t> String (Categorical)</a:t>
            </a:r>
          </a:p>
          <a:p>
            <a:r>
              <a:rPr lang="en-US" sz="1600" b="1" dirty="0">
                <a:solidFill>
                  <a:schemeClr val="tx1">
                    <a:lumMod val="65000"/>
                    <a:lumOff val="35000"/>
                  </a:schemeClr>
                </a:solidFill>
              </a:rPr>
              <a:t>EDA Insight: </a:t>
            </a:r>
            <a:r>
              <a:rPr lang="en-US" sz="1600" dirty="0">
                <a:solidFill>
                  <a:schemeClr val="tx1">
                    <a:lumMod val="65000"/>
                    <a:lumOff val="35000"/>
                  </a:schemeClr>
                </a:solidFill>
              </a:rPr>
              <a:t>Divorced and Sigle customers are more likely to opt for term plan</a:t>
            </a:r>
            <a:endParaRPr lang="en-IN" sz="1600" dirty="0">
              <a:solidFill>
                <a:schemeClr val="tx1">
                  <a:lumMod val="65000"/>
                  <a:lumOff val="35000"/>
                </a:schemeClr>
              </a:solidFill>
            </a:endParaRPr>
          </a:p>
        </p:txBody>
      </p:sp>
      <p:pic>
        <p:nvPicPr>
          <p:cNvPr id="8194" name="Picture 2">
            <a:extLst>
              <a:ext uri="{FF2B5EF4-FFF2-40B4-BE49-F238E27FC236}">
                <a16:creationId xmlns:a16="http://schemas.microsoft.com/office/drawing/2014/main" id="{336FB818-BC9C-7016-7A28-69119BFF3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2097088"/>
            <a:ext cx="5314950" cy="41767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534BAD-9F5C-62AC-D9A6-ED5BAB538599}"/>
              </a:ext>
            </a:extLst>
          </p:cNvPr>
          <p:cNvPicPr>
            <a:picLocks noChangeAspect="1"/>
          </p:cNvPicPr>
          <p:nvPr/>
        </p:nvPicPr>
        <p:blipFill>
          <a:blip r:embed="rId3"/>
          <a:stretch>
            <a:fillRect/>
          </a:stretch>
        </p:blipFill>
        <p:spPr>
          <a:xfrm>
            <a:off x="6167438" y="2097088"/>
            <a:ext cx="5436958" cy="2245700"/>
          </a:xfrm>
          <a:prstGeom prst="rect">
            <a:avLst/>
          </a:prstGeom>
        </p:spPr>
      </p:pic>
    </p:spTree>
    <p:extLst>
      <p:ext uri="{BB962C8B-B14F-4D97-AF65-F5344CB8AC3E}">
        <p14:creationId xmlns:p14="http://schemas.microsoft.com/office/powerpoint/2010/main" val="1804265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
        <p:nvSpPr>
          <p:cNvPr id="2" name="TextBox 1">
            <a:extLst>
              <a:ext uri="{FF2B5EF4-FFF2-40B4-BE49-F238E27FC236}">
                <a16:creationId xmlns:a16="http://schemas.microsoft.com/office/drawing/2014/main" id="{B161A2E7-726B-D1D3-CBD3-EFF150D5E9C6}"/>
              </a:ext>
            </a:extLst>
          </p:cNvPr>
          <p:cNvSpPr txBox="1"/>
          <p:nvPr/>
        </p:nvSpPr>
        <p:spPr>
          <a:xfrm>
            <a:off x="471340" y="820132"/>
            <a:ext cx="11133056" cy="830997"/>
          </a:xfrm>
          <a:prstGeom prst="rect">
            <a:avLst/>
          </a:prstGeom>
          <a:noFill/>
        </p:spPr>
        <p:txBody>
          <a:bodyPr wrap="square" rtlCol="0">
            <a:spAutoFit/>
          </a:bodyPr>
          <a:lstStyle/>
          <a:p>
            <a:r>
              <a:rPr lang="en-US" sz="1600" b="1" dirty="0">
                <a:solidFill>
                  <a:schemeClr val="tx1">
                    <a:lumMod val="65000"/>
                    <a:lumOff val="35000"/>
                  </a:schemeClr>
                </a:solidFill>
              </a:rPr>
              <a:t>Feature:</a:t>
            </a:r>
            <a:r>
              <a:rPr lang="en-US" sz="1600" dirty="0">
                <a:solidFill>
                  <a:schemeClr val="tx1">
                    <a:lumMod val="65000"/>
                    <a:lumOff val="35000"/>
                  </a:schemeClr>
                </a:solidFill>
              </a:rPr>
              <a:t> Education</a:t>
            </a:r>
          </a:p>
          <a:p>
            <a:r>
              <a:rPr lang="en-US" sz="1600" b="1" dirty="0">
                <a:solidFill>
                  <a:schemeClr val="tx1">
                    <a:lumMod val="65000"/>
                    <a:lumOff val="35000"/>
                  </a:schemeClr>
                </a:solidFill>
              </a:rPr>
              <a:t>Data Type:</a:t>
            </a:r>
            <a:r>
              <a:rPr lang="en-US" sz="1600" dirty="0">
                <a:solidFill>
                  <a:schemeClr val="tx1">
                    <a:lumMod val="65000"/>
                    <a:lumOff val="35000"/>
                  </a:schemeClr>
                </a:solidFill>
              </a:rPr>
              <a:t> String (Categorical)</a:t>
            </a:r>
          </a:p>
          <a:p>
            <a:r>
              <a:rPr lang="en-US" sz="1600" b="1" dirty="0">
                <a:solidFill>
                  <a:schemeClr val="tx1">
                    <a:lumMod val="65000"/>
                    <a:lumOff val="35000"/>
                  </a:schemeClr>
                </a:solidFill>
              </a:rPr>
              <a:t>EDA Insight:</a:t>
            </a:r>
            <a:r>
              <a:rPr lang="en-US" sz="1600" dirty="0">
                <a:solidFill>
                  <a:schemeClr val="tx1">
                    <a:lumMod val="65000"/>
                    <a:lumOff val="35000"/>
                  </a:schemeClr>
                </a:solidFill>
              </a:rPr>
              <a:t> Majority of the customers are having secondary education followed by tertiary and primary</a:t>
            </a:r>
            <a:endParaRPr lang="en-IN" sz="1600" dirty="0">
              <a:solidFill>
                <a:schemeClr val="tx1">
                  <a:lumMod val="65000"/>
                  <a:lumOff val="35000"/>
                </a:schemeClr>
              </a:solidFill>
            </a:endParaRPr>
          </a:p>
        </p:txBody>
      </p:sp>
      <p:pic>
        <p:nvPicPr>
          <p:cNvPr id="9218" name="Picture 2">
            <a:extLst>
              <a:ext uri="{FF2B5EF4-FFF2-40B4-BE49-F238E27FC236}">
                <a16:creationId xmlns:a16="http://schemas.microsoft.com/office/drawing/2014/main" id="{B21223C3-5B61-BF86-B142-7E7D7A47E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2097088"/>
            <a:ext cx="5314950" cy="41767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7A71CDC-4502-0ED8-E83C-98F9AB835886}"/>
              </a:ext>
            </a:extLst>
          </p:cNvPr>
          <p:cNvPicPr>
            <a:picLocks noChangeAspect="1"/>
          </p:cNvPicPr>
          <p:nvPr/>
        </p:nvPicPr>
        <p:blipFill>
          <a:blip r:embed="rId3"/>
          <a:stretch>
            <a:fillRect/>
          </a:stretch>
        </p:blipFill>
        <p:spPr>
          <a:xfrm>
            <a:off x="6167438" y="2132180"/>
            <a:ext cx="5436958" cy="2353805"/>
          </a:xfrm>
          <a:prstGeom prst="rect">
            <a:avLst/>
          </a:prstGeom>
        </p:spPr>
      </p:pic>
    </p:spTree>
    <p:extLst>
      <p:ext uri="{BB962C8B-B14F-4D97-AF65-F5344CB8AC3E}">
        <p14:creationId xmlns:p14="http://schemas.microsoft.com/office/powerpoint/2010/main" val="257690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
        <p:nvSpPr>
          <p:cNvPr id="2" name="TextBox 1">
            <a:extLst>
              <a:ext uri="{FF2B5EF4-FFF2-40B4-BE49-F238E27FC236}">
                <a16:creationId xmlns:a16="http://schemas.microsoft.com/office/drawing/2014/main" id="{B161A2E7-726B-D1D3-CBD3-EFF150D5E9C6}"/>
              </a:ext>
            </a:extLst>
          </p:cNvPr>
          <p:cNvSpPr txBox="1"/>
          <p:nvPr/>
        </p:nvSpPr>
        <p:spPr>
          <a:xfrm>
            <a:off x="471340" y="820132"/>
            <a:ext cx="11133056" cy="830997"/>
          </a:xfrm>
          <a:prstGeom prst="rect">
            <a:avLst/>
          </a:prstGeom>
          <a:noFill/>
        </p:spPr>
        <p:txBody>
          <a:bodyPr wrap="square" rtlCol="0">
            <a:spAutoFit/>
          </a:bodyPr>
          <a:lstStyle/>
          <a:p>
            <a:r>
              <a:rPr lang="en-US" sz="1600" b="1" dirty="0">
                <a:solidFill>
                  <a:schemeClr val="tx1">
                    <a:lumMod val="65000"/>
                    <a:lumOff val="35000"/>
                  </a:schemeClr>
                </a:solidFill>
              </a:rPr>
              <a:t>Feature:</a:t>
            </a:r>
            <a:r>
              <a:rPr lang="en-US" sz="1600" dirty="0">
                <a:solidFill>
                  <a:schemeClr val="tx1">
                    <a:lumMod val="65000"/>
                    <a:lumOff val="35000"/>
                  </a:schemeClr>
                </a:solidFill>
              </a:rPr>
              <a:t> Default</a:t>
            </a:r>
          </a:p>
          <a:p>
            <a:r>
              <a:rPr lang="en-US" sz="1600" b="1" dirty="0">
                <a:solidFill>
                  <a:schemeClr val="tx1">
                    <a:lumMod val="65000"/>
                    <a:lumOff val="35000"/>
                  </a:schemeClr>
                </a:solidFill>
              </a:rPr>
              <a:t>Data Type:</a:t>
            </a:r>
            <a:r>
              <a:rPr lang="en-US" sz="1600" dirty="0">
                <a:solidFill>
                  <a:schemeClr val="tx1">
                    <a:lumMod val="65000"/>
                    <a:lumOff val="35000"/>
                  </a:schemeClr>
                </a:solidFill>
              </a:rPr>
              <a:t> String (Categorical)</a:t>
            </a:r>
          </a:p>
          <a:p>
            <a:r>
              <a:rPr lang="en-US" sz="1600" b="1" dirty="0">
                <a:solidFill>
                  <a:schemeClr val="tx1">
                    <a:lumMod val="65000"/>
                    <a:lumOff val="35000"/>
                  </a:schemeClr>
                </a:solidFill>
              </a:rPr>
              <a:t>EDA Insight:</a:t>
            </a:r>
            <a:r>
              <a:rPr lang="en-US" sz="1600" dirty="0">
                <a:solidFill>
                  <a:schemeClr val="tx1">
                    <a:lumMod val="65000"/>
                    <a:lumOff val="35000"/>
                  </a:schemeClr>
                </a:solidFill>
              </a:rPr>
              <a:t> As expected majority of the customer are non defaulters and non-defaulters are more likely to opt for term deposit</a:t>
            </a:r>
            <a:endParaRPr lang="en-IN" sz="1600" dirty="0">
              <a:solidFill>
                <a:schemeClr val="tx1">
                  <a:lumMod val="65000"/>
                  <a:lumOff val="35000"/>
                </a:schemeClr>
              </a:solidFill>
            </a:endParaRPr>
          </a:p>
        </p:txBody>
      </p:sp>
      <p:pic>
        <p:nvPicPr>
          <p:cNvPr id="10242" name="Picture 2">
            <a:extLst>
              <a:ext uri="{FF2B5EF4-FFF2-40B4-BE49-F238E27FC236}">
                <a16:creationId xmlns:a16="http://schemas.microsoft.com/office/drawing/2014/main" id="{B5F2AFB2-A00B-E5E7-085D-21E1054D1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2072023"/>
            <a:ext cx="5314950" cy="42017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EE7B28D-54ED-1471-C5C1-90E8A01880D9}"/>
              </a:ext>
            </a:extLst>
          </p:cNvPr>
          <p:cNvPicPr>
            <a:picLocks noChangeAspect="1"/>
          </p:cNvPicPr>
          <p:nvPr/>
        </p:nvPicPr>
        <p:blipFill>
          <a:blip r:embed="rId3"/>
          <a:stretch>
            <a:fillRect/>
          </a:stretch>
        </p:blipFill>
        <p:spPr>
          <a:xfrm>
            <a:off x="6167438" y="2144544"/>
            <a:ext cx="5422899" cy="1957725"/>
          </a:xfrm>
          <a:prstGeom prst="rect">
            <a:avLst/>
          </a:prstGeom>
        </p:spPr>
      </p:pic>
    </p:spTree>
    <p:extLst>
      <p:ext uri="{BB962C8B-B14F-4D97-AF65-F5344CB8AC3E}">
        <p14:creationId xmlns:p14="http://schemas.microsoft.com/office/powerpoint/2010/main" val="3085587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
        <p:nvSpPr>
          <p:cNvPr id="2" name="TextBox 1">
            <a:extLst>
              <a:ext uri="{FF2B5EF4-FFF2-40B4-BE49-F238E27FC236}">
                <a16:creationId xmlns:a16="http://schemas.microsoft.com/office/drawing/2014/main" id="{B161A2E7-726B-D1D3-CBD3-EFF150D5E9C6}"/>
              </a:ext>
            </a:extLst>
          </p:cNvPr>
          <p:cNvSpPr txBox="1"/>
          <p:nvPr/>
        </p:nvSpPr>
        <p:spPr>
          <a:xfrm>
            <a:off x="471340" y="820132"/>
            <a:ext cx="11133056" cy="1323439"/>
          </a:xfrm>
          <a:prstGeom prst="rect">
            <a:avLst/>
          </a:prstGeom>
          <a:noFill/>
        </p:spPr>
        <p:txBody>
          <a:bodyPr wrap="square" rtlCol="0">
            <a:spAutoFit/>
          </a:bodyPr>
          <a:lstStyle/>
          <a:p>
            <a:r>
              <a:rPr lang="en-US" sz="1600" b="1" dirty="0">
                <a:solidFill>
                  <a:schemeClr val="tx1">
                    <a:lumMod val="65000"/>
                    <a:lumOff val="35000"/>
                  </a:schemeClr>
                </a:solidFill>
              </a:rPr>
              <a:t>Feature:</a:t>
            </a:r>
            <a:r>
              <a:rPr lang="en-US" sz="1600" dirty="0">
                <a:solidFill>
                  <a:schemeClr val="tx1">
                    <a:lumMod val="65000"/>
                    <a:lumOff val="35000"/>
                  </a:schemeClr>
                </a:solidFill>
              </a:rPr>
              <a:t> Housing</a:t>
            </a:r>
          </a:p>
          <a:p>
            <a:r>
              <a:rPr lang="en-US" sz="1600" b="1" dirty="0">
                <a:solidFill>
                  <a:schemeClr val="tx1">
                    <a:lumMod val="65000"/>
                    <a:lumOff val="35000"/>
                  </a:schemeClr>
                </a:solidFill>
              </a:rPr>
              <a:t>Data Type:</a:t>
            </a:r>
            <a:r>
              <a:rPr lang="en-US" sz="1600" dirty="0">
                <a:solidFill>
                  <a:schemeClr val="tx1">
                    <a:lumMod val="65000"/>
                    <a:lumOff val="35000"/>
                  </a:schemeClr>
                </a:solidFill>
              </a:rPr>
              <a:t> String (Categorical)</a:t>
            </a:r>
          </a:p>
          <a:p>
            <a:r>
              <a:rPr lang="en-US" sz="1600" b="1" dirty="0">
                <a:solidFill>
                  <a:schemeClr val="tx1">
                    <a:lumMod val="65000"/>
                    <a:lumOff val="35000"/>
                  </a:schemeClr>
                </a:solidFill>
              </a:rPr>
              <a:t>EDA Insight:</a:t>
            </a:r>
            <a:r>
              <a:rPr lang="en-US" sz="1600" dirty="0">
                <a:solidFill>
                  <a:schemeClr val="tx1">
                    <a:lumMod val="65000"/>
                    <a:lumOff val="35000"/>
                  </a:schemeClr>
                </a:solidFill>
              </a:rPr>
              <a:t> Customer base is more or less equally split between people owning house and without owning house. Customers with house are more likely to go for term deposit, this kind of aligns with idea that people with house might have existing loans as well people without house might plan savings in term plan for buying house</a:t>
            </a:r>
            <a:endParaRPr lang="en-IN" sz="1600" dirty="0">
              <a:solidFill>
                <a:schemeClr val="tx1">
                  <a:lumMod val="65000"/>
                  <a:lumOff val="35000"/>
                </a:schemeClr>
              </a:solidFill>
            </a:endParaRPr>
          </a:p>
        </p:txBody>
      </p:sp>
      <p:pic>
        <p:nvPicPr>
          <p:cNvPr id="11266" name="Picture 2">
            <a:extLst>
              <a:ext uri="{FF2B5EF4-FFF2-40B4-BE49-F238E27FC236}">
                <a16:creationId xmlns:a16="http://schemas.microsoft.com/office/drawing/2014/main" id="{8F096397-8EDF-72DB-984C-EAEE5AFBE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2097088"/>
            <a:ext cx="5314950" cy="41767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081B5CA-C33A-9867-B5E2-8035F44C8F34}"/>
              </a:ext>
            </a:extLst>
          </p:cNvPr>
          <p:cNvPicPr>
            <a:picLocks noChangeAspect="1"/>
          </p:cNvPicPr>
          <p:nvPr/>
        </p:nvPicPr>
        <p:blipFill>
          <a:blip r:embed="rId3"/>
          <a:stretch>
            <a:fillRect/>
          </a:stretch>
        </p:blipFill>
        <p:spPr>
          <a:xfrm>
            <a:off x="6167437" y="2125162"/>
            <a:ext cx="5314950" cy="2035512"/>
          </a:xfrm>
          <a:prstGeom prst="rect">
            <a:avLst/>
          </a:prstGeom>
        </p:spPr>
      </p:pic>
    </p:spTree>
    <p:extLst>
      <p:ext uri="{BB962C8B-B14F-4D97-AF65-F5344CB8AC3E}">
        <p14:creationId xmlns:p14="http://schemas.microsoft.com/office/powerpoint/2010/main" val="3611699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
        <p:nvSpPr>
          <p:cNvPr id="2" name="TextBox 1">
            <a:extLst>
              <a:ext uri="{FF2B5EF4-FFF2-40B4-BE49-F238E27FC236}">
                <a16:creationId xmlns:a16="http://schemas.microsoft.com/office/drawing/2014/main" id="{B161A2E7-726B-D1D3-CBD3-EFF150D5E9C6}"/>
              </a:ext>
            </a:extLst>
          </p:cNvPr>
          <p:cNvSpPr txBox="1"/>
          <p:nvPr/>
        </p:nvSpPr>
        <p:spPr>
          <a:xfrm>
            <a:off x="471340" y="820132"/>
            <a:ext cx="11133056" cy="830997"/>
          </a:xfrm>
          <a:prstGeom prst="rect">
            <a:avLst/>
          </a:prstGeom>
          <a:noFill/>
        </p:spPr>
        <p:txBody>
          <a:bodyPr wrap="square" rtlCol="0">
            <a:spAutoFit/>
          </a:bodyPr>
          <a:lstStyle/>
          <a:p>
            <a:r>
              <a:rPr lang="en-US" sz="1600" b="1" dirty="0">
                <a:solidFill>
                  <a:schemeClr val="tx1">
                    <a:lumMod val="65000"/>
                    <a:lumOff val="35000"/>
                  </a:schemeClr>
                </a:solidFill>
              </a:rPr>
              <a:t>Feature:</a:t>
            </a:r>
            <a:r>
              <a:rPr lang="en-US" sz="1600" dirty="0">
                <a:solidFill>
                  <a:schemeClr val="tx1">
                    <a:lumMod val="65000"/>
                    <a:lumOff val="35000"/>
                  </a:schemeClr>
                </a:solidFill>
              </a:rPr>
              <a:t> Loan</a:t>
            </a:r>
          </a:p>
          <a:p>
            <a:r>
              <a:rPr lang="en-US" sz="1600" b="1" dirty="0">
                <a:solidFill>
                  <a:schemeClr val="tx1">
                    <a:lumMod val="65000"/>
                    <a:lumOff val="35000"/>
                  </a:schemeClr>
                </a:solidFill>
              </a:rPr>
              <a:t>Data Type:</a:t>
            </a:r>
            <a:r>
              <a:rPr lang="en-US" sz="1600" dirty="0">
                <a:solidFill>
                  <a:schemeClr val="tx1">
                    <a:lumMod val="65000"/>
                    <a:lumOff val="35000"/>
                  </a:schemeClr>
                </a:solidFill>
              </a:rPr>
              <a:t> String (Categorical)</a:t>
            </a:r>
          </a:p>
          <a:p>
            <a:r>
              <a:rPr lang="en-US" sz="1600" b="1" dirty="0">
                <a:solidFill>
                  <a:schemeClr val="tx1">
                    <a:lumMod val="65000"/>
                    <a:lumOff val="35000"/>
                  </a:schemeClr>
                </a:solidFill>
              </a:rPr>
              <a:t>EDA Insight:</a:t>
            </a:r>
            <a:r>
              <a:rPr lang="en-US" sz="1600" dirty="0">
                <a:solidFill>
                  <a:schemeClr val="tx1">
                    <a:lumMod val="65000"/>
                    <a:lumOff val="35000"/>
                  </a:schemeClr>
                </a:solidFill>
              </a:rPr>
              <a:t> Majority of the customer doesn’t have an existing loan and customers without loans are more likely to opt for term plan</a:t>
            </a:r>
            <a:endParaRPr lang="en-IN" sz="1600" dirty="0">
              <a:solidFill>
                <a:schemeClr val="tx1">
                  <a:lumMod val="65000"/>
                  <a:lumOff val="35000"/>
                </a:schemeClr>
              </a:solidFill>
            </a:endParaRPr>
          </a:p>
        </p:txBody>
      </p:sp>
      <p:pic>
        <p:nvPicPr>
          <p:cNvPr id="12290" name="Picture 2">
            <a:extLst>
              <a:ext uri="{FF2B5EF4-FFF2-40B4-BE49-F238E27FC236}">
                <a16:creationId xmlns:a16="http://schemas.microsoft.com/office/drawing/2014/main" id="{13805324-9386-6470-17A7-08EE9EAB8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2109120"/>
            <a:ext cx="5314950" cy="41646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26E9807-F304-C6A2-5850-10E1959F8FBB}"/>
              </a:ext>
            </a:extLst>
          </p:cNvPr>
          <p:cNvPicPr>
            <a:picLocks noChangeAspect="1"/>
          </p:cNvPicPr>
          <p:nvPr/>
        </p:nvPicPr>
        <p:blipFill>
          <a:blip r:embed="rId3"/>
          <a:stretch>
            <a:fillRect/>
          </a:stretch>
        </p:blipFill>
        <p:spPr>
          <a:xfrm>
            <a:off x="6167437" y="2136923"/>
            <a:ext cx="5436959" cy="1996847"/>
          </a:xfrm>
          <a:prstGeom prst="rect">
            <a:avLst/>
          </a:prstGeom>
        </p:spPr>
      </p:pic>
    </p:spTree>
    <p:extLst>
      <p:ext uri="{BB962C8B-B14F-4D97-AF65-F5344CB8AC3E}">
        <p14:creationId xmlns:p14="http://schemas.microsoft.com/office/powerpoint/2010/main" val="218744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0E8DFFF7-84E6-F3F8-5414-4416A95F7F93}"/>
              </a:ext>
            </a:extLst>
          </p:cNvPr>
          <p:cNvSpPr/>
          <p:nvPr/>
        </p:nvSpPr>
        <p:spPr>
          <a:xfrm>
            <a:off x="1858617" y="4455880"/>
            <a:ext cx="540000" cy="54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12E5562A-E439-1E98-FEBE-C06E28DB9ED7}"/>
              </a:ext>
            </a:extLst>
          </p:cNvPr>
          <p:cNvSpPr/>
          <p:nvPr/>
        </p:nvSpPr>
        <p:spPr>
          <a:xfrm>
            <a:off x="2506566" y="3038808"/>
            <a:ext cx="540000" cy="54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567BB857-A819-32D5-B623-66FE3CD4155C}"/>
              </a:ext>
            </a:extLst>
          </p:cNvPr>
          <p:cNvSpPr/>
          <p:nvPr/>
        </p:nvSpPr>
        <p:spPr>
          <a:xfrm>
            <a:off x="1858617" y="1667451"/>
            <a:ext cx="540000" cy="54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4EA1E20-5E4C-E6E9-62F1-1009C5172451}"/>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Agenda</a:t>
            </a:r>
          </a:p>
        </p:txBody>
      </p:sp>
      <p:sp>
        <p:nvSpPr>
          <p:cNvPr id="9" name="Freeform: Shape 8">
            <a:extLst>
              <a:ext uri="{FF2B5EF4-FFF2-40B4-BE49-F238E27FC236}">
                <a16:creationId xmlns:a16="http://schemas.microsoft.com/office/drawing/2014/main" id="{DB168F5E-B764-CA5A-65E3-E48CDE212B2A}"/>
              </a:ext>
            </a:extLst>
          </p:cNvPr>
          <p:cNvSpPr/>
          <p:nvPr/>
        </p:nvSpPr>
        <p:spPr>
          <a:xfrm>
            <a:off x="0" y="1508808"/>
            <a:ext cx="2718442" cy="3600000"/>
          </a:xfrm>
          <a:custGeom>
            <a:avLst/>
            <a:gdLst>
              <a:gd name="connsiteX0" fmla="*/ 918442 w 2718442"/>
              <a:gd name="connsiteY0" fmla="*/ 0 h 3600000"/>
              <a:gd name="connsiteX1" fmla="*/ 2718442 w 2718442"/>
              <a:gd name="connsiteY1" fmla="*/ 1800000 h 3600000"/>
              <a:gd name="connsiteX2" fmla="*/ 918442 w 2718442"/>
              <a:gd name="connsiteY2" fmla="*/ 3600000 h 3600000"/>
              <a:gd name="connsiteX3" fmla="*/ 60455 w 2718442"/>
              <a:gd name="connsiteY3" fmla="*/ 3382750 h 3600000"/>
              <a:gd name="connsiteX4" fmla="*/ 0 w 2718442"/>
              <a:gd name="connsiteY4" fmla="*/ 3346023 h 3600000"/>
              <a:gd name="connsiteX5" fmla="*/ 0 w 2718442"/>
              <a:gd name="connsiteY5" fmla="*/ 253978 h 3600000"/>
              <a:gd name="connsiteX6" fmla="*/ 60455 w 2718442"/>
              <a:gd name="connsiteY6" fmla="*/ 217250 h 3600000"/>
              <a:gd name="connsiteX7" fmla="*/ 918442 w 2718442"/>
              <a:gd name="connsiteY7"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8442" h="3600000">
                <a:moveTo>
                  <a:pt x="918442" y="0"/>
                </a:moveTo>
                <a:cubicBezTo>
                  <a:pt x="1912555" y="0"/>
                  <a:pt x="2718442" y="805887"/>
                  <a:pt x="2718442" y="1800000"/>
                </a:cubicBezTo>
                <a:cubicBezTo>
                  <a:pt x="2718442" y="2794113"/>
                  <a:pt x="1912555" y="3600000"/>
                  <a:pt x="918442" y="3600000"/>
                </a:cubicBezTo>
                <a:cubicBezTo>
                  <a:pt x="607782" y="3600000"/>
                  <a:pt x="315503" y="3521300"/>
                  <a:pt x="60455" y="3382750"/>
                </a:cubicBezTo>
                <a:lnTo>
                  <a:pt x="0" y="3346023"/>
                </a:lnTo>
                <a:lnTo>
                  <a:pt x="0" y="253978"/>
                </a:lnTo>
                <a:lnTo>
                  <a:pt x="60455" y="217250"/>
                </a:lnTo>
                <a:cubicBezTo>
                  <a:pt x="315503" y="78700"/>
                  <a:pt x="607782" y="0"/>
                  <a:pt x="918442" y="0"/>
                </a:cubicBezTo>
                <a:close/>
              </a:path>
            </a:pathLst>
          </a:custGeom>
          <a:solidFill>
            <a:schemeClr val="bg1"/>
          </a:solidFill>
          <a:ln w="28575">
            <a:solidFill>
              <a:schemeClr val="tx1">
                <a:lumMod val="85000"/>
                <a:lumOff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1026" name="Picture 2" descr="To-do list agenda icon simple style Royalty Free Vector">
            <a:extLst>
              <a:ext uri="{FF2B5EF4-FFF2-40B4-BE49-F238E27FC236}">
                <a16:creationId xmlns:a16="http://schemas.microsoft.com/office/drawing/2014/main" id="{20608561-973E-5536-B40A-98B36AB684D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963" b="89815" l="10000" r="90000">
                        <a14:foregroundMark x1="59000" y1="14444" x2="59000" y2="14444"/>
                        <a14:foregroundMark x1="58300" y1="20463" x2="58300" y2="20463"/>
                        <a14:foregroundMark x1="57000" y1="30093" x2="57000" y2="30093"/>
                        <a14:foregroundMark x1="55700" y1="32500" x2="55700" y2="32500"/>
                        <a14:foregroundMark x1="54200" y1="36204" x2="54200" y2="36204"/>
                        <a14:foregroundMark x1="51200" y1="43426" x2="51200" y2="43426"/>
                        <a14:foregroundMark x1="49000" y1="46204" x2="49000" y2="46204"/>
                        <a14:foregroundMark x1="47000" y1="49444" x2="47000" y2="49444"/>
                        <a14:foregroundMark x1="46800" y1="57685" x2="46800" y2="57685"/>
                        <a14:foregroundMark x1="45700" y1="60278" x2="45700" y2="60278"/>
                        <a14:foregroundMark x1="45300" y1="62963" x2="45300" y2="62963"/>
                        <a14:foregroundMark x1="47000" y1="71389" x2="47000" y2="71389"/>
                        <a14:foregroundMark x1="46600" y1="73981" x2="46600" y2="73981"/>
                        <a14:foregroundMark x1="46400" y1="77037" x2="46400" y2="77037"/>
                        <a14:foregroundMark x1="40100" y1="73426" x2="40100" y2="73426"/>
                        <a14:foregroundMark x1="39900" y1="57685" x2="39900" y2="57685"/>
                        <a14:foregroundMark x1="40100" y1="47037" x2="40100" y2="47037"/>
                        <a14:foregroundMark x1="40100" y1="31111" x2="40100" y2="31111"/>
                      </a14:backgroundRemoval>
                    </a14:imgEffect>
                  </a14:imgLayer>
                </a14:imgProps>
              </a:ext>
              <a:ext uri="{28A0092B-C50C-407E-A947-70E740481C1C}">
                <a14:useLocalDpi xmlns:a14="http://schemas.microsoft.com/office/drawing/2010/main" val="0"/>
              </a:ext>
            </a:extLst>
          </a:blip>
          <a:srcRect b="9297"/>
          <a:stretch/>
        </p:blipFill>
        <p:spPr bwMode="auto">
          <a:xfrm>
            <a:off x="-124307" y="2012866"/>
            <a:ext cx="2448200" cy="239823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87C65AAB-C9E1-BD02-9234-C2E4E58C251B}"/>
              </a:ext>
            </a:extLst>
          </p:cNvPr>
          <p:cNvSpPr/>
          <p:nvPr/>
        </p:nvSpPr>
        <p:spPr>
          <a:xfrm>
            <a:off x="3563331" y="1505170"/>
            <a:ext cx="1583703" cy="530399"/>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5" name="Rectangle: Rounded Corners 14">
            <a:extLst>
              <a:ext uri="{FF2B5EF4-FFF2-40B4-BE49-F238E27FC236}">
                <a16:creationId xmlns:a16="http://schemas.microsoft.com/office/drawing/2014/main" id="{5EA1997F-0725-4DD7-0682-F837264269F5}"/>
              </a:ext>
            </a:extLst>
          </p:cNvPr>
          <p:cNvSpPr/>
          <p:nvPr/>
        </p:nvSpPr>
        <p:spPr>
          <a:xfrm>
            <a:off x="3563330" y="3043609"/>
            <a:ext cx="1583703" cy="530399"/>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6" name="Rectangle: Rounded Corners 15">
            <a:extLst>
              <a:ext uri="{FF2B5EF4-FFF2-40B4-BE49-F238E27FC236}">
                <a16:creationId xmlns:a16="http://schemas.microsoft.com/office/drawing/2014/main" id="{57F42C28-DEB1-174A-8E27-20E7A9F709EA}"/>
              </a:ext>
            </a:extLst>
          </p:cNvPr>
          <p:cNvSpPr/>
          <p:nvPr/>
        </p:nvSpPr>
        <p:spPr>
          <a:xfrm>
            <a:off x="3563330" y="4511508"/>
            <a:ext cx="1583703" cy="530399"/>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4" name="TextBox 13">
            <a:extLst>
              <a:ext uri="{FF2B5EF4-FFF2-40B4-BE49-F238E27FC236}">
                <a16:creationId xmlns:a16="http://schemas.microsoft.com/office/drawing/2014/main" id="{B1E1D3BF-F578-8796-4DFE-C537370175AF}"/>
              </a:ext>
            </a:extLst>
          </p:cNvPr>
          <p:cNvSpPr txBox="1"/>
          <p:nvPr/>
        </p:nvSpPr>
        <p:spPr>
          <a:xfrm>
            <a:off x="5373128" y="1416426"/>
            <a:ext cx="5250880" cy="707886"/>
          </a:xfrm>
          <a:prstGeom prst="rect">
            <a:avLst/>
          </a:prstGeom>
          <a:noFill/>
        </p:spPr>
        <p:txBody>
          <a:bodyPr wrap="square" rtlCol="0">
            <a:spAutoFit/>
          </a:bodyPr>
          <a:lstStyle/>
          <a:p>
            <a:r>
              <a:rPr lang="en-IN" sz="2400" b="1" dirty="0">
                <a:solidFill>
                  <a:schemeClr val="tx1">
                    <a:lumMod val="75000"/>
                    <a:lumOff val="25000"/>
                  </a:schemeClr>
                </a:solidFill>
              </a:rPr>
              <a:t>Introduction</a:t>
            </a:r>
          </a:p>
          <a:p>
            <a:r>
              <a:rPr lang="en-IN" sz="1600" dirty="0">
                <a:solidFill>
                  <a:schemeClr val="tx1">
                    <a:lumMod val="75000"/>
                    <a:lumOff val="25000"/>
                  </a:schemeClr>
                </a:solidFill>
              </a:rPr>
              <a:t>Data Description, Literature Review and Research Process</a:t>
            </a:r>
          </a:p>
        </p:txBody>
      </p:sp>
      <p:sp>
        <p:nvSpPr>
          <p:cNvPr id="18" name="TextBox 17">
            <a:extLst>
              <a:ext uri="{FF2B5EF4-FFF2-40B4-BE49-F238E27FC236}">
                <a16:creationId xmlns:a16="http://schemas.microsoft.com/office/drawing/2014/main" id="{5C231927-4FC9-A155-6701-A36FE450FA04}"/>
              </a:ext>
            </a:extLst>
          </p:cNvPr>
          <p:cNvSpPr txBox="1"/>
          <p:nvPr/>
        </p:nvSpPr>
        <p:spPr>
          <a:xfrm>
            <a:off x="5373128" y="2958067"/>
            <a:ext cx="5250880" cy="707886"/>
          </a:xfrm>
          <a:prstGeom prst="rect">
            <a:avLst/>
          </a:prstGeom>
          <a:noFill/>
        </p:spPr>
        <p:txBody>
          <a:bodyPr wrap="square" rtlCol="0">
            <a:spAutoFit/>
          </a:bodyPr>
          <a:lstStyle/>
          <a:p>
            <a:r>
              <a:rPr lang="en-IN" sz="2400" b="1" dirty="0">
                <a:solidFill>
                  <a:schemeClr val="tx1">
                    <a:lumMod val="75000"/>
                    <a:lumOff val="25000"/>
                  </a:schemeClr>
                </a:solidFill>
              </a:rPr>
              <a:t>EDA Details</a:t>
            </a:r>
          </a:p>
          <a:p>
            <a:r>
              <a:rPr lang="en-IN" sz="1600" dirty="0">
                <a:solidFill>
                  <a:schemeClr val="tx1">
                    <a:lumMod val="75000"/>
                    <a:lumOff val="25000"/>
                  </a:schemeClr>
                </a:solidFill>
              </a:rPr>
              <a:t>Key Data Trends and Insights </a:t>
            </a:r>
          </a:p>
        </p:txBody>
      </p:sp>
      <p:sp>
        <p:nvSpPr>
          <p:cNvPr id="19" name="TextBox 18">
            <a:extLst>
              <a:ext uri="{FF2B5EF4-FFF2-40B4-BE49-F238E27FC236}">
                <a16:creationId xmlns:a16="http://schemas.microsoft.com/office/drawing/2014/main" id="{DCB997A2-B4E1-33F0-A999-03293F7A1F25}"/>
              </a:ext>
            </a:extLst>
          </p:cNvPr>
          <p:cNvSpPr txBox="1"/>
          <p:nvPr/>
        </p:nvSpPr>
        <p:spPr>
          <a:xfrm>
            <a:off x="5373128" y="4405438"/>
            <a:ext cx="5250880" cy="707886"/>
          </a:xfrm>
          <a:prstGeom prst="rect">
            <a:avLst/>
          </a:prstGeom>
          <a:noFill/>
        </p:spPr>
        <p:txBody>
          <a:bodyPr wrap="square" rtlCol="0">
            <a:spAutoFit/>
          </a:bodyPr>
          <a:lstStyle/>
          <a:p>
            <a:r>
              <a:rPr lang="en-IN" sz="2400" b="1" dirty="0">
                <a:solidFill>
                  <a:schemeClr val="tx1">
                    <a:lumMod val="75000"/>
                    <a:lumOff val="25000"/>
                  </a:schemeClr>
                </a:solidFill>
              </a:rPr>
              <a:t>Next Steps</a:t>
            </a:r>
          </a:p>
          <a:p>
            <a:r>
              <a:rPr lang="en-IN" sz="1600" dirty="0">
                <a:solidFill>
                  <a:schemeClr val="tx1">
                    <a:lumMod val="75000"/>
                    <a:lumOff val="25000"/>
                  </a:schemeClr>
                </a:solidFill>
              </a:rPr>
              <a:t>Machine Learning Model Selection and Expected Outcomes </a:t>
            </a:r>
          </a:p>
        </p:txBody>
      </p:sp>
    </p:spTree>
    <p:extLst>
      <p:ext uri="{BB962C8B-B14F-4D97-AF65-F5344CB8AC3E}">
        <p14:creationId xmlns:p14="http://schemas.microsoft.com/office/powerpoint/2010/main" val="2454953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
        <p:nvSpPr>
          <p:cNvPr id="2" name="TextBox 1">
            <a:extLst>
              <a:ext uri="{FF2B5EF4-FFF2-40B4-BE49-F238E27FC236}">
                <a16:creationId xmlns:a16="http://schemas.microsoft.com/office/drawing/2014/main" id="{B161A2E7-726B-D1D3-CBD3-EFF150D5E9C6}"/>
              </a:ext>
            </a:extLst>
          </p:cNvPr>
          <p:cNvSpPr txBox="1"/>
          <p:nvPr/>
        </p:nvSpPr>
        <p:spPr>
          <a:xfrm>
            <a:off x="471340" y="820132"/>
            <a:ext cx="11133056" cy="830997"/>
          </a:xfrm>
          <a:prstGeom prst="rect">
            <a:avLst/>
          </a:prstGeom>
          <a:noFill/>
        </p:spPr>
        <p:txBody>
          <a:bodyPr wrap="square" rtlCol="0">
            <a:spAutoFit/>
          </a:bodyPr>
          <a:lstStyle/>
          <a:p>
            <a:r>
              <a:rPr lang="en-US" sz="1600" b="1" dirty="0">
                <a:solidFill>
                  <a:schemeClr val="tx1">
                    <a:lumMod val="65000"/>
                    <a:lumOff val="35000"/>
                  </a:schemeClr>
                </a:solidFill>
              </a:rPr>
              <a:t>Feature:</a:t>
            </a:r>
            <a:r>
              <a:rPr lang="en-US" sz="1600" dirty="0">
                <a:solidFill>
                  <a:schemeClr val="tx1">
                    <a:lumMod val="65000"/>
                    <a:lumOff val="35000"/>
                  </a:schemeClr>
                </a:solidFill>
              </a:rPr>
              <a:t> Contact</a:t>
            </a:r>
          </a:p>
          <a:p>
            <a:r>
              <a:rPr lang="en-US" sz="1600" b="1" dirty="0">
                <a:solidFill>
                  <a:schemeClr val="tx1">
                    <a:lumMod val="65000"/>
                    <a:lumOff val="35000"/>
                  </a:schemeClr>
                </a:solidFill>
              </a:rPr>
              <a:t>Data Type:</a:t>
            </a:r>
            <a:r>
              <a:rPr lang="en-US" sz="1600" dirty="0">
                <a:solidFill>
                  <a:schemeClr val="tx1">
                    <a:lumMod val="65000"/>
                    <a:lumOff val="35000"/>
                  </a:schemeClr>
                </a:solidFill>
              </a:rPr>
              <a:t> String (Categorical)</a:t>
            </a:r>
          </a:p>
          <a:p>
            <a:r>
              <a:rPr lang="en-US" sz="1600" b="1" dirty="0">
                <a:solidFill>
                  <a:schemeClr val="tx1">
                    <a:lumMod val="65000"/>
                    <a:lumOff val="35000"/>
                  </a:schemeClr>
                </a:solidFill>
              </a:rPr>
              <a:t>EDA Insight:</a:t>
            </a:r>
            <a:r>
              <a:rPr lang="en-US" sz="1600" dirty="0">
                <a:solidFill>
                  <a:schemeClr val="tx1">
                    <a:lumMod val="65000"/>
                    <a:lumOff val="35000"/>
                  </a:schemeClr>
                </a:solidFill>
              </a:rPr>
              <a:t> Contact type for a good chunk (~30%) of customers is unknow</a:t>
            </a:r>
            <a:endParaRPr lang="en-IN" sz="1600" dirty="0">
              <a:solidFill>
                <a:schemeClr val="tx1">
                  <a:lumMod val="65000"/>
                  <a:lumOff val="35000"/>
                </a:schemeClr>
              </a:solidFill>
            </a:endParaRPr>
          </a:p>
        </p:txBody>
      </p:sp>
      <p:pic>
        <p:nvPicPr>
          <p:cNvPr id="13314" name="Picture 2">
            <a:extLst>
              <a:ext uri="{FF2B5EF4-FFF2-40B4-BE49-F238E27FC236}">
                <a16:creationId xmlns:a16="http://schemas.microsoft.com/office/drawing/2014/main" id="{A49CA8B6-615D-5F4C-A6CB-C69F41478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2072023"/>
            <a:ext cx="5314950" cy="42017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3A1969D-13D9-4AF2-E57B-5151A93803F7}"/>
              </a:ext>
            </a:extLst>
          </p:cNvPr>
          <p:cNvPicPr>
            <a:picLocks noChangeAspect="1"/>
          </p:cNvPicPr>
          <p:nvPr/>
        </p:nvPicPr>
        <p:blipFill>
          <a:blip r:embed="rId3"/>
          <a:stretch>
            <a:fillRect/>
          </a:stretch>
        </p:blipFill>
        <p:spPr>
          <a:xfrm>
            <a:off x="6167437" y="2097088"/>
            <a:ext cx="5322001" cy="2041775"/>
          </a:xfrm>
          <a:prstGeom prst="rect">
            <a:avLst/>
          </a:prstGeom>
        </p:spPr>
      </p:pic>
    </p:spTree>
    <p:extLst>
      <p:ext uri="{BB962C8B-B14F-4D97-AF65-F5344CB8AC3E}">
        <p14:creationId xmlns:p14="http://schemas.microsoft.com/office/powerpoint/2010/main" val="698158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
        <p:nvSpPr>
          <p:cNvPr id="2" name="TextBox 1">
            <a:extLst>
              <a:ext uri="{FF2B5EF4-FFF2-40B4-BE49-F238E27FC236}">
                <a16:creationId xmlns:a16="http://schemas.microsoft.com/office/drawing/2014/main" id="{B161A2E7-726B-D1D3-CBD3-EFF150D5E9C6}"/>
              </a:ext>
            </a:extLst>
          </p:cNvPr>
          <p:cNvSpPr txBox="1"/>
          <p:nvPr/>
        </p:nvSpPr>
        <p:spPr>
          <a:xfrm>
            <a:off x="471340" y="820132"/>
            <a:ext cx="11133056" cy="1323439"/>
          </a:xfrm>
          <a:prstGeom prst="rect">
            <a:avLst/>
          </a:prstGeom>
          <a:noFill/>
        </p:spPr>
        <p:txBody>
          <a:bodyPr wrap="square" rtlCol="0">
            <a:spAutoFit/>
          </a:bodyPr>
          <a:lstStyle/>
          <a:p>
            <a:r>
              <a:rPr lang="en-US" sz="1600" b="1" dirty="0">
                <a:solidFill>
                  <a:schemeClr val="tx1">
                    <a:lumMod val="65000"/>
                    <a:lumOff val="35000"/>
                  </a:schemeClr>
                </a:solidFill>
              </a:rPr>
              <a:t>Feature:</a:t>
            </a:r>
            <a:r>
              <a:rPr lang="en-US" sz="1600" dirty="0">
                <a:solidFill>
                  <a:schemeClr val="tx1">
                    <a:lumMod val="65000"/>
                    <a:lumOff val="35000"/>
                  </a:schemeClr>
                </a:solidFill>
              </a:rPr>
              <a:t> Month</a:t>
            </a:r>
          </a:p>
          <a:p>
            <a:r>
              <a:rPr lang="en-US" sz="1600" b="1" dirty="0">
                <a:solidFill>
                  <a:schemeClr val="tx1">
                    <a:lumMod val="65000"/>
                    <a:lumOff val="35000"/>
                  </a:schemeClr>
                </a:solidFill>
              </a:rPr>
              <a:t>Data Type:</a:t>
            </a:r>
            <a:r>
              <a:rPr lang="en-US" sz="1600" dirty="0">
                <a:solidFill>
                  <a:schemeClr val="tx1">
                    <a:lumMod val="65000"/>
                    <a:lumOff val="35000"/>
                  </a:schemeClr>
                </a:solidFill>
              </a:rPr>
              <a:t> String (Categorical)</a:t>
            </a:r>
          </a:p>
          <a:p>
            <a:r>
              <a:rPr lang="en-US" sz="1600" b="1" dirty="0">
                <a:solidFill>
                  <a:schemeClr val="tx1">
                    <a:lumMod val="65000"/>
                    <a:lumOff val="35000"/>
                  </a:schemeClr>
                </a:solidFill>
              </a:rPr>
              <a:t>EDA Insight:</a:t>
            </a:r>
            <a:r>
              <a:rPr lang="en-US" sz="1600" dirty="0">
                <a:solidFill>
                  <a:schemeClr val="tx1">
                    <a:lumMod val="65000"/>
                    <a:lumOff val="35000"/>
                  </a:schemeClr>
                </a:solidFill>
              </a:rPr>
              <a:t> Sep, Oct and Dec months show a we high decline in marketing activity. Interestingly months with low activity are experiencing better conversion rate but this can be majorly due to baseline or organic flow of term deposits rather than from marketing activity</a:t>
            </a:r>
            <a:endParaRPr lang="en-IN" sz="1600" dirty="0">
              <a:solidFill>
                <a:schemeClr val="tx1">
                  <a:lumMod val="65000"/>
                  <a:lumOff val="35000"/>
                </a:schemeClr>
              </a:solidFill>
            </a:endParaRPr>
          </a:p>
        </p:txBody>
      </p:sp>
      <p:pic>
        <p:nvPicPr>
          <p:cNvPr id="14338" name="Picture 2">
            <a:extLst>
              <a:ext uri="{FF2B5EF4-FFF2-40B4-BE49-F238E27FC236}">
                <a16:creationId xmlns:a16="http://schemas.microsoft.com/office/drawing/2014/main" id="{6F13BDC6-A2EF-6FBC-7A27-7A76215CD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2097088"/>
            <a:ext cx="5314950" cy="41767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0979100-789F-CD27-DB35-532DB6CD488D}"/>
              </a:ext>
            </a:extLst>
          </p:cNvPr>
          <p:cNvPicPr>
            <a:picLocks noChangeAspect="1"/>
          </p:cNvPicPr>
          <p:nvPr/>
        </p:nvPicPr>
        <p:blipFill>
          <a:blip r:embed="rId3"/>
          <a:stretch>
            <a:fillRect/>
          </a:stretch>
        </p:blipFill>
        <p:spPr>
          <a:xfrm>
            <a:off x="6167438" y="2097088"/>
            <a:ext cx="4427942" cy="4176712"/>
          </a:xfrm>
          <a:prstGeom prst="rect">
            <a:avLst/>
          </a:prstGeom>
        </p:spPr>
      </p:pic>
    </p:spTree>
    <p:extLst>
      <p:ext uri="{BB962C8B-B14F-4D97-AF65-F5344CB8AC3E}">
        <p14:creationId xmlns:p14="http://schemas.microsoft.com/office/powerpoint/2010/main" val="1989526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
        <p:nvSpPr>
          <p:cNvPr id="2" name="TextBox 1">
            <a:extLst>
              <a:ext uri="{FF2B5EF4-FFF2-40B4-BE49-F238E27FC236}">
                <a16:creationId xmlns:a16="http://schemas.microsoft.com/office/drawing/2014/main" id="{B161A2E7-726B-D1D3-CBD3-EFF150D5E9C6}"/>
              </a:ext>
            </a:extLst>
          </p:cNvPr>
          <p:cNvSpPr txBox="1"/>
          <p:nvPr/>
        </p:nvSpPr>
        <p:spPr>
          <a:xfrm>
            <a:off x="471340" y="820132"/>
            <a:ext cx="11133056" cy="1077218"/>
          </a:xfrm>
          <a:prstGeom prst="rect">
            <a:avLst/>
          </a:prstGeom>
          <a:noFill/>
        </p:spPr>
        <p:txBody>
          <a:bodyPr wrap="square" rtlCol="0">
            <a:spAutoFit/>
          </a:bodyPr>
          <a:lstStyle/>
          <a:p>
            <a:r>
              <a:rPr lang="en-US" sz="1600" b="1" dirty="0">
                <a:solidFill>
                  <a:schemeClr val="tx1">
                    <a:lumMod val="65000"/>
                    <a:lumOff val="35000"/>
                  </a:schemeClr>
                </a:solidFill>
              </a:rPr>
              <a:t>Feature:</a:t>
            </a:r>
            <a:r>
              <a:rPr lang="en-US" sz="1600" dirty="0">
                <a:solidFill>
                  <a:schemeClr val="tx1">
                    <a:lumMod val="65000"/>
                    <a:lumOff val="35000"/>
                  </a:schemeClr>
                </a:solidFill>
              </a:rPr>
              <a:t> </a:t>
            </a:r>
            <a:r>
              <a:rPr lang="en-US" sz="1600" dirty="0" err="1">
                <a:solidFill>
                  <a:schemeClr val="tx1">
                    <a:lumMod val="65000"/>
                    <a:lumOff val="35000"/>
                  </a:schemeClr>
                </a:solidFill>
              </a:rPr>
              <a:t>poutcome</a:t>
            </a:r>
            <a:endParaRPr lang="en-US" sz="1600" dirty="0">
              <a:solidFill>
                <a:schemeClr val="tx1">
                  <a:lumMod val="65000"/>
                  <a:lumOff val="35000"/>
                </a:schemeClr>
              </a:solidFill>
            </a:endParaRPr>
          </a:p>
          <a:p>
            <a:r>
              <a:rPr lang="en-US" sz="1600" b="1" dirty="0">
                <a:solidFill>
                  <a:schemeClr val="tx1">
                    <a:lumMod val="65000"/>
                    <a:lumOff val="35000"/>
                  </a:schemeClr>
                </a:solidFill>
              </a:rPr>
              <a:t>Data Type:</a:t>
            </a:r>
            <a:r>
              <a:rPr lang="en-US" sz="1600" dirty="0">
                <a:solidFill>
                  <a:schemeClr val="tx1">
                    <a:lumMod val="65000"/>
                    <a:lumOff val="35000"/>
                  </a:schemeClr>
                </a:solidFill>
              </a:rPr>
              <a:t> String (Categorical)</a:t>
            </a:r>
          </a:p>
          <a:p>
            <a:r>
              <a:rPr lang="en-US" sz="1600" b="1" dirty="0">
                <a:solidFill>
                  <a:schemeClr val="tx1">
                    <a:lumMod val="65000"/>
                    <a:lumOff val="35000"/>
                  </a:schemeClr>
                </a:solidFill>
              </a:rPr>
              <a:t>EDA Insight:</a:t>
            </a:r>
            <a:r>
              <a:rPr lang="en-US" sz="1600" dirty="0">
                <a:solidFill>
                  <a:schemeClr val="tx1">
                    <a:lumMod val="65000"/>
                    <a:lumOff val="35000"/>
                  </a:schemeClr>
                </a:solidFill>
              </a:rPr>
              <a:t> </a:t>
            </a:r>
            <a:r>
              <a:rPr lang="en-US" sz="1600" dirty="0" err="1">
                <a:solidFill>
                  <a:schemeClr val="tx1">
                    <a:lumMod val="65000"/>
                    <a:lumOff val="35000"/>
                  </a:schemeClr>
                </a:solidFill>
              </a:rPr>
              <a:t>Poutcome</a:t>
            </a:r>
            <a:r>
              <a:rPr lang="en-US" sz="1600" dirty="0">
                <a:solidFill>
                  <a:schemeClr val="tx1">
                    <a:lumMod val="65000"/>
                    <a:lumOff val="35000"/>
                  </a:schemeClr>
                </a:solidFill>
              </a:rPr>
              <a:t> for majority of the customer is unknown this can be due to the fact that majority of the customer prioritized for current campaign are not targeted previously (refer to distribution for “previous trend”</a:t>
            </a:r>
            <a:endParaRPr lang="en-IN" sz="1600" dirty="0">
              <a:solidFill>
                <a:schemeClr val="tx1">
                  <a:lumMod val="65000"/>
                  <a:lumOff val="35000"/>
                </a:schemeClr>
              </a:solidFill>
            </a:endParaRPr>
          </a:p>
        </p:txBody>
      </p:sp>
      <p:pic>
        <p:nvPicPr>
          <p:cNvPr id="15362" name="Picture 2">
            <a:extLst>
              <a:ext uri="{FF2B5EF4-FFF2-40B4-BE49-F238E27FC236}">
                <a16:creationId xmlns:a16="http://schemas.microsoft.com/office/drawing/2014/main" id="{0B3B97EB-3A7C-EE40-695E-E6F865A10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2097089"/>
            <a:ext cx="5314950" cy="41767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52E869F-6C58-E421-1D49-0F333071544B}"/>
              </a:ext>
            </a:extLst>
          </p:cNvPr>
          <p:cNvPicPr>
            <a:picLocks noChangeAspect="1"/>
          </p:cNvPicPr>
          <p:nvPr/>
        </p:nvPicPr>
        <p:blipFill>
          <a:blip r:embed="rId3"/>
          <a:stretch>
            <a:fillRect/>
          </a:stretch>
        </p:blipFill>
        <p:spPr>
          <a:xfrm>
            <a:off x="6167438" y="2132180"/>
            <a:ext cx="5314950" cy="2371817"/>
          </a:xfrm>
          <a:prstGeom prst="rect">
            <a:avLst/>
          </a:prstGeom>
        </p:spPr>
      </p:pic>
    </p:spTree>
    <p:extLst>
      <p:ext uri="{BB962C8B-B14F-4D97-AF65-F5344CB8AC3E}">
        <p14:creationId xmlns:p14="http://schemas.microsoft.com/office/powerpoint/2010/main" val="353924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
        <p:nvSpPr>
          <p:cNvPr id="2" name="TextBox 1">
            <a:extLst>
              <a:ext uri="{FF2B5EF4-FFF2-40B4-BE49-F238E27FC236}">
                <a16:creationId xmlns:a16="http://schemas.microsoft.com/office/drawing/2014/main" id="{B161A2E7-726B-D1D3-CBD3-EFF150D5E9C6}"/>
              </a:ext>
            </a:extLst>
          </p:cNvPr>
          <p:cNvSpPr txBox="1"/>
          <p:nvPr/>
        </p:nvSpPr>
        <p:spPr>
          <a:xfrm>
            <a:off x="471340" y="820132"/>
            <a:ext cx="11133056" cy="1077218"/>
          </a:xfrm>
          <a:prstGeom prst="rect">
            <a:avLst/>
          </a:prstGeom>
          <a:noFill/>
        </p:spPr>
        <p:txBody>
          <a:bodyPr wrap="square" rtlCol="0">
            <a:spAutoFit/>
          </a:bodyPr>
          <a:lstStyle/>
          <a:p>
            <a:r>
              <a:rPr lang="en-US" sz="1600" b="1" dirty="0">
                <a:solidFill>
                  <a:schemeClr val="tx1">
                    <a:lumMod val="65000"/>
                    <a:lumOff val="35000"/>
                  </a:schemeClr>
                </a:solidFill>
              </a:rPr>
              <a:t>Feature:</a:t>
            </a:r>
            <a:r>
              <a:rPr lang="en-US" sz="1600" dirty="0">
                <a:solidFill>
                  <a:schemeClr val="tx1">
                    <a:lumMod val="65000"/>
                    <a:lumOff val="35000"/>
                  </a:schemeClr>
                </a:solidFill>
              </a:rPr>
              <a:t> y</a:t>
            </a:r>
          </a:p>
          <a:p>
            <a:r>
              <a:rPr lang="en-US" sz="1600" b="1" dirty="0">
                <a:solidFill>
                  <a:schemeClr val="tx1">
                    <a:lumMod val="65000"/>
                    <a:lumOff val="35000"/>
                  </a:schemeClr>
                </a:solidFill>
              </a:rPr>
              <a:t>Data Type:</a:t>
            </a:r>
            <a:r>
              <a:rPr lang="en-US" sz="1600" dirty="0">
                <a:solidFill>
                  <a:schemeClr val="tx1">
                    <a:lumMod val="65000"/>
                    <a:lumOff val="35000"/>
                  </a:schemeClr>
                </a:solidFill>
              </a:rPr>
              <a:t> String (Categorical)</a:t>
            </a:r>
          </a:p>
          <a:p>
            <a:r>
              <a:rPr lang="en-US" sz="1600" b="1" dirty="0">
                <a:solidFill>
                  <a:schemeClr val="tx1">
                    <a:lumMod val="65000"/>
                    <a:lumOff val="35000"/>
                  </a:schemeClr>
                </a:solidFill>
              </a:rPr>
              <a:t>EDA Insight:</a:t>
            </a:r>
            <a:r>
              <a:rPr lang="en-US" sz="1600" dirty="0">
                <a:solidFill>
                  <a:schemeClr val="tx1">
                    <a:lumMod val="65000"/>
                    <a:lumOff val="35000"/>
                  </a:schemeClr>
                </a:solidFill>
              </a:rPr>
              <a:t> Only 12% of the campaign activity has success. This low class ratio might cause the problem of class imbalance. Appropriate techniques have to implemented to address the same.</a:t>
            </a:r>
            <a:endParaRPr lang="en-IN" sz="1600" dirty="0">
              <a:solidFill>
                <a:schemeClr val="tx1">
                  <a:lumMod val="65000"/>
                  <a:lumOff val="35000"/>
                </a:schemeClr>
              </a:solidFill>
            </a:endParaRPr>
          </a:p>
        </p:txBody>
      </p:sp>
      <p:pic>
        <p:nvPicPr>
          <p:cNvPr id="16386" name="Picture 2">
            <a:extLst>
              <a:ext uri="{FF2B5EF4-FFF2-40B4-BE49-F238E27FC236}">
                <a16:creationId xmlns:a16="http://schemas.microsoft.com/office/drawing/2014/main" id="{A41D23FF-CE25-4EA9-01D4-5231BD9FC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2097088"/>
            <a:ext cx="5314950" cy="41767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02DFAF9-7CB7-4EF8-0C69-DE8F4CFD1B1A}"/>
              </a:ext>
            </a:extLst>
          </p:cNvPr>
          <p:cNvPicPr>
            <a:picLocks noChangeAspect="1"/>
          </p:cNvPicPr>
          <p:nvPr/>
        </p:nvPicPr>
        <p:blipFill>
          <a:blip r:embed="rId3"/>
          <a:stretch>
            <a:fillRect/>
          </a:stretch>
        </p:blipFill>
        <p:spPr>
          <a:xfrm>
            <a:off x="6167437" y="2129303"/>
            <a:ext cx="5314950" cy="1888936"/>
          </a:xfrm>
          <a:prstGeom prst="rect">
            <a:avLst/>
          </a:prstGeom>
        </p:spPr>
      </p:pic>
    </p:spTree>
    <p:extLst>
      <p:ext uri="{BB962C8B-B14F-4D97-AF65-F5344CB8AC3E}">
        <p14:creationId xmlns:p14="http://schemas.microsoft.com/office/powerpoint/2010/main" val="1732711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0E8DFFF7-84E6-F3F8-5414-4416A95F7F93}"/>
              </a:ext>
            </a:extLst>
          </p:cNvPr>
          <p:cNvSpPr/>
          <p:nvPr/>
        </p:nvSpPr>
        <p:spPr>
          <a:xfrm>
            <a:off x="1858617" y="4455880"/>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12E5562A-E439-1E98-FEBE-C06E28DB9ED7}"/>
              </a:ext>
            </a:extLst>
          </p:cNvPr>
          <p:cNvSpPr/>
          <p:nvPr/>
        </p:nvSpPr>
        <p:spPr>
          <a:xfrm>
            <a:off x="2506566" y="3038808"/>
            <a:ext cx="540000" cy="54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567BB857-A819-32D5-B623-66FE3CD4155C}"/>
              </a:ext>
            </a:extLst>
          </p:cNvPr>
          <p:cNvSpPr/>
          <p:nvPr/>
        </p:nvSpPr>
        <p:spPr>
          <a:xfrm>
            <a:off x="1858617" y="1667451"/>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Freeform: Shape 8">
            <a:extLst>
              <a:ext uri="{FF2B5EF4-FFF2-40B4-BE49-F238E27FC236}">
                <a16:creationId xmlns:a16="http://schemas.microsoft.com/office/drawing/2014/main" id="{DB168F5E-B764-CA5A-65E3-E48CDE212B2A}"/>
              </a:ext>
            </a:extLst>
          </p:cNvPr>
          <p:cNvSpPr/>
          <p:nvPr/>
        </p:nvSpPr>
        <p:spPr>
          <a:xfrm>
            <a:off x="0" y="1508808"/>
            <a:ext cx="2718442" cy="3600000"/>
          </a:xfrm>
          <a:custGeom>
            <a:avLst/>
            <a:gdLst>
              <a:gd name="connsiteX0" fmla="*/ 918442 w 2718442"/>
              <a:gd name="connsiteY0" fmla="*/ 0 h 3600000"/>
              <a:gd name="connsiteX1" fmla="*/ 2718442 w 2718442"/>
              <a:gd name="connsiteY1" fmla="*/ 1800000 h 3600000"/>
              <a:gd name="connsiteX2" fmla="*/ 918442 w 2718442"/>
              <a:gd name="connsiteY2" fmla="*/ 3600000 h 3600000"/>
              <a:gd name="connsiteX3" fmla="*/ 60455 w 2718442"/>
              <a:gd name="connsiteY3" fmla="*/ 3382750 h 3600000"/>
              <a:gd name="connsiteX4" fmla="*/ 0 w 2718442"/>
              <a:gd name="connsiteY4" fmla="*/ 3346023 h 3600000"/>
              <a:gd name="connsiteX5" fmla="*/ 0 w 2718442"/>
              <a:gd name="connsiteY5" fmla="*/ 253978 h 3600000"/>
              <a:gd name="connsiteX6" fmla="*/ 60455 w 2718442"/>
              <a:gd name="connsiteY6" fmla="*/ 217250 h 3600000"/>
              <a:gd name="connsiteX7" fmla="*/ 918442 w 2718442"/>
              <a:gd name="connsiteY7"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8442" h="3600000">
                <a:moveTo>
                  <a:pt x="918442" y="0"/>
                </a:moveTo>
                <a:cubicBezTo>
                  <a:pt x="1912555" y="0"/>
                  <a:pt x="2718442" y="805887"/>
                  <a:pt x="2718442" y="1800000"/>
                </a:cubicBezTo>
                <a:cubicBezTo>
                  <a:pt x="2718442" y="2794113"/>
                  <a:pt x="1912555" y="3600000"/>
                  <a:pt x="918442" y="3600000"/>
                </a:cubicBezTo>
                <a:cubicBezTo>
                  <a:pt x="607782" y="3600000"/>
                  <a:pt x="315503" y="3521300"/>
                  <a:pt x="60455" y="3382750"/>
                </a:cubicBezTo>
                <a:lnTo>
                  <a:pt x="0" y="3346023"/>
                </a:lnTo>
                <a:lnTo>
                  <a:pt x="0" y="253978"/>
                </a:lnTo>
                <a:lnTo>
                  <a:pt x="60455" y="217250"/>
                </a:lnTo>
                <a:cubicBezTo>
                  <a:pt x="315503" y="78700"/>
                  <a:pt x="607782" y="0"/>
                  <a:pt x="918442" y="0"/>
                </a:cubicBezTo>
                <a:close/>
              </a:path>
            </a:pathLst>
          </a:custGeom>
          <a:solidFill>
            <a:schemeClr val="bg1"/>
          </a:solidFill>
          <a:ln w="28575">
            <a:solidFill>
              <a:schemeClr val="tx1">
                <a:lumMod val="85000"/>
                <a:lumOff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1026" name="Picture 2" descr="To-do list agenda icon simple style Royalty Free Vector">
            <a:extLst>
              <a:ext uri="{FF2B5EF4-FFF2-40B4-BE49-F238E27FC236}">
                <a16:creationId xmlns:a16="http://schemas.microsoft.com/office/drawing/2014/main" id="{20608561-973E-5536-B40A-98B36AB684D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963" b="89815" l="10000" r="90000">
                        <a14:foregroundMark x1="59000" y1="14444" x2="59000" y2="14444"/>
                        <a14:foregroundMark x1="58300" y1="20463" x2="58300" y2="20463"/>
                        <a14:foregroundMark x1="57000" y1="30093" x2="57000" y2="30093"/>
                        <a14:foregroundMark x1="55700" y1="32500" x2="55700" y2="32500"/>
                        <a14:foregroundMark x1="54200" y1="36204" x2="54200" y2="36204"/>
                        <a14:foregroundMark x1="51200" y1="43426" x2="51200" y2="43426"/>
                        <a14:foregroundMark x1="49000" y1="46204" x2="49000" y2="46204"/>
                        <a14:foregroundMark x1="47000" y1="49444" x2="47000" y2="49444"/>
                        <a14:foregroundMark x1="46800" y1="57685" x2="46800" y2="57685"/>
                        <a14:foregroundMark x1="45700" y1="60278" x2="45700" y2="60278"/>
                        <a14:foregroundMark x1="45300" y1="62963" x2="45300" y2="62963"/>
                        <a14:foregroundMark x1="47000" y1="71389" x2="47000" y2="71389"/>
                        <a14:foregroundMark x1="46600" y1="73981" x2="46600" y2="73981"/>
                        <a14:foregroundMark x1="46400" y1="77037" x2="46400" y2="77037"/>
                        <a14:foregroundMark x1="40100" y1="73426" x2="40100" y2="73426"/>
                        <a14:foregroundMark x1="39900" y1="57685" x2="39900" y2="57685"/>
                        <a14:foregroundMark x1="40100" y1="47037" x2="40100" y2="47037"/>
                        <a14:foregroundMark x1="40100" y1="31111" x2="40100" y2="31111"/>
                      </a14:backgroundRemoval>
                    </a14:imgEffect>
                  </a14:imgLayer>
                </a14:imgProps>
              </a:ext>
              <a:ext uri="{28A0092B-C50C-407E-A947-70E740481C1C}">
                <a14:useLocalDpi xmlns:a14="http://schemas.microsoft.com/office/drawing/2010/main" val="0"/>
              </a:ext>
            </a:extLst>
          </a:blip>
          <a:srcRect b="9297"/>
          <a:stretch/>
        </p:blipFill>
        <p:spPr bwMode="auto">
          <a:xfrm>
            <a:off x="-124307" y="2012866"/>
            <a:ext cx="2448200" cy="239823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87C65AAB-C9E1-BD02-9234-C2E4E58C251B}"/>
              </a:ext>
            </a:extLst>
          </p:cNvPr>
          <p:cNvSpPr/>
          <p:nvPr/>
        </p:nvSpPr>
        <p:spPr>
          <a:xfrm>
            <a:off x="3563331" y="1505170"/>
            <a:ext cx="1583703" cy="530399"/>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5" name="Rectangle: Rounded Corners 14">
            <a:extLst>
              <a:ext uri="{FF2B5EF4-FFF2-40B4-BE49-F238E27FC236}">
                <a16:creationId xmlns:a16="http://schemas.microsoft.com/office/drawing/2014/main" id="{5EA1997F-0725-4DD7-0682-F837264269F5}"/>
              </a:ext>
            </a:extLst>
          </p:cNvPr>
          <p:cNvSpPr/>
          <p:nvPr/>
        </p:nvSpPr>
        <p:spPr>
          <a:xfrm>
            <a:off x="3563330" y="3048409"/>
            <a:ext cx="1583703" cy="530399"/>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6" name="Rectangle: Rounded Corners 15">
            <a:extLst>
              <a:ext uri="{FF2B5EF4-FFF2-40B4-BE49-F238E27FC236}">
                <a16:creationId xmlns:a16="http://schemas.microsoft.com/office/drawing/2014/main" id="{57F42C28-DEB1-174A-8E27-20E7A9F709EA}"/>
              </a:ext>
            </a:extLst>
          </p:cNvPr>
          <p:cNvSpPr/>
          <p:nvPr/>
        </p:nvSpPr>
        <p:spPr>
          <a:xfrm>
            <a:off x="3563330" y="4511508"/>
            <a:ext cx="1583703" cy="530399"/>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4" name="TextBox 13">
            <a:extLst>
              <a:ext uri="{FF2B5EF4-FFF2-40B4-BE49-F238E27FC236}">
                <a16:creationId xmlns:a16="http://schemas.microsoft.com/office/drawing/2014/main" id="{B1E1D3BF-F578-8796-4DFE-C537370175AF}"/>
              </a:ext>
            </a:extLst>
          </p:cNvPr>
          <p:cNvSpPr txBox="1"/>
          <p:nvPr/>
        </p:nvSpPr>
        <p:spPr>
          <a:xfrm>
            <a:off x="5373128" y="1416426"/>
            <a:ext cx="5250880" cy="707886"/>
          </a:xfrm>
          <a:prstGeom prst="rect">
            <a:avLst/>
          </a:prstGeom>
          <a:noFill/>
        </p:spPr>
        <p:txBody>
          <a:bodyPr wrap="square" rtlCol="0">
            <a:spAutoFit/>
          </a:bodyPr>
          <a:lstStyle/>
          <a:p>
            <a:r>
              <a:rPr lang="en-IN" sz="2400" b="1" dirty="0">
                <a:solidFill>
                  <a:schemeClr val="bg1">
                    <a:lumMod val="65000"/>
                  </a:schemeClr>
                </a:solidFill>
              </a:rPr>
              <a:t>Introduction</a:t>
            </a:r>
          </a:p>
          <a:p>
            <a:r>
              <a:rPr lang="en-IN" sz="1600" dirty="0">
                <a:solidFill>
                  <a:schemeClr val="bg1">
                    <a:lumMod val="65000"/>
                  </a:schemeClr>
                </a:solidFill>
              </a:rPr>
              <a:t>Data Description, Literature Review and Research Process</a:t>
            </a:r>
          </a:p>
        </p:txBody>
      </p:sp>
      <p:sp>
        <p:nvSpPr>
          <p:cNvPr id="18" name="TextBox 17">
            <a:extLst>
              <a:ext uri="{FF2B5EF4-FFF2-40B4-BE49-F238E27FC236}">
                <a16:creationId xmlns:a16="http://schemas.microsoft.com/office/drawing/2014/main" id="{5C231927-4FC9-A155-6701-A36FE450FA04}"/>
              </a:ext>
            </a:extLst>
          </p:cNvPr>
          <p:cNvSpPr txBox="1"/>
          <p:nvPr/>
        </p:nvSpPr>
        <p:spPr>
          <a:xfrm>
            <a:off x="5373128" y="2958067"/>
            <a:ext cx="5250880" cy="707886"/>
          </a:xfrm>
          <a:prstGeom prst="rect">
            <a:avLst/>
          </a:prstGeom>
          <a:noFill/>
        </p:spPr>
        <p:txBody>
          <a:bodyPr wrap="square" rtlCol="0">
            <a:spAutoFit/>
          </a:bodyPr>
          <a:lstStyle/>
          <a:p>
            <a:r>
              <a:rPr lang="en-IN" sz="2400" b="1" dirty="0">
                <a:solidFill>
                  <a:schemeClr val="tx1">
                    <a:lumMod val="65000"/>
                    <a:lumOff val="35000"/>
                  </a:schemeClr>
                </a:solidFill>
              </a:rPr>
              <a:t>EDA Details</a:t>
            </a:r>
          </a:p>
          <a:p>
            <a:r>
              <a:rPr lang="en-IN" sz="1600" dirty="0">
                <a:solidFill>
                  <a:schemeClr val="tx1">
                    <a:lumMod val="65000"/>
                    <a:lumOff val="35000"/>
                  </a:schemeClr>
                </a:solidFill>
              </a:rPr>
              <a:t>Key Data Trends and Insights </a:t>
            </a:r>
          </a:p>
        </p:txBody>
      </p:sp>
      <p:sp>
        <p:nvSpPr>
          <p:cNvPr id="19" name="TextBox 18">
            <a:extLst>
              <a:ext uri="{FF2B5EF4-FFF2-40B4-BE49-F238E27FC236}">
                <a16:creationId xmlns:a16="http://schemas.microsoft.com/office/drawing/2014/main" id="{DCB997A2-B4E1-33F0-A999-03293F7A1F25}"/>
              </a:ext>
            </a:extLst>
          </p:cNvPr>
          <p:cNvSpPr txBox="1"/>
          <p:nvPr/>
        </p:nvSpPr>
        <p:spPr>
          <a:xfrm>
            <a:off x="5373128" y="4405438"/>
            <a:ext cx="5250880" cy="707886"/>
          </a:xfrm>
          <a:prstGeom prst="rect">
            <a:avLst/>
          </a:prstGeom>
          <a:noFill/>
        </p:spPr>
        <p:txBody>
          <a:bodyPr wrap="square" rtlCol="0">
            <a:spAutoFit/>
          </a:bodyPr>
          <a:lstStyle/>
          <a:p>
            <a:r>
              <a:rPr lang="en-IN" sz="2400" b="1" dirty="0">
                <a:solidFill>
                  <a:schemeClr val="bg1">
                    <a:lumMod val="65000"/>
                  </a:schemeClr>
                </a:solidFill>
              </a:rPr>
              <a:t>Next Steps</a:t>
            </a:r>
          </a:p>
          <a:p>
            <a:r>
              <a:rPr lang="en-IN" sz="1600" dirty="0">
                <a:solidFill>
                  <a:schemeClr val="bg1">
                    <a:lumMod val="65000"/>
                  </a:schemeClr>
                </a:solidFill>
              </a:rPr>
              <a:t>Machine Learning Model Selection and Expected Outcomes </a:t>
            </a:r>
          </a:p>
        </p:txBody>
      </p:sp>
      <p:sp>
        <p:nvSpPr>
          <p:cNvPr id="2" name="Isosceles Triangle 1">
            <a:extLst>
              <a:ext uri="{FF2B5EF4-FFF2-40B4-BE49-F238E27FC236}">
                <a16:creationId xmlns:a16="http://schemas.microsoft.com/office/drawing/2014/main" id="{2150695E-F16C-BD7C-7A8A-97E6B8E72709}"/>
              </a:ext>
            </a:extLst>
          </p:cNvPr>
          <p:cNvSpPr/>
          <p:nvPr/>
        </p:nvSpPr>
        <p:spPr>
          <a:xfrm rot="5400000">
            <a:off x="8059918" y="3038808"/>
            <a:ext cx="857839" cy="540000"/>
          </a:xfrm>
          <a:prstGeom prst="triangl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itle 1">
            <a:extLst>
              <a:ext uri="{FF2B5EF4-FFF2-40B4-BE49-F238E27FC236}">
                <a16:creationId xmlns:a16="http://schemas.microsoft.com/office/drawing/2014/main" id="{BCCF8CAE-C387-30E6-C647-F1E2FAD29ED3}"/>
              </a:ext>
            </a:extLst>
          </p:cNvPr>
          <p:cNvSpPr txBox="1">
            <a:spLocks/>
          </p:cNvSpPr>
          <p:nvPr/>
        </p:nvSpPr>
        <p:spPr>
          <a:xfrm>
            <a:off x="8832864" y="3152291"/>
            <a:ext cx="3204916" cy="448502"/>
          </a:xfrm>
          <a:prstGeom prst="rect">
            <a:avLst/>
          </a:prstGeom>
        </p:spPr>
        <p:txBody>
          <a:bodyPr vert="horz" lIns="91440" tIns="45720" rIns="91440" bIns="45720" rtlCol="0" anchor="t">
            <a:normAutofit fontScale="82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Multivariate Analysis</a:t>
            </a:r>
          </a:p>
        </p:txBody>
      </p:sp>
    </p:spTree>
    <p:extLst>
      <p:ext uri="{BB962C8B-B14F-4D97-AF65-F5344CB8AC3E}">
        <p14:creationId xmlns:p14="http://schemas.microsoft.com/office/powerpoint/2010/main" val="559065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Multivariate Analysis – Numerical (</a:t>
            </a:r>
            <a:r>
              <a:rPr kumimoji="0" lang="en-US" sz="2800" b="0" i="0" u="none" strike="noStrike" kern="1200" cap="none" spc="-50" normalizeH="0" baseline="0" noProof="0" dirty="0" err="1">
                <a:ln>
                  <a:noFill/>
                </a:ln>
                <a:solidFill>
                  <a:srgbClr val="000000">
                    <a:lumMod val="75000"/>
                    <a:lumOff val="25000"/>
                  </a:srgbClr>
                </a:solidFill>
                <a:effectLst/>
                <a:uLnTx/>
                <a:uFillTx/>
                <a:latin typeface="Bookman Old Style" panose="020F0302020204030204"/>
                <a:ea typeface="+mj-ea"/>
                <a:cs typeface="+mj-cs"/>
              </a:rPr>
              <a:t>Indept</a:t>
            </a: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 vs. </a:t>
            </a:r>
            <a:r>
              <a:rPr kumimoji="0" lang="en-US" sz="2800" b="0" i="0" u="none" strike="noStrike" kern="1200" cap="none" spc="-50" normalizeH="0" baseline="0" noProof="0" dirty="0" err="1">
                <a:ln>
                  <a:noFill/>
                </a:ln>
                <a:solidFill>
                  <a:srgbClr val="000000">
                    <a:lumMod val="75000"/>
                    <a:lumOff val="25000"/>
                  </a:srgbClr>
                </a:solidFill>
                <a:effectLst/>
                <a:uLnTx/>
                <a:uFillTx/>
                <a:latin typeface="Bookman Old Style" panose="020F0302020204030204"/>
                <a:ea typeface="+mj-ea"/>
                <a:cs typeface="+mj-cs"/>
              </a:rPr>
              <a:t>Indept</a:t>
            </a: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 Vars)</a:t>
            </a:r>
          </a:p>
        </p:txBody>
      </p:sp>
      <p:pic>
        <p:nvPicPr>
          <p:cNvPr id="6" name="Picture 5">
            <a:extLst>
              <a:ext uri="{FF2B5EF4-FFF2-40B4-BE49-F238E27FC236}">
                <a16:creationId xmlns:a16="http://schemas.microsoft.com/office/drawing/2014/main" id="{E3F12FCB-C421-DD5B-CE0E-2FE8DD1253A0}"/>
              </a:ext>
            </a:extLst>
          </p:cNvPr>
          <p:cNvPicPr>
            <a:picLocks noChangeAspect="1"/>
          </p:cNvPicPr>
          <p:nvPr/>
        </p:nvPicPr>
        <p:blipFill>
          <a:blip r:embed="rId2"/>
          <a:stretch>
            <a:fillRect/>
          </a:stretch>
        </p:blipFill>
        <p:spPr>
          <a:xfrm>
            <a:off x="717580" y="2060575"/>
            <a:ext cx="5199033" cy="4270252"/>
          </a:xfrm>
          <a:prstGeom prst="rect">
            <a:avLst/>
          </a:prstGeom>
        </p:spPr>
      </p:pic>
      <p:sp>
        <p:nvSpPr>
          <p:cNvPr id="10" name="TextBox 9">
            <a:extLst>
              <a:ext uri="{FF2B5EF4-FFF2-40B4-BE49-F238E27FC236}">
                <a16:creationId xmlns:a16="http://schemas.microsoft.com/office/drawing/2014/main" id="{D9F58F0A-97D9-79B9-0922-C3E094F877AF}"/>
              </a:ext>
            </a:extLst>
          </p:cNvPr>
          <p:cNvSpPr txBox="1"/>
          <p:nvPr/>
        </p:nvSpPr>
        <p:spPr>
          <a:xfrm>
            <a:off x="6096276" y="2210211"/>
            <a:ext cx="5640091" cy="2616101"/>
          </a:xfrm>
          <a:prstGeom prst="rect">
            <a:avLst/>
          </a:prstGeom>
          <a:noFill/>
        </p:spPr>
        <p:txBody>
          <a:bodyPr wrap="square">
            <a:spAutoFit/>
          </a:bodyPr>
          <a:lstStyle/>
          <a:p>
            <a:pPr algn="l"/>
            <a:r>
              <a:rPr lang="en-US" sz="2400" b="1" i="0" dirty="0">
                <a:solidFill>
                  <a:srgbClr val="777777"/>
                </a:solidFill>
                <a:effectLst/>
                <a:latin typeface="Helvetica Neue"/>
              </a:rPr>
              <a:t>Spearman's ρ</a:t>
            </a:r>
          </a:p>
          <a:p>
            <a:r>
              <a:rPr lang="en-US" sz="1400" b="0" i="0" dirty="0">
                <a:solidFill>
                  <a:srgbClr val="777777"/>
                </a:solidFill>
                <a:effectLst/>
                <a:latin typeface="Helvetica Neue"/>
              </a:rPr>
              <a:t>The Spearman's rank correlation coefficient (</a:t>
            </a:r>
            <a:r>
              <a:rPr lang="en-US" sz="1400" b="0" i="1" dirty="0">
                <a:solidFill>
                  <a:srgbClr val="777777"/>
                </a:solidFill>
                <a:effectLst/>
                <a:latin typeface="Helvetica Neue"/>
              </a:rPr>
              <a:t>ρ</a:t>
            </a:r>
            <a:r>
              <a:rPr lang="en-US" sz="1400" b="0" i="0" dirty="0">
                <a:solidFill>
                  <a:srgbClr val="777777"/>
                </a:solidFill>
                <a:effectLst/>
                <a:latin typeface="Helvetica Neue"/>
              </a:rPr>
              <a:t>) is a measure of monotonic correlation between two variables, and is therefore better in catching nonlinear monotonic correlations than Pearson's </a:t>
            </a:r>
            <a:r>
              <a:rPr lang="en-US" sz="1400" b="0" i="1" dirty="0">
                <a:solidFill>
                  <a:srgbClr val="777777"/>
                </a:solidFill>
                <a:effectLst/>
                <a:latin typeface="Helvetica Neue"/>
              </a:rPr>
              <a:t>r</a:t>
            </a:r>
            <a:r>
              <a:rPr lang="en-US" sz="1400" b="0" i="0" dirty="0">
                <a:solidFill>
                  <a:srgbClr val="777777"/>
                </a:solidFill>
                <a:effectLst/>
                <a:latin typeface="Helvetica Neue"/>
              </a:rPr>
              <a:t>. It's value lies between -1 and +1, -1 indicating total negative monotonic correlation, 0 indicating no monotonic correlation and 1 indicating total positive monotonic correlation.</a:t>
            </a:r>
            <a:br>
              <a:rPr lang="en-US" sz="1400" dirty="0"/>
            </a:br>
            <a:br>
              <a:rPr lang="en-US" sz="1400" dirty="0"/>
            </a:br>
            <a:r>
              <a:rPr lang="en-US" sz="1400" b="0" i="0" dirty="0">
                <a:solidFill>
                  <a:srgbClr val="777777"/>
                </a:solidFill>
                <a:effectLst/>
                <a:latin typeface="Helvetica Neue"/>
              </a:rPr>
              <a:t>To calculate </a:t>
            </a:r>
            <a:r>
              <a:rPr lang="en-US" sz="1400" b="0" i="1" dirty="0">
                <a:solidFill>
                  <a:srgbClr val="777777"/>
                </a:solidFill>
                <a:effectLst/>
                <a:latin typeface="Helvetica Neue"/>
              </a:rPr>
              <a:t>ρ</a:t>
            </a:r>
            <a:r>
              <a:rPr lang="en-US" sz="1400" b="0" i="0" dirty="0">
                <a:solidFill>
                  <a:srgbClr val="777777"/>
                </a:solidFill>
                <a:effectLst/>
                <a:latin typeface="Helvetica Neue"/>
              </a:rPr>
              <a:t> for two variables </a:t>
            </a:r>
            <a:r>
              <a:rPr lang="en-US" sz="1400" b="0" i="1" dirty="0">
                <a:solidFill>
                  <a:srgbClr val="777777"/>
                </a:solidFill>
                <a:effectLst/>
                <a:latin typeface="Helvetica Neue"/>
              </a:rPr>
              <a:t>X</a:t>
            </a:r>
            <a:r>
              <a:rPr lang="en-US" sz="1400" b="0" i="0" dirty="0">
                <a:solidFill>
                  <a:srgbClr val="777777"/>
                </a:solidFill>
                <a:effectLst/>
                <a:latin typeface="Helvetica Neue"/>
              </a:rPr>
              <a:t> and </a:t>
            </a:r>
            <a:r>
              <a:rPr lang="en-US" sz="1400" b="0" i="1" dirty="0">
                <a:solidFill>
                  <a:srgbClr val="777777"/>
                </a:solidFill>
                <a:effectLst/>
                <a:latin typeface="Helvetica Neue"/>
              </a:rPr>
              <a:t>Y</a:t>
            </a:r>
            <a:r>
              <a:rPr lang="en-US" sz="1400" b="0" i="0" dirty="0">
                <a:solidFill>
                  <a:srgbClr val="777777"/>
                </a:solidFill>
                <a:effectLst/>
                <a:latin typeface="Helvetica Neue"/>
              </a:rPr>
              <a:t>, one divides the covariance of the rank variables of </a:t>
            </a:r>
            <a:r>
              <a:rPr lang="en-US" sz="1400" b="0" i="1" dirty="0">
                <a:solidFill>
                  <a:srgbClr val="777777"/>
                </a:solidFill>
                <a:effectLst/>
                <a:latin typeface="Helvetica Neue"/>
              </a:rPr>
              <a:t>X</a:t>
            </a:r>
            <a:r>
              <a:rPr lang="en-US" sz="1400" b="0" i="0" dirty="0">
                <a:solidFill>
                  <a:srgbClr val="777777"/>
                </a:solidFill>
                <a:effectLst/>
                <a:latin typeface="Helvetica Neue"/>
              </a:rPr>
              <a:t> and </a:t>
            </a:r>
            <a:r>
              <a:rPr lang="en-US" sz="1400" b="0" i="1" dirty="0">
                <a:solidFill>
                  <a:srgbClr val="777777"/>
                </a:solidFill>
                <a:effectLst/>
                <a:latin typeface="Helvetica Neue"/>
              </a:rPr>
              <a:t>Y</a:t>
            </a:r>
            <a:r>
              <a:rPr lang="en-US" sz="1400" b="0" i="0" dirty="0">
                <a:solidFill>
                  <a:srgbClr val="777777"/>
                </a:solidFill>
                <a:effectLst/>
                <a:latin typeface="Helvetica Neue"/>
              </a:rPr>
              <a:t> by the product of their standard deviations.</a:t>
            </a:r>
            <a:endParaRPr lang="en-IN" sz="1400" dirty="0"/>
          </a:p>
        </p:txBody>
      </p:sp>
      <p:sp>
        <p:nvSpPr>
          <p:cNvPr id="13" name="TextBox 12">
            <a:extLst>
              <a:ext uri="{FF2B5EF4-FFF2-40B4-BE49-F238E27FC236}">
                <a16:creationId xmlns:a16="http://schemas.microsoft.com/office/drawing/2014/main" id="{456E28EC-D021-D38A-6359-9A659FC77980}"/>
              </a:ext>
            </a:extLst>
          </p:cNvPr>
          <p:cNvSpPr txBox="1"/>
          <p:nvPr/>
        </p:nvSpPr>
        <p:spPr>
          <a:xfrm>
            <a:off x="1883934" y="6192327"/>
            <a:ext cx="2713777" cy="276999"/>
          </a:xfrm>
          <a:prstGeom prst="rect">
            <a:avLst/>
          </a:prstGeom>
          <a:noFill/>
        </p:spPr>
        <p:txBody>
          <a:bodyPr wrap="square">
            <a:spAutoFit/>
          </a:bodyPr>
          <a:lstStyle/>
          <a:p>
            <a:pPr algn="ctr"/>
            <a:r>
              <a:rPr lang="en-US" sz="1200" b="1" i="0" dirty="0">
                <a:solidFill>
                  <a:srgbClr val="777777"/>
                </a:solidFill>
                <a:effectLst/>
                <a:latin typeface="Helvetica Neue"/>
              </a:rPr>
              <a:t>Variable Correlation</a:t>
            </a:r>
          </a:p>
        </p:txBody>
      </p:sp>
      <p:sp>
        <p:nvSpPr>
          <p:cNvPr id="14" name="TextBox 13">
            <a:extLst>
              <a:ext uri="{FF2B5EF4-FFF2-40B4-BE49-F238E27FC236}">
                <a16:creationId xmlns:a16="http://schemas.microsoft.com/office/drawing/2014/main" id="{5B03AB18-868D-3E2E-BE28-69CA89E7792A}"/>
              </a:ext>
            </a:extLst>
          </p:cNvPr>
          <p:cNvSpPr txBox="1"/>
          <p:nvPr/>
        </p:nvSpPr>
        <p:spPr>
          <a:xfrm>
            <a:off x="471340" y="820132"/>
            <a:ext cx="11133056" cy="584775"/>
          </a:xfrm>
          <a:prstGeom prst="rect">
            <a:avLst/>
          </a:prstGeom>
          <a:noFill/>
        </p:spPr>
        <p:txBody>
          <a:bodyPr wrap="square" rtlCol="0">
            <a:spAutoFit/>
          </a:bodyPr>
          <a:lstStyle/>
          <a:p>
            <a:r>
              <a:rPr lang="en-US" sz="1600" b="1" dirty="0">
                <a:solidFill>
                  <a:schemeClr val="tx1">
                    <a:lumMod val="65000"/>
                    <a:lumOff val="35000"/>
                  </a:schemeClr>
                </a:solidFill>
              </a:rPr>
              <a:t>EDA Insight:</a:t>
            </a:r>
          </a:p>
          <a:p>
            <a:pPr marL="285750" indent="-285750">
              <a:buFont typeface="Arial" panose="020B0604020202020204" pitchFamily="34" charset="0"/>
              <a:buChar char="•"/>
            </a:pPr>
            <a:r>
              <a:rPr lang="en-US" sz="1600" dirty="0" err="1">
                <a:solidFill>
                  <a:schemeClr val="tx1">
                    <a:lumMod val="65000"/>
                    <a:lumOff val="35000"/>
                  </a:schemeClr>
                </a:solidFill>
              </a:rPr>
              <a:t>Pdays</a:t>
            </a:r>
            <a:r>
              <a:rPr lang="en-US" sz="1600" dirty="0">
                <a:solidFill>
                  <a:schemeClr val="tx1">
                    <a:lumMod val="65000"/>
                    <a:lumOff val="35000"/>
                  </a:schemeClr>
                </a:solidFill>
              </a:rPr>
              <a:t> and previous features are very highly correlated. Due to very high correlation one of these features can be eliminated</a:t>
            </a:r>
          </a:p>
        </p:txBody>
      </p:sp>
    </p:spTree>
    <p:extLst>
      <p:ext uri="{BB962C8B-B14F-4D97-AF65-F5344CB8AC3E}">
        <p14:creationId xmlns:p14="http://schemas.microsoft.com/office/powerpoint/2010/main" val="3525880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Multivariate Analysis – Categorical (</a:t>
            </a:r>
            <a:r>
              <a:rPr kumimoji="0" lang="en-US" sz="2800" b="0" i="0" u="none" strike="noStrike" kern="1200" cap="none" spc="-50" normalizeH="0" baseline="0" noProof="0" dirty="0" err="1">
                <a:ln>
                  <a:noFill/>
                </a:ln>
                <a:solidFill>
                  <a:srgbClr val="000000">
                    <a:lumMod val="75000"/>
                    <a:lumOff val="25000"/>
                  </a:srgbClr>
                </a:solidFill>
                <a:effectLst/>
                <a:uLnTx/>
                <a:uFillTx/>
                <a:latin typeface="Bookman Old Style" panose="020F0302020204030204"/>
                <a:ea typeface="+mj-ea"/>
                <a:cs typeface="+mj-cs"/>
              </a:rPr>
              <a:t>Indept</a:t>
            </a: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 vs. </a:t>
            </a:r>
            <a:r>
              <a:rPr kumimoji="0" lang="en-US" sz="2800" b="0" i="0" u="none" strike="noStrike" kern="1200" cap="none" spc="-50" normalizeH="0" baseline="0" noProof="0" dirty="0" err="1">
                <a:ln>
                  <a:noFill/>
                </a:ln>
                <a:solidFill>
                  <a:srgbClr val="000000">
                    <a:lumMod val="75000"/>
                    <a:lumOff val="25000"/>
                  </a:srgbClr>
                </a:solidFill>
                <a:effectLst/>
                <a:uLnTx/>
                <a:uFillTx/>
                <a:latin typeface="Bookman Old Style" panose="020F0302020204030204"/>
                <a:ea typeface="+mj-ea"/>
                <a:cs typeface="+mj-cs"/>
              </a:rPr>
              <a:t>Indept</a:t>
            </a: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 Vars)</a:t>
            </a:r>
          </a:p>
        </p:txBody>
      </p:sp>
      <p:sp>
        <p:nvSpPr>
          <p:cNvPr id="10" name="TextBox 9">
            <a:extLst>
              <a:ext uri="{FF2B5EF4-FFF2-40B4-BE49-F238E27FC236}">
                <a16:creationId xmlns:a16="http://schemas.microsoft.com/office/drawing/2014/main" id="{D9F58F0A-97D9-79B9-0922-C3E094F877AF}"/>
              </a:ext>
            </a:extLst>
          </p:cNvPr>
          <p:cNvSpPr txBox="1"/>
          <p:nvPr/>
        </p:nvSpPr>
        <p:spPr>
          <a:xfrm>
            <a:off x="6096000" y="2342186"/>
            <a:ext cx="5640091" cy="1538883"/>
          </a:xfrm>
          <a:prstGeom prst="rect">
            <a:avLst/>
          </a:prstGeom>
          <a:noFill/>
        </p:spPr>
        <p:txBody>
          <a:bodyPr wrap="square">
            <a:spAutoFit/>
          </a:bodyPr>
          <a:lstStyle/>
          <a:p>
            <a:pPr algn="l"/>
            <a:r>
              <a:rPr lang="en-US" sz="2400" b="1" dirty="0" err="1">
                <a:solidFill>
                  <a:srgbClr val="777777"/>
                </a:solidFill>
                <a:latin typeface="Helvetica Neue"/>
              </a:rPr>
              <a:t>Cramér's</a:t>
            </a:r>
            <a:r>
              <a:rPr lang="en-US" sz="2400" b="1" i="0" dirty="0">
                <a:solidFill>
                  <a:srgbClr val="777777"/>
                </a:solidFill>
                <a:effectLst/>
                <a:latin typeface="Helvetica Neue"/>
              </a:rPr>
              <a:t> V (</a:t>
            </a:r>
            <a:r>
              <a:rPr lang="en-US" sz="2400" b="1" i="0" dirty="0" err="1">
                <a:solidFill>
                  <a:srgbClr val="777777"/>
                </a:solidFill>
                <a:effectLst/>
                <a:latin typeface="Helvetica Neue"/>
              </a:rPr>
              <a:t>φc</a:t>
            </a:r>
            <a:r>
              <a:rPr lang="en-US" sz="2400" b="1" i="0" dirty="0">
                <a:solidFill>
                  <a:srgbClr val="777777"/>
                </a:solidFill>
                <a:effectLst/>
                <a:latin typeface="Helvetica Neue"/>
              </a:rPr>
              <a:t>)</a:t>
            </a:r>
          </a:p>
          <a:p>
            <a:pPr algn="l"/>
            <a:r>
              <a:rPr lang="en-US" sz="1400" dirty="0" err="1">
                <a:solidFill>
                  <a:srgbClr val="777777"/>
                </a:solidFill>
                <a:latin typeface="Helvetica Neue"/>
              </a:rPr>
              <a:t>Cramér's</a:t>
            </a:r>
            <a:r>
              <a:rPr lang="en-US" sz="1400" dirty="0">
                <a:solidFill>
                  <a:srgbClr val="777777"/>
                </a:solidFill>
                <a:latin typeface="Helvetica Neue"/>
              </a:rPr>
              <a:t> V is an association measure for nominal random variables. The coefficient ranges from 0 to 1, with 0 indicating independence and 1 indicating perfect association. The empirical estimators used for </a:t>
            </a:r>
            <a:r>
              <a:rPr lang="en-US" sz="1400" dirty="0" err="1">
                <a:solidFill>
                  <a:srgbClr val="777777"/>
                </a:solidFill>
                <a:latin typeface="Helvetica Neue"/>
              </a:rPr>
              <a:t>Cramér's</a:t>
            </a:r>
            <a:r>
              <a:rPr lang="en-US" sz="1400" dirty="0">
                <a:solidFill>
                  <a:srgbClr val="777777"/>
                </a:solidFill>
                <a:latin typeface="Helvetica Neue"/>
              </a:rPr>
              <a:t> V have been proved to be biased, even for large samples</a:t>
            </a:r>
            <a:endParaRPr lang="en-IN" sz="1400" dirty="0">
              <a:solidFill>
                <a:srgbClr val="777777"/>
              </a:solidFill>
              <a:latin typeface="Helvetica Neue"/>
            </a:endParaRPr>
          </a:p>
        </p:txBody>
      </p:sp>
      <p:sp>
        <p:nvSpPr>
          <p:cNvPr id="13" name="TextBox 12">
            <a:extLst>
              <a:ext uri="{FF2B5EF4-FFF2-40B4-BE49-F238E27FC236}">
                <a16:creationId xmlns:a16="http://schemas.microsoft.com/office/drawing/2014/main" id="{456E28EC-D021-D38A-6359-9A659FC77980}"/>
              </a:ext>
            </a:extLst>
          </p:cNvPr>
          <p:cNvSpPr txBox="1"/>
          <p:nvPr/>
        </p:nvSpPr>
        <p:spPr>
          <a:xfrm>
            <a:off x="1883934" y="6192327"/>
            <a:ext cx="2713777" cy="276999"/>
          </a:xfrm>
          <a:prstGeom prst="rect">
            <a:avLst/>
          </a:prstGeom>
          <a:noFill/>
        </p:spPr>
        <p:txBody>
          <a:bodyPr wrap="square">
            <a:spAutoFit/>
          </a:bodyPr>
          <a:lstStyle/>
          <a:p>
            <a:pPr algn="ctr"/>
            <a:r>
              <a:rPr lang="en-US" sz="1200" b="1" i="0" dirty="0">
                <a:solidFill>
                  <a:srgbClr val="777777"/>
                </a:solidFill>
                <a:effectLst/>
                <a:latin typeface="Helvetica Neue"/>
              </a:rPr>
              <a:t>Variable Correlation</a:t>
            </a:r>
          </a:p>
        </p:txBody>
      </p:sp>
      <p:sp>
        <p:nvSpPr>
          <p:cNvPr id="14" name="TextBox 13">
            <a:extLst>
              <a:ext uri="{FF2B5EF4-FFF2-40B4-BE49-F238E27FC236}">
                <a16:creationId xmlns:a16="http://schemas.microsoft.com/office/drawing/2014/main" id="{5B03AB18-868D-3E2E-BE28-69CA89E7792A}"/>
              </a:ext>
            </a:extLst>
          </p:cNvPr>
          <p:cNvSpPr txBox="1"/>
          <p:nvPr/>
        </p:nvSpPr>
        <p:spPr>
          <a:xfrm>
            <a:off x="471340" y="820132"/>
            <a:ext cx="11133056" cy="1569660"/>
          </a:xfrm>
          <a:prstGeom prst="rect">
            <a:avLst/>
          </a:prstGeom>
          <a:noFill/>
        </p:spPr>
        <p:txBody>
          <a:bodyPr wrap="square" rtlCol="0">
            <a:spAutoFit/>
          </a:bodyPr>
          <a:lstStyle/>
          <a:p>
            <a:r>
              <a:rPr lang="en-US" sz="1600" b="1" dirty="0">
                <a:solidFill>
                  <a:schemeClr val="tx1">
                    <a:lumMod val="65000"/>
                    <a:lumOff val="35000"/>
                  </a:schemeClr>
                </a:solidFill>
              </a:rPr>
              <a:t>EDA Insight:</a:t>
            </a:r>
          </a:p>
          <a:p>
            <a:pPr marL="285750" indent="-285750">
              <a:buFont typeface="Arial" panose="020B0604020202020204" pitchFamily="34" charset="0"/>
              <a:buChar char="•"/>
            </a:pPr>
            <a:r>
              <a:rPr lang="en-US" sz="1600" dirty="0">
                <a:solidFill>
                  <a:schemeClr val="tx1">
                    <a:lumMod val="65000"/>
                    <a:lumOff val="35000"/>
                  </a:schemeClr>
                </a:solidFill>
              </a:rPr>
              <a:t>Variable month is correlated with contact and housing but this correlation cannot be explained in business terms</a:t>
            </a:r>
          </a:p>
          <a:p>
            <a:pPr marL="285750" indent="-285750">
              <a:buFont typeface="Arial" panose="020B0604020202020204" pitchFamily="34" charset="0"/>
              <a:buChar char="•"/>
            </a:pPr>
            <a:r>
              <a:rPr lang="en-US" sz="1600" dirty="0">
                <a:solidFill>
                  <a:schemeClr val="tx1">
                    <a:lumMod val="65000"/>
                    <a:lumOff val="35000"/>
                  </a:schemeClr>
                </a:solidFill>
              </a:rPr>
              <a:t>Variable job is correlated with education which is an expected outcome</a:t>
            </a:r>
          </a:p>
          <a:p>
            <a:pPr marL="285750" indent="-285750">
              <a:buFont typeface="Arial" panose="020B0604020202020204" pitchFamily="34" charset="0"/>
              <a:buChar char="•"/>
            </a:pPr>
            <a:r>
              <a:rPr lang="en-US" sz="1600" dirty="0" err="1">
                <a:solidFill>
                  <a:schemeClr val="tx1">
                    <a:lumMod val="65000"/>
                    <a:lumOff val="35000"/>
                  </a:schemeClr>
                </a:solidFill>
              </a:rPr>
              <a:t>Poutcome</a:t>
            </a:r>
            <a:r>
              <a:rPr lang="en-US" sz="1600" dirty="0">
                <a:solidFill>
                  <a:schemeClr val="tx1">
                    <a:lumMod val="65000"/>
                    <a:lumOff val="35000"/>
                  </a:schemeClr>
                </a:solidFill>
              </a:rPr>
              <a:t> and month are correlated with target variable which might important feature for modelling</a:t>
            </a:r>
          </a:p>
          <a:p>
            <a:pPr marL="742950" lvl="1" indent="-285750">
              <a:buFont typeface="Arial" panose="020B0604020202020204" pitchFamily="34" charset="0"/>
              <a:buChar char="•"/>
            </a:pPr>
            <a:r>
              <a:rPr lang="en-US" sz="1600" dirty="0">
                <a:solidFill>
                  <a:schemeClr val="tx1">
                    <a:lumMod val="65000"/>
                    <a:lumOff val="35000"/>
                  </a:schemeClr>
                </a:solidFill>
              </a:rPr>
              <a:t>Need to be cautious while understanding correlation of month with target as seen in the previous univariate analysis correlation might just be due to baseline of term deposit creation coupled with low activity</a:t>
            </a:r>
          </a:p>
        </p:txBody>
      </p:sp>
      <p:pic>
        <p:nvPicPr>
          <p:cNvPr id="3" name="Picture 2">
            <a:extLst>
              <a:ext uri="{FF2B5EF4-FFF2-40B4-BE49-F238E27FC236}">
                <a16:creationId xmlns:a16="http://schemas.microsoft.com/office/drawing/2014/main" id="{F1DC5C52-5498-1B07-B16C-91A34B078CC5}"/>
              </a:ext>
            </a:extLst>
          </p:cNvPr>
          <p:cNvPicPr>
            <a:picLocks noChangeAspect="1"/>
          </p:cNvPicPr>
          <p:nvPr/>
        </p:nvPicPr>
        <p:blipFill>
          <a:blip r:embed="rId2"/>
          <a:stretch>
            <a:fillRect/>
          </a:stretch>
        </p:blipFill>
        <p:spPr>
          <a:xfrm>
            <a:off x="1143753" y="2311171"/>
            <a:ext cx="4361532" cy="3716063"/>
          </a:xfrm>
          <a:prstGeom prst="rect">
            <a:avLst/>
          </a:prstGeom>
        </p:spPr>
      </p:pic>
    </p:spTree>
    <p:extLst>
      <p:ext uri="{BB962C8B-B14F-4D97-AF65-F5344CB8AC3E}">
        <p14:creationId xmlns:p14="http://schemas.microsoft.com/office/powerpoint/2010/main" val="3545403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Multivariate Analysis – All Var with Target</a:t>
            </a:r>
          </a:p>
        </p:txBody>
      </p:sp>
      <p:sp>
        <p:nvSpPr>
          <p:cNvPr id="14" name="TextBox 13">
            <a:extLst>
              <a:ext uri="{FF2B5EF4-FFF2-40B4-BE49-F238E27FC236}">
                <a16:creationId xmlns:a16="http://schemas.microsoft.com/office/drawing/2014/main" id="{5B03AB18-868D-3E2E-BE28-69CA89E7792A}"/>
              </a:ext>
            </a:extLst>
          </p:cNvPr>
          <p:cNvSpPr txBox="1"/>
          <p:nvPr/>
        </p:nvSpPr>
        <p:spPr>
          <a:xfrm>
            <a:off x="6167438" y="820132"/>
            <a:ext cx="5436957" cy="2062103"/>
          </a:xfrm>
          <a:prstGeom prst="rect">
            <a:avLst/>
          </a:prstGeom>
          <a:noFill/>
        </p:spPr>
        <p:txBody>
          <a:bodyPr wrap="square" rtlCol="0">
            <a:spAutoFit/>
          </a:bodyPr>
          <a:lstStyle/>
          <a:p>
            <a:r>
              <a:rPr lang="en-US" sz="1600" b="1" dirty="0">
                <a:solidFill>
                  <a:schemeClr val="tx1">
                    <a:lumMod val="65000"/>
                    <a:lumOff val="35000"/>
                  </a:schemeClr>
                </a:solidFill>
              </a:rPr>
              <a:t>EDA Insight:</a:t>
            </a:r>
          </a:p>
          <a:p>
            <a:pPr marL="285750" indent="-285750">
              <a:buFont typeface="Arial" panose="020B0604020202020204" pitchFamily="34" charset="0"/>
              <a:buChar char="•"/>
            </a:pPr>
            <a:r>
              <a:rPr lang="en-US" sz="1600" b="1" dirty="0">
                <a:solidFill>
                  <a:schemeClr val="tx1">
                    <a:lumMod val="65000"/>
                    <a:lumOff val="35000"/>
                  </a:schemeClr>
                </a:solidFill>
              </a:rPr>
              <a:t>Duration seems to a highly influential variable </a:t>
            </a:r>
            <a:r>
              <a:rPr lang="en-US" sz="1600" dirty="0">
                <a:solidFill>
                  <a:schemeClr val="tx1">
                    <a:lumMod val="65000"/>
                    <a:lumOff val="35000"/>
                  </a:schemeClr>
                </a:solidFill>
              </a:rPr>
              <a:t>for outcome prediction. This kind of align with the fact that if customer is interested in the idea of term deposit then only he will engage in conversation with the agents</a:t>
            </a:r>
          </a:p>
          <a:p>
            <a:pPr marL="285750" indent="-285750">
              <a:buFont typeface="Arial" panose="020B0604020202020204" pitchFamily="34" charset="0"/>
              <a:buChar char="•"/>
            </a:pPr>
            <a:r>
              <a:rPr lang="en-US" sz="1600" dirty="0">
                <a:solidFill>
                  <a:schemeClr val="tx1">
                    <a:lumMod val="65000"/>
                    <a:lumOff val="35000"/>
                  </a:schemeClr>
                </a:solidFill>
              </a:rPr>
              <a:t> Other variables exhibiting influence on target variable are campaign, </a:t>
            </a:r>
            <a:r>
              <a:rPr lang="en-US" sz="1600" dirty="0" err="1">
                <a:solidFill>
                  <a:schemeClr val="tx1">
                    <a:lumMod val="65000"/>
                    <a:lumOff val="35000"/>
                  </a:schemeClr>
                </a:solidFill>
              </a:rPr>
              <a:t>pdays</a:t>
            </a:r>
            <a:r>
              <a:rPr lang="en-US" sz="1600" dirty="0">
                <a:solidFill>
                  <a:schemeClr val="tx1">
                    <a:lumMod val="65000"/>
                    <a:lumOff val="35000"/>
                  </a:schemeClr>
                </a:solidFill>
              </a:rPr>
              <a:t>, previous and </a:t>
            </a:r>
            <a:r>
              <a:rPr lang="en-US" sz="1600" dirty="0" err="1">
                <a:solidFill>
                  <a:schemeClr val="tx1">
                    <a:lumMod val="65000"/>
                    <a:lumOff val="35000"/>
                  </a:schemeClr>
                </a:solidFill>
              </a:rPr>
              <a:t>poutcome</a:t>
            </a:r>
            <a:endParaRPr lang="en-US" sz="1600" dirty="0">
              <a:solidFill>
                <a:schemeClr val="tx1">
                  <a:lumMod val="65000"/>
                  <a:lumOff val="35000"/>
                </a:schemeClr>
              </a:solidFill>
            </a:endParaRPr>
          </a:p>
          <a:p>
            <a:pPr marL="285750" indent="-285750">
              <a:buFont typeface="Arial" panose="020B0604020202020204" pitchFamily="34" charset="0"/>
              <a:buChar char="•"/>
            </a:pPr>
            <a:r>
              <a:rPr lang="en-US" sz="1600" dirty="0">
                <a:solidFill>
                  <a:schemeClr val="tx1">
                    <a:lumMod val="65000"/>
                    <a:lumOff val="35000"/>
                  </a:schemeClr>
                </a:solidFill>
              </a:rPr>
              <a:t>Similar to education and job, age is correlated with job</a:t>
            </a:r>
          </a:p>
        </p:txBody>
      </p:sp>
      <p:pic>
        <p:nvPicPr>
          <p:cNvPr id="5" name="Picture 4">
            <a:extLst>
              <a:ext uri="{FF2B5EF4-FFF2-40B4-BE49-F238E27FC236}">
                <a16:creationId xmlns:a16="http://schemas.microsoft.com/office/drawing/2014/main" id="{CF7B7388-31D9-9F1E-DB0B-2BD043BE7176}"/>
              </a:ext>
            </a:extLst>
          </p:cNvPr>
          <p:cNvPicPr>
            <a:picLocks noChangeAspect="1"/>
          </p:cNvPicPr>
          <p:nvPr/>
        </p:nvPicPr>
        <p:blipFill>
          <a:blip r:embed="rId2"/>
          <a:stretch>
            <a:fillRect/>
          </a:stretch>
        </p:blipFill>
        <p:spPr>
          <a:xfrm>
            <a:off x="427833" y="820132"/>
            <a:ext cx="5080095" cy="4559591"/>
          </a:xfrm>
          <a:prstGeom prst="rect">
            <a:avLst/>
          </a:prstGeom>
        </p:spPr>
      </p:pic>
      <p:sp>
        <p:nvSpPr>
          <p:cNvPr id="11" name="TextBox 10">
            <a:extLst>
              <a:ext uri="{FF2B5EF4-FFF2-40B4-BE49-F238E27FC236}">
                <a16:creationId xmlns:a16="http://schemas.microsoft.com/office/drawing/2014/main" id="{0CA59057-4872-2EC9-8860-1BC778459EA4}"/>
              </a:ext>
            </a:extLst>
          </p:cNvPr>
          <p:cNvSpPr txBox="1"/>
          <p:nvPr/>
        </p:nvSpPr>
        <p:spPr>
          <a:xfrm>
            <a:off x="353355" y="5469553"/>
            <a:ext cx="8809500" cy="1107996"/>
          </a:xfrm>
          <a:prstGeom prst="rect">
            <a:avLst/>
          </a:prstGeom>
          <a:noFill/>
        </p:spPr>
        <p:txBody>
          <a:bodyPr wrap="square">
            <a:spAutoFit/>
          </a:bodyPr>
          <a:lstStyle/>
          <a:p>
            <a:pPr algn="l"/>
            <a:r>
              <a:rPr lang="en-US" sz="1100" b="0" i="0" dirty="0">
                <a:solidFill>
                  <a:srgbClr val="58544F"/>
                </a:solidFill>
                <a:effectLst/>
                <a:latin typeface="RobotoMed"/>
              </a:rPr>
              <a:t>■ </a:t>
            </a:r>
            <a:r>
              <a:rPr lang="en-US" sz="1100" b="1" i="0" dirty="0">
                <a:solidFill>
                  <a:srgbClr val="58544F"/>
                </a:solidFill>
                <a:effectLst/>
                <a:latin typeface="RobotoMed"/>
              </a:rPr>
              <a:t>Squares</a:t>
            </a:r>
            <a:r>
              <a:rPr lang="en-US" sz="1100" b="0" i="0" dirty="0">
                <a:solidFill>
                  <a:srgbClr val="58544F"/>
                </a:solidFill>
                <a:effectLst/>
                <a:latin typeface="RobotoMed"/>
              </a:rPr>
              <a:t> are categorical associations (uncertainty coefficient &amp; correlation ratio) from 0 to 1. The uncertainty coefficient is </a:t>
            </a:r>
            <a:r>
              <a:rPr lang="en-US" sz="1100" b="1" i="0" dirty="0" err="1">
                <a:solidFill>
                  <a:srgbClr val="58544F"/>
                </a:solidFill>
                <a:effectLst/>
                <a:latin typeface="RobotoMed"/>
              </a:rPr>
              <a:t>assymmetrical</a:t>
            </a:r>
            <a:r>
              <a:rPr lang="en-US" sz="1100" b="0" i="0" dirty="0">
                <a:solidFill>
                  <a:srgbClr val="58544F"/>
                </a:solidFill>
                <a:effectLst/>
                <a:latin typeface="RobotoMed"/>
              </a:rPr>
              <a:t>, (i.e. ROW LABEL values indicate how much they PROVIDE INFORMATION to each LABEL at the TOP).</a:t>
            </a:r>
            <a:br>
              <a:rPr lang="en-US" sz="1100" b="0" i="0" dirty="0">
                <a:solidFill>
                  <a:srgbClr val="58544F"/>
                </a:solidFill>
                <a:effectLst/>
                <a:latin typeface="RobotoMed"/>
              </a:rPr>
            </a:br>
            <a:br>
              <a:rPr lang="en-US" sz="1100" b="0" i="0" dirty="0">
                <a:solidFill>
                  <a:srgbClr val="58544F"/>
                </a:solidFill>
                <a:effectLst/>
                <a:latin typeface="RobotoMed"/>
              </a:rPr>
            </a:br>
            <a:r>
              <a:rPr lang="en-US" sz="1100" b="0" i="0" dirty="0">
                <a:solidFill>
                  <a:srgbClr val="58544F"/>
                </a:solidFill>
                <a:effectLst/>
                <a:latin typeface="RobotoMed"/>
              </a:rPr>
              <a:t>• </a:t>
            </a:r>
            <a:r>
              <a:rPr lang="en-US" sz="1100" b="1" i="0" dirty="0">
                <a:solidFill>
                  <a:srgbClr val="58544F"/>
                </a:solidFill>
                <a:effectLst/>
                <a:latin typeface="RobotoMed"/>
              </a:rPr>
              <a:t>Circles</a:t>
            </a:r>
            <a:r>
              <a:rPr lang="en-US" sz="1100" b="0" i="0" dirty="0">
                <a:solidFill>
                  <a:srgbClr val="58544F"/>
                </a:solidFill>
                <a:effectLst/>
                <a:latin typeface="RobotoMed"/>
              </a:rPr>
              <a:t> are the symmetrical numerical correlations (Pearson's) from -1 to 1. The </a:t>
            </a:r>
            <a:r>
              <a:rPr lang="en-US" sz="1100" b="1" i="0" dirty="0">
                <a:solidFill>
                  <a:srgbClr val="58544F"/>
                </a:solidFill>
                <a:effectLst/>
                <a:latin typeface="RobotoMed"/>
              </a:rPr>
              <a:t>trivial diagonal</a:t>
            </a:r>
            <a:r>
              <a:rPr lang="en-US" sz="1100" b="0" i="0" dirty="0">
                <a:solidFill>
                  <a:srgbClr val="58544F"/>
                </a:solidFill>
                <a:effectLst/>
                <a:latin typeface="RobotoMed"/>
              </a:rPr>
              <a:t> is intentionally left blank for clarity.</a:t>
            </a:r>
          </a:p>
          <a:p>
            <a:br>
              <a:rPr lang="en-US" sz="1100" dirty="0"/>
            </a:br>
            <a:endParaRPr lang="en-IN" sz="1100" dirty="0"/>
          </a:p>
        </p:txBody>
      </p:sp>
      <p:sp>
        <p:nvSpPr>
          <p:cNvPr id="7" name="Rectangle 6">
            <a:extLst>
              <a:ext uri="{FF2B5EF4-FFF2-40B4-BE49-F238E27FC236}">
                <a16:creationId xmlns:a16="http://schemas.microsoft.com/office/drawing/2014/main" id="{D464BC3B-3B87-2904-C5FD-F0998759758B}"/>
              </a:ext>
            </a:extLst>
          </p:cNvPr>
          <p:cNvSpPr/>
          <p:nvPr/>
        </p:nvSpPr>
        <p:spPr>
          <a:xfrm>
            <a:off x="895546" y="895546"/>
            <a:ext cx="263951" cy="44841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0278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0E8DFFF7-84E6-F3F8-5414-4416A95F7F93}"/>
              </a:ext>
            </a:extLst>
          </p:cNvPr>
          <p:cNvSpPr/>
          <p:nvPr/>
        </p:nvSpPr>
        <p:spPr>
          <a:xfrm>
            <a:off x="1858617" y="4455880"/>
            <a:ext cx="540000" cy="54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12E5562A-E439-1E98-FEBE-C06E28DB9ED7}"/>
              </a:ext>
            </a:extLst>
          </p:cNvPr>
          <p:cNvSpPr/>
          <p:nvPr/>
        </p:nvSpPr>
        <p:spPr>
          <a:xfrm>
            <a:off x="2506566" y="3038808"/>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567BB857-A819-32D5-B623-66FE3CD4155C}"/>
              </a:ext>
            </a:extLst>
          </p:cNvPr>
          <p:cNvSpPr/>
          <p:nvPr/>
        </p:nvSpPr>
        <p:spPr>
          <a:xfrm>
            <a:off x="1858617" y="1667451"/>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Freeform: Shape 8">
            <a:extLst>
              <a:ext uri="{FF2B5EF4-FFF2-40B4-BE49-F238E27FC236}">
                <a16:creationId xmlns:a16="http://schemas.microsoft.com/office/drawing/2014/main" id="{DB168F5E-B764-CA5A-65E3-E48CDE212B2A}"/>
              </a:ext>
            </a:extLst>
          </p:cNvPr>
          <p:cNvSpPr/>
          <p:nvPr/>
        </p:nvSpPr>
        <p:spPr>
          <a:xfrm>
            <a:off x="0" y="1508808"/>
            <a:ext cx="2718442" cy="3600000"/>
          </a:xfrm>
          <a:custGeom>
            <a:avLst/>
            <a:gdLst>
              <a:gd name="connsiteX0" fmla="*/ 918442 w 2718442"/>
              <a:gd name="connsiteY0" fmla="*/ 0 h 3600000"/>
              <a:gd name="connsiteX1" fmla="*/ 2718442 w 2718442"/>
              <a:gd name="connsiteY1" fmla="*/ 1800000 h 3600000"/>
              <a:gd name="connsiteX2" fmla="*/ 918442 w 2718442"/>
              <a:gd name="connsiteY2" fmla="*/ 3600000 h 3600000"/>
              <a:gd name="connsiteX3" fmla="*/ 60455 w 2718442"/>
              <a:gd name="connsiteY3" fmla="*/ 3382750 h 3600000"/>
              <a:gd name="connsiteX4" fmla="*/ 0 w 2718442"/>
              <a:gd name="connsiteY4" fmla="*/ 3346023 h 3600000"/>
              <a:gd name="connsiteX5" fmla="*/ 0 w 2718442"/>
              <a:gd name="connsiteY5" fmla="*/ 253978 h 3600000"/>
              <a:gd name="connsiteX6" fmla="*/ 60455 w 2718442"/>
              <a:gd name="connsiteY6" fmla="*/ 217250 h 3600000"/>
              <a:gd name="connsiteX7" fmla="*/ 918442 w 2718442"/>
              <a:gd name="connsiteY7"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8442" h="3600000">
                <a:moveTo>
                  <a:pt x="918442" y="0"/>
                </a:moveTo>
                <a:cubicBezTo>
                  <a:pt x="1912555" y="0"/>
                  <a:pt x="2718442" y="805887"/>
                  <a:pt x="2718442" y="1800000"/>
                </a:cubicBezTo>
                <a:cubicBezTo>
                  <a:pt x="2718442" y="2794113"/>
                  <a:pt x="1912555" y="3600000"/>
                  <a:pt x="918442" y="3600000"/>
                </a:cubicBezTo>
                <a:cubicBezTo>
                  <a:pt x="607782" y="3600000"/>
                  <a:pt x="315503" y="3521300"/>
                  <a:pt x="60455" y="3382750"/>
                </a:cubicBezTo>
                <a:lnTo>
                  <a:pt x="0" y="3346023"/>
                </a:lnTo>
                <a:lnTo>
                  <a:pt x="0" y="253978"/>
                </a:lnTo>
                <a:lnTo>
                  <a:pt x="60455" y="217250"/>
                </a:lnTo>
                <a:cubicBezTo>
                  <a:pt x="315503" y="78700"/>
                  <a:pt x="607782" y="0"/>
                  <a:pt x="918442" y="0"/>
                </a:cubicBezTo>
                <a:close/>
              </a:path>
            </a:pathLst>
          </a:custGeom>
          <a:solidFill>
            <a:schemeClr val="bg1"/>
          </a:solidFill>
          <a:ln w="28575">
            <a:solidFill>
              <a:schemeClr val="tx1">
                <a:lumMod val="85000"/>
                <a:lumOff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1026" name="Picture 2" descr="To-do list agenda icon simple style Royalty Free Vector">
            <a:extLst>
              <a:ext uri="{FF2B5EF4-FFF2-40B4-BE49-F238E27FC236}">
                <a16:creationId xmlns:a16="http://schemas.microsoft.com/office/drawing/2014/main" id="{20608561-973E-5536-B40A-98B36AB684D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963" b="89815" l="10000" r="90000">
                        <a14:foregroundMark x1="59000" y1="14444" x2="59000" y2="14444"/>
                        <a14:foregroundMark x1="58300" y1="20463" x2="58300" y2="20463"/>
                        <a14:foregroundMark x1="57000" y1="30093" x2="57000" y2="30093"/>
                        <a14:foregroundMark x1="55700" y1="32500" x2="55700" y2="32500"/>
                        <a14:foregroundMark x1="54200" y1="36204" x2="54200" y2="36204"/>
                        <a14:foregroundMark x1="51200" y1="43426" x2="51200" y2="43426"/>
                        <a14:foregroundMark x1="49000" y1="46204" x2="49000" y2="46204"/>
                        <a14:foregroundMark x1="47000" y1="49444" x2="47000" y2="49444"/>
                        <a14:foregroundMark x1="46800" y1="57685" x2="46800" y2="57685"/>
                        <a14:foregroundMark x1="45700" y1="60278" x2="45700" y2="60278"/>
                        <a14:foregroundMark x1="45300" y1="62963" x2="45300" y2="62963"/>
                        <a14:foregroundMark x1="47000" y1="71389" x2="47000" y2="71389"/>
                        <a14:foregroundMark x1="46600" y1="73981" x2="46600" y2="73981"/>
                        <a14:foregroundMark x1="46400" y1="77037" x2="46400" y2="77037"/>
                        <a14:foregroundMark x1="40100" y1="73426" x2="40100" y2="73426"/>
                        <a14:foregroundMark x1="39900" y1="57685" x2="39900" y2="57685"/>
                        <a14:foregroundMark x1="40100" y1="47037" x2="40100" y2="47037"/>
                        <a14:foregroundMark x1="40100" y1="31111" x2="40100" y2="31111"/>
                      </a14:backgroundRemoval>
                    </a14:imgEffect>
                  </a14:imgLayer>
                </a14:imgProps>
              </a:ext>
              <a:ext uri="{28A0092B-C50C-407E-A947-70E740481C1C}">
                <a14:useLocalDpi xmlns:a14="http://schemas.microsoft.com/office/drawing/2010/main" val="0"/>
              </a:ext>
            </a:extLst>
          </a:blip>
          <a:srcRect b="9297"/>
          <a:stretch/>
        </p:blipFill>
        <p:spPr bwMode="auto">
          <a:xfrm>
            <a:off x="-124307" y="2012866"/>
            <a:ext cx="2448200" cy="239823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87C65AAB-C9E1-BD02-9234-C2E4E58C251B}"/>
              </a:ext>
            </a:extLst>
          </p:cNvPr>
          <p:cNvSpPr/>
          <p:nvPr/>
        </p:nvSpPr>
        <p:spPr>
          <a:xfrm>
            <a:off x="3563331" y="1505170"/>
            <a:ext cx="1583703" cy="530399"/>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5" name="Rectangle: Rounded Corners 14">
            <a:extLst>
              <a:ext uri="{FF2B5EF4-FFF2-40B4-BE49-F238E27FC236}">
                <a16:creationId xmlns:a16="http://schemas.microsoft.com/office/drawing/2014/main" id="{5EA1997F-0725-4DD7-0682-F837264269F5}"/>
              </a:ext>
            </a:extLst>
          </p:cNvPr>
          <p:cNvSpPr/>
          <p:nvPr/>
        </p:nvSpPr>
        <p:spPr>
          <a:xfrm>
            <a:off x="3563330" y="3043609"/>
            <a:ext cx="1583703" cy="530399"/>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6" name="Rectangle: Rounded Corners 15">
            <a:extLst>
              <a:ext uri="{FF2B5EF4-FFF2-40B4-BE49-F238E27FC236}">
                <a16:creationId xmlns:a16="http://schemas.microsoft.com/office/drawing/2014/main" id="{57F42C28-DEB1-174A-8E27-20E7A9F709EA}"/>
              </a:ext>
            </a:extLst>
          </p:cNvPr>
          <p:cNvSpPr/>
          <p:nvPr/>
        </p:nvSpPr>
        <p:spPr>
          <a:xfrm>
            <a:off x="3563330" y="4511508"/>
            <a:ext cx="1583703" cy="530399"/>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4" name="TextBox 13">
            <a:extLst>
              <a:ext uri="{FF2B5EF4-FFF2-40B4-BE49-F238E27FC236}">
                <a16:creationId xmlns:a16="http://schemas.microsoft.com/office/drawing/2014/main" id="{B1E1D3BF-F578-8796-4DFE-C537370175AF}"/>
              </a:ext>
            </a:extLst>
          </p:cNvPr>
          <p:cNvSpPr txBox="1"/>
          <p:nvPr/>
        </p:nvSpPr>
        <p:spPr>
          <a:xfrm>
            <a:off x="5373128" y="1416426"/>
            <a:ext cx="5250880" cy="707886"/>
          </a:xfrm>
          <a:prstGeom prst="rect">
            <a:avLst/>
          </a:prstGeom>
          <a:noFill/>
        </p:spPr>
        <p:txBody>
          <a:bodyPr wrap="square" rtlCol="0">
            <a:spAutoFit/>
          </a:bodyPr>
          <a:lstStyle/>
          <a:p>
            <a:r>
              <a:rPr lang="en-IN" sz="2400" b="1" dirty="0">
                <a:solidFill>
                  <a:schemeClr val="bg1">
                    <a:lumMod val="65000"/>
                  </a:schemeClr>
                </a:solidFill>
              </a:rPr>
              <a:t>Introduction</a:t>
            </a:r>
          </a:p>
          <a:p>
            <a:r>
              <a:rPr lang="en-IN" sz="1600" dirty="0">
                <a:solidFill>
                  <a:schemeClr val="bg1">
                    <a:lumMod val="65000"/>
                  </a:schemeClr>
                </a:solidFill>
              </a:rPr>
              <a:t>Data Description, Literature Review and Research Process</a:t>
            </a:r>
          </a:p>
        </p:txBody>
      </p:sp>
      <p:sp>
        <p:nvSpPr>
          <p:cNvPr id="18" name="TextBox 17">
            <a:extLst>
              <a:ext uri="{FF2B5EF4-FFF2-40B4-BE49-F238E27FC236}">
                <a16:creationId xmlns:a16="http://schemas.microsoft.com/office/drawing/2014/main" id="{5C231927-4FC9-A155-6701-A36FE450FA04}"/>
              </a:ext>
            </a:extLst>
          </p:cNvPr>
          <p:cNvSpPr txBox="1"/>
          <p:nvPr/>
        </p:nvSpPr>
        <p:spPr>
          <a:xfrm>
            <a:off x="5373128" y="2958067"/>
            <a:ext cx="5250880" cy="707886"/>
          </a:xfrm>
          <a:prstGeom prst="rect">
            <a:avLst/>
          </a:prstGeom>
          <a:noFill/>
        </p:spPr>
        <p:txBody>
          <a:bodyPr wrap="square" rtlCol="0">
            <a:spAutoFit/>
          </a:bodyPr>
          <a:lstStyle/>
          <a:p>
            <a:r>
              <a:rPr lang="en-IN" sz="2400" b="1" dirty="0">
                <a:solidFill>
                  <a:schemeClr val="bg1">
                    <a:lumMod val="65000"/>
                  </a:schemeClr>
                </a:solidFill>
              </a:rPr>
              <a:t>EDA Details</a:t>
            </a:r>
          </a:p>
          <a:p>
            <a:r>
              <a:rPr lang="en-IN" sz="1600" dirty="0">
                <a:solidFill>
                  <a:schemeClr val="bg1">
                    <a:lumMod val="65000"/>
                  </a:schemeClr>
                </a:solidFill>
              </a:rPr>
              <a:t>Key Data Trends and Insights </a:t>
            </a:r>
          </a:p>
        </p:txBody>
      </p:sp>
      <p:sp>
        <p:nvSpPr>
          <p:cNvPr id="19" name="TextBox 18">
            <a:extLst>
              <a:ext uri="{FF2B5EF4-FFF2-40B4-BE49-F238E27FC236}">
                <a16:creationId xmlns:a16="http://schemas.microsoft.com/office/drawing/2014/main" id="{DCB997A2-B4E1-33F0-A999-03293F7A1F25}"/>
              </a:ext>
            </a:extLst>
          </p:cNvPr>
          <p:cNvSpPr txBox="1"/>
          <p:nvPr/>
        </p:nvSpPr>
        <p:spPr>
          <a:xfrm>
            <a:off x="5373128" y="4405438"/>
            <a:ext cx="5250880" cy="707886"/>
          </a:xfrm>
          <a:prstGeom prst="rect">
            <a:avLst/>
          </a:prstGeom>
          <a:noFill/>
        </p:spPr>
        <p:txBody>
          <a:bodyPr wrap="square" rtlCol="0">
            <a:spAutoFit/>
          </a:bodyPr>
          <a:lstStyle/>
          <a:p>
            <a:r>
              <a:rPr lang="en-IN" sz="2400" b="1" dirty="0">
                <a:solidFill>
                  <a:schemeClr val="tx1">
                    <a:lumMod val="65000"/>
                    <a:lumOff val="35000"/>
                  </a:schemeClr>
                </a:solidFill>
              </a:rPr>
              <a:t>Next Steps</a:t>
            </a:r>
          </a:p>
          <a:p>
            <a:r>
              <a:rPr lang="en-IN" sz="1600" dirty="0">
                <a:solidFill>
                  <a:schemeClr val="tx1">
                    <a:lumMod val="65000"/>
                    <a:lumOff val="35000"/>
                  </a:schemeClr>
                </a:solidFill>
              </a:rPr>
              <a:t>Machine Learning Model Selection and Expected Outcomes </a:t>
            </a:r>
          </a:p>
        </p:txBody>
      </p:sp>
    </p:spTree>
    <p:extLst>
      <p:ext uri="{BB962C8B-B14F-4D97-AF65-F5344CB8AC3E}">
        <p14:creationId xmlns:p14="http://schemas.microsoft.com/office/powerpoint/2010/main" val="2000475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Summary and Next Steps</a:t>
            </a:r>
          </a:p>
        </p:txBody>
      </p:sp>
      <p:sp>
        <p:nvSpPr>
          <p:cNvPr id="5" name="TextBox 4">
            <a:extLst>
              <a:ext uri="{FF2B5EF4-FFF2-40B4-BE49-F238E27FC236}">
                <a16:creationId xmlns:a16="http://schemas.microsoft.com/office/drawing/2014/main" id="{68597AC7-7FCA-C91C-9CB8-962405DCBA89}"/>
              </a:ext>
            </a:extLst>
          </p:cNvPr>
          <p:cNvSpPr txBox="1"/>
          <p:nvPr/>
        </p:nvSpPr>
        <p:spPr>
          <a:xfrm>
            <a:off x="343928" y="763571"/>
            <a:ext cx="11439577"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65000"/>
                    <a:lumOff val="35000"/>
                  </a:schemeClr>
                </a:solidFill>
              </a:rPr>
              <a:t>Overall data shows </a:t>
            </a:r>
            <a:r>
              <a:rPr lang="en-US" sz="2000" b="1" dirty="0">
                <a:solidFill>
                  <a:schemeClr val="tx1">
                    <a:lumMod val="65000"/>
                    <a:lumOff val="35000"/>
                  </a:schemeClr>
                </a:solidFill>
              </a:rPr>
              <a:t>no sign of missing values </a:t>
            </a:r>
            <a:r>
              <a:rPr lang="en-US" sz="2000" dirty="0">
                <a:solidFill>
                  <a:schemeClr val="tx1">
                    <a:lumMod val="65000"/>
                    <a:lumOff val="35000"/>
                  </a:schemeClr>
                </a:solidFill>
              </a:rPr>
              <a:t>hence no missing value treatment is needed</a:t>
            </a:r>
          </a:p>
          <a:p>
            <a:endParaRPr lang="en-US" sz="2000" dirty="0">
              <a:solidFill>
                <a:schemeClr val="tx1">
                  <a:lumMod val="65000"/>
                  <a:lumOff val="35000"/>
                </a:schemeClr>
              </a:solidFill>
            </a:endParaRPr>
          </a:p>
          <a:p>
            <a:pPr marL="285750" indent="-285750">
              <a:buFont typeface="Arial" panose="020B0604020202020204" pitchFamily="34" charset="0"/>
              <a:buChar char="•"/>
            </a:pPr>
            <a:r>
              <a:rPr lang="en-US" sz="2000" dirty="0">
                <a:solidFill>
                  <a:schemeClr val="tx1">
                    <a:lumMod val="65000"/>
                    <a:lumOff val="35000"/>
                  </a:schemeClr>
                </a:solidFill>
              </a:rPr>
              <a:t>Certain numerical </a:t>
            </a:r>
            <a:r>
              <a:rPr lang="en-US" sz="2000" b="1" dirty="0">
                <a:solidFill>
                  <a:schemeClr val="tx1">
                    <a:lumMod val="65000"/>
                    <a:lumOff val="35000"/>
                  </a:schemeClr>
                </a:solidFill>
              </a:rPr>
              <a:t>feature</a:t>
            </a:r>
            <a:r>
              <a:rPr lang="en-US" sz="2000" dirty="0">
                <a:solidFill>
                  <a:schemeClr val="tx1">
                    <a:lumMod val="65000"/>
                    <a:lumOff val="35000"/>
                  </a:schemeClr>
                </a:solidFill>
              </a:rPr>
              <a:t> like </a:t>
            </a:r>
            <a:r>
              <a:rPr lang="en-US" sz="2000" b="1" dirty="0">
                <a:solidFill>
                  <a:schemeClr val="tx1">
                    <a:lumMod val="65000"/>
                    <a:lumOff val="35000"/>
                  </a:schemeClr>
                </a:solidFill>
              </a:rPr>
              <a:t>Age, Balance etc</a:t>
            </a:r>
            <a:r>
              <a:rPr lang="en-US" sz="2000" dirty="0">
                <a:solidFill>
                  <a:schemeClr val="tx1">
                    <a:lumMod val="65000"/>
                    <a:lumOff val="35000"/>
                  </a:schemeClr>
                </a:solidFill>
              </a:rPr>
              <a:t>., shows outlier values. If outlier sensitive models like logistic regression are using for modeling data then </a:t>
            </a:r>
            <a:r>
              <a:rPr lang="en-US" sz="2000" b="1" dirty="0">
                <a:solidFill>
                  <a:schemeClr val="tx1">
                    <a:lumMod val="65000"/>
                    <a:lumOff val="35000"/>
                  </a:schemeClr>
                </a:solidFill>
              </a:rPr>
              <a:t>outlier treatment is necessary</a:t>
            </a:r>
          </a:p>
          <a:p>
            <a:endParaRPr lang="en-US" sz="2000" b="1" dirty="0">
              <a:solidFill>
                <a:schemeClr val="tx1">
                  <a:lumMod val="65000"/>
                  <a:lumOff val="35000"/>
                </a:schemeClr>
              </a:solidFill>
            </a:endParaRPr>
          </a:p>
          <a:p>
            <a:pPr marL="285750" indent="-285750">
              <a:buFont typeface="Arial" panose="020B0604020202020204" pitchFamily="34" charset="0"/>
              <a:buChar char="•"/>
            </a:pPr>
            <a:r>
              <a:rPr lang="en-US" sz="2000" dirty="0">
                <a:solidFill>
                  <a:schemeClr val="tx1">
                    <a:lumMod val="65000"/>
                    <a:lumOff val="35000"/>
                  </a:schemeClr>
                </a:solidFill>
              </a:rPr>
              <a:t>Though initial observation of correlations showed that feature like duration, </a:t>
            </a:r>
            <a:r>
              <a:rPr lang="en-US" sz="2000" dirty="0" err="1">
                <a:solidFill>
                  <a:schemeClr val="tx1">
                    <a:lumMod val="65000"/>
                    <a:lumOff val="35000"/>
                  </a:schemeClr>
                </a:solidFill>
              </a:rPr>
              <a:t>poutcome</a:t>
            </a:r>
            <a:r>
              <a:rPr lang="en-US" sz="2000" dirty="0">
                <a:solidFill>
                  <a:schemeClr val="tx1">
                    <a:lumMod val="65000"/>
                    <a:lumOff val="35000"/>
                  </a:schemeClr>
                </a:solidFill>
              </a:rPr>
              <a:t>, loan etc., shows better capability explaining target variable other variable selection technique like feature important etc., will be used for final variable selection</a:t>
            </a:r>
          </a:p>
          <a:p>
            <a:endParaRPr lang="en-US" sz="2000" dirty="0">
              <a:solidFill>
                <a:schemeClr val="tx1">
                  <a:lumMod val="65000"/>
                  <a:lumOff val="35000"/>
                </a:schemeClr>
              </a:solidFill>
            </a:endParaRPr>
          </a:p>
          <a:p>
            <a:pPr marL="285750" indent="-285750">
              <a:buFont typeface="Arial" panose="020B0604020202020204" pitchFamily="34" charset="0"/>
              <a:buChar char="•"/>
            </a:pPr>
            <a:r>
              <a:rPr lang="en-US" sz="2000" dirty="0">
                <a:solidFill>
                  <a:schemeClr val="tx1">
                    <a:lumMod val="65000"/>
                    <a:lumOff val="35000"/>
                  </a:schemeClr>
                </a:solidFill>
              </a:rPr>
              <a:t>Target out of 100% of customers/records only 12% are opting for term deposit. This low class ratio might hinder model learning capability due to with class balancing techniques would be required for better modeling</a:t>
            </a:r>
          </a:p>
          <a:p>
            <a:pPr marL="285750" indent="-285750">
              <a:buFont typeface="Arial" panose="020B0604020202020204" pitchFamily="34" charset="0"/>
              <a:buChar char="•"/>
            </a:pPr>
            <a:endParaRPr lang="en-US" sz="2000" dirty="0">
              <a:solidFill>
                <a:schemeClr val="tx1">
                  <a:lumMod val="65000"/>
                  <a:lumOff val="35000"/>
                </a:schemeClr>
              </a:solidFill>
            </a:endParaRPr>
          </a:p>
        </p:txBody>
      </p:sp>
    </p:spTree>
    <p:extLst>
      <p:ext uri="{BB962C8B-B14F-4D97-AF65-F5344CB8AC3E}">
        <p14:creationId xmlns:p14="http://schemas.microsoft.com/office/powerpoint/2010/main" val="223881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0E8DFFF7-84E6-F3F8-5414-4416A95F7F93}"/>
              </a:ext>
            </a:extLst>
          </p:cNvPr>
          <p:cNvSpPr/>
          <p:nvPr/>
        </p:nvSpPr>
        <p:spPr>
          <a:xfrm>
            <a:off x="1858617" y="4455880"/>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12E5562A-E439-1E98-FEBE-C06E28DB9ED7}"/>
              </a:ext>
            </a:extLst>
          </p:cNvPr>
          <p:cNvSpPr/>
          <p:nvPr/>
        </p:nvSpPr>
        <p:spPr>
          <a:xfrm>
            <a:off x="2506566" y="3038808"/>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567BB857-A819-32D5-B623-66FE3CD4155C}"/>
              </a:ext>
            </a:extLst>
          </p:cNvPr>
          <p:cNvSpPr/>
          <p:nvPr/>
        </p:nvSpPr>
        <p:spPr>
          <a:xfrm>
            <a:off x="1858617" y="1667451"/>
            <a:ext cx="540000" cy="54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4EA1E20-5E4C-E6E9-62F1-1009C5172451}"/>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Agenda</a:t>
            </a:r>
          </a:p>
        </p:txBody>
      </p:sp>
      <p:sp>
        <p:nvSpPr>
          <p:cNvPr id="9" name="Freeform: Shape 8">
            <a:extLst>
              <a:ext uri="{FF2B5EF4-FFF2-40B4-BE49-F238E27FC236}">
                <a16:creationId xmlns:a16="http://schemas.microsoft.com/office/drawing/2014/main" id="{DB168F5E-B764-CA5A-65E3-E48CDE212B2A}"/>
              </a:ext>
            </a:extLst>
          </p:cNvPr>
          <p:cNvSpPr/>
          <p:nvPr/>
        </p:nvSpPr>
        <p:spPr>
          <a:xfrm>
            <a:off x="0" y="1508808"/>
            <a:ext cx="2718442" cy="3600000"/>
          </a:xfrm>
          <a:custGeom>
            <a:avLst/>
            <a:gdLst>
              <a:gd name="connsiteX0" fmla="*/ 918442 w 2718442"/>
              <a:gd name="connsiteY0" fmla="*/ 0 h 3600000"/>
              <a:gd name="connsiteX1" fmla="*/ 2718442 w 2718442"/>
              <a:gd name="connsiteY1" fmla="*/ 1800000 h 3600000"/>
              <a:gd name="connsiteX2" fmla="*/ 918442 w 2718442"/>
              <a:gd name="connsiteY2" fmla="*/ 3600000 h 3600000"/>
              <a:gd name="connsiteX3" fmla="*/ 60455 w 2718442"/>
              <a:gd name="connsiteY3" fmla="*/ 3382750 h 3600000"/>
              <a:gd name="connsiteX4" fmla="*/ 0 w 2718442"/>
              <a:gd name="connsiteY4" fmla="*/ 3346023 h 3600000"/>
              <a:gd name="connsiteX5" fmla="*/ 0 w 2718442"/>
              <a:gd name="connsiteY5" fmla="*/ 253978 h 3600000"/>
              <a:gd name="connsiteX6" fmla="*/ 60455 w 2718442"/>
              <a:gd name="connsiteY6" fmla="*/ 217250 h 3600000"/>
              <a:gd name="connsiteX7" fmla="*/ 918442 w 2718442"/>
              <a:gd name="connsiteY7"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8442" h="3600000">
                <a:moveTo>
                  <a:pt x="918442" y="0"/>
                </a:moveTo>
                <a:cubicBezTo>
                  <a:pt x="1912555" y="0"/>
                  <a:pt x="2718442" y="805887"/>
                  <a:pt x="2718442" y="1800000"/>
                </a:cubicBezTo>
                <a:cubicBezTo>
                  <a:pt x="2718442" y="2794113"/>
                  <a:pt x="1912555" y="3600000"/>
                  <a:pt x="918442" y="3600000"/>
                </a:cubicBezTo>
                <a:cubicBezTo>
                  <a:pt x="607782" y="3600000"/>
                  <a:pt x="315503" y="3521300"/>
                  <a:pt x="60455" y="3382750"/>
                </a:cubicBezTo>
                <a:lnTo>
                  <a:pt x="0" y="3346023"/>
                </a:lnTo>
                <a:lnTo>
                  <a:pt x="0" y="253978"/>
                </a:lnTo>
                <a:lnTo>
                  <a:pt x="60455" y="217250"/>
                </a:lnTo>
                <a:cubicBezTo>
                  <a:pt x="315503" y="78700"/>
                  <a:pt x="607782" y="0"/>
                  <a:pt x="918442" y="0"/>
                </a:cubicBezTo>
                <a:close/>
              </a:path>
            </a:pathLst>
          </a:custGeom>
          <a:solidFill>
            <a:schemeClr val="bg1"/>
          </a:solidFill>
          <a:ln w="28575">
            <a:solidFill>
              <a:schemeClr val="tx1">
                <a:lumMod val="85000"/>
                <a:lumOff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1026" name="Picture 2" descr="To-do list agenda icon simple style Royalty Free Vector">
            <a:extLst>
              <a:ext uri="{FF2B5EF4-FFF2-40B4-BE49-F238E27FC236}">
                <a16:creationId xmlns:a16="http://schemas.microsoft.com/office/drawing/2014/main" id="{20608561-973E-5536-B40A-98B36AB684D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963" b="89815" l="10000" r="90000">
                        <a14:foregroundMark x1="59000" y1="14444" x2="59000" y2="14444"/>
                        <a14:foregroundMark x1="58300" y1="20463" x2="58300" y2="20463"/>
                        <a14:foregroundMark x1="57000" y1="30093" x2="57000" y2="30093"/>
                        <a14:foregroundMark x1="55700" y1="32500" x2="55700" y2="32500"/>
                        <a14:foregroundMark x1="54200" y1="36204" x2="54200" y2="36204"/>
                        <a14:foregroundMark x1="51200" y1="43426" x2="51200" y2="43426"/>
                        <a14:foregroundMark x1="49000" y1="46204" x2="49000" y2="46204"/>
                        <a14:foregroundMark x1="47000" y1="49444" x2="47000" y2="49444"/>
                        <a14:foregroundMark x1="46800" y1="57685" x2="46800" y2="57685"/>
                        <a14:foregroundMark x1="45700" y1="60278" x2="45700" y2="60278"/>
                        <a14:foregroundMark x1="45300" y1="62963" x2="45300" y2="62963"/>
                        <a14:foregroundMark x1="47000" y1="71389" x2="47000" y2="71389"/>
                        <a14:foregroundMark x1="46600" y1="73981" x2="46600" y2="73981"/>
                        <a14:foregroundMark x1="46400" y1="77037" x2="46400" y2="77037"/>
                        <a14:foregroundMark x1="40100" y1="73426" x2="40100" y2="73426"/>
                        <a14:foregroundMark x1="39900" y1="57685" x2="39900" y2="57685"/>
                        <a14:foregroundMark x1="40100" y1="47037" x2="40100" y2="47037"/>
                        <a14:foregroundMark x1="40100" y1="31111" x2="40100" y2="31111"/>
                      </a14:backgroundRemoval>
                    </a14:imgEffect>
                  </a14:imgLayer>
                </a14:imgProps>
              </a:ext>
              <a:ext uri="{28A0092B-C50C-407E-A947-70E740481C1C}">
                <a14:useLocalDpi xmlns:a14="http://schemas.microsoft.com/office/drawing/2010/main" val="0"/>
              </a:ext>
            </a:extLst>
          </a:blip>
          <a:srcRect b="9297"/>
          <a:stretch/>
        </p:blipFill>
        <p:spPr bwMode="auto">
          <a:xfrm>
            <a:off x="-124307" y="2012866"/>
            <a:ext cx="2448200" cy="239823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87C65AAB-C9E1-BD02-9234-C2E4E58C251B}"/>
              </a:ext>
            </a:extLst>
          </p:cNvPr>
          <p:cNvSpPr/>
          <p:nvPr/>
        </p:nvSpPr>
        <p:spPr>
          <a:xfrm>
            <a:off x="3563331" y="1505170"/>
            <a:ext cx="1583703" cy="530399"/>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5" name="Rectangle: Rounded Corners 14">
            <a:extLst>
              <a:ext uri="{FF2B5EF4-FFF2-40B4-BE49-F238E27FC236}">
                <a16:creationId xmlns:a16="http://schemas.microsoft.com/office/drawing/2014/main" id="{5EA1997F-0725-4DD7-0682-F837264269F5}"/>
              </a:ext>
            </a:extLst>
          </p:cNvPr>
          <p:cNvSpPr/>
          <p:nvPr/>
        </p:nvSpPr>
        <p:spPr>
          <a:xfrm>
            <a:off x="3563330" y="3043609"/>
            <a:ext cx="1583703" cy="530399"/>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6" name="Rectangle: Rounded Corners 15">
            <a:extLst>
              <a:ext uri="{FF2B5EF4-FFF2-40B4-BE49-F238E27FC236}">
                <a16:creationId xmlns:a16="http://schemas.microsoft.com/office/drawing/2014/main" id="{57F42C28-DEB1-174A-8E27-20E7A9F709EA}"/>
              </a:ext>
            </a:extLst>
          </p:cNvPr>
          <p:cNvSpPr/>
          <p:nvPr/>
        </p:nvSpPr>
        <p:spPr>
          <a:xfrm>
            <a:off x="3563330" y="4511508"/>
            <a:ext cx="1583703" cy="530399"/>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4" name="TextBox 13">
            <a:extLst>
              <a:ext uri="{FF2B5EF4-FFF2-40B4-BE49-F238E27FC236}">
                <a16:creationId xmlns:a16="http://schemas.microsoft.com/office/drawing/2014/main" id="{B1E1D3BF-F578-8796-4DFE-C537370175AF}"/>
              </a:ext>
            </a:extLst>
          </p:cNvPr>
          <p:cNvSpPr txBox="1"/>
          <p:nvPr/>
        </p:nvSpPr>
        <p:spPr>
          <a:xfrm>
            <a:off x="5373128" y="1416426"/>
            <a:ext cx="5250880" cy="707886"/>
          </a:xfrm>
          <a:prstGeom prst="rect">
            <a:avLst/>
          </a:prstGeom>
          <a:noFill/>
        </p:spPr>
        <p:txBody>
          <a:bodyPr wrap="square" rtlCol="0">
            <a:spAutoFit/>
          </a:bodyPr>
          <a:lstStyle/>
          <a:p>
            <a:r>
              <a:rPr lang="en-IN" sz="2400" b="1" dirty="0">
                <a:solidFill>
                  <a:schemeClr val="tx1">
                    <a:lumMod val="75000"/>
                    <a:lumOff val="25000"/>
                  </a:schemeClr>
                </a:solidFill>
              </a:rPr>
              <a:t>Introduction</a:t>
            </a:r>
          </a:p>
          <a:p>
            <a:r>
              <a:rPr lang="en-IN" sz="1600" dirty="0">
                <a:solidFill>
                  <a:schemeClr val="tx1">
                    <a:lumMod val="75000"/>
                    <a:lumOff val="25000"/>
                  </a:schemeClr>
                </a:solidFill>
              </a:rPr>
              <a:t>Problem Definition, Data Description and Research Process</a:t>
            </a:r>
          </a:p>
        </p:txBody>
      </p:sp>
      <p:sp>
        <p:nvSpPr>
          <p:cNvPr id="18" name="TextBox 17">
            <a:extLst>
              <a:ext uri="{FF2B5EF4-FFF2-40B4-BE49-F238E27FC236}">
                <a16:creationId xmlns:a16="http://schemas.microsoft.com/office/drawing/2014/main" id="{5C231927-4FC9-A155-6701-A36FE450FA04}"/>
              </a:ext>
            </a:extLst>
          </p:cNvPr>
          <p:cNvSpPr txBox="1"/>
          <p:nvPr/>
        </p:nvSpPr>
        <p:spPr>
          <a:xfrm>
            <a:off x="5373128" y="2958067"/>
            <a:ext cx="5250880" cy="707886"/>
          </a:xfrm>
          <a:prstGeom prst="rect">
            <a:avLst/>
          </a:prstGeom>
          <a:noFill/>
        </p:spPr>
        <p:txBody>
          <a:bodyPr wrap="square" rtlCol="0">
            <a:spAutoFit/>
          </a:bodyPr>
          <a:lstStyle/>
          <a:p>
            <a:r>
              <a:rPr lang="en-IN" sz="2400" b="1" dirty="0">
                <a:solidFill>
                  <a:schemeClr val="bg1">
                    <a:lumMod val="65000"/>
                  </a:schemeClr>
                </a:solidFill>
              </a:rPr>
              <a:t>EDA Details</a:t>
            </a:r>
          </a:p>
          <a:p>
            <a:r>
              <a:rPr lang="en-IN" sz="1600" dirty="0">
                <a:solidFill>
                  <a:schemeClr val="bg1">
                    <a:lumMod val="65000"/>
                  </a:schemeClr>
                </a:solidFill>
              </a:rPr>
              <a:t>Key Data Trends and Insights </a:t>
            </a:r>
          </a:p>
        </p:txBody>
      </p:sp>
      <p:sp>
        <p:nvSpPr>
          <p:cNvPr id="19" name="TextBox 18">
            <a:extLst>
              <a:ext uri="{FF2B5EF4-FFF2-40B4-BE49-F238E27FC236}">
                <a16:creationId xmlns:a16="http://schemas.microsoft.com/office/drawing/2014/main" id="{DCB997A2-B4E1-33F0-A999-03293F7A1F25}"/>
              </a:ext>
            </a:extLst>
          </p:cNvPr>
          <p:cNvSpPr txBox="1"/>
          <p:nvPr/>
        </p:nvSpPr>
        <p:spPr>
          <a:xfrm>
            <a:off x="5373128" y="4405438"/>
            <a:ext cx="5250880" cy="707886"/>
          </a:xfrm>
          <a:prstGeom prst="rect">
            <a:avLst/>
          </a:prstGeom>
          <a:noFill/>
        </p:spPr>
        <p:txBody>
          <a:bodyPr wrap="square" rtlCol="0">
            <a:spAutoFit/>
          </a:bodyPr>
          <a:lstStyle/>
          <a:p>
            <a:r>
              <a:rPr lang="en-IN" sz="2400" b="1" dirty="0">
                <a:solidFill>
                  <a:schemeClr val="bg1">
                    <a:lumMod val="65000"/>
                  </a:schemeClr>
                </a:solidFill>
              </a:rPr>
              <a:t>Next Steps</a:t>
            </a:r>
          </a:p>
          <a:p>
            <a:r>
              <a:rPr lang="en-IN" sz="1600" dirty="0">
                <a:solidFill>
                  <a:schemeClr val="bg1">
                    <a:lumMod val="65000"/>
                  </a:schemeClr>
                </a:solidFill>
              </a:rPr>
              <a:t>Machine Learning Model Selection and Expected Outcomes </a:t>
            </a:r>
          </a:p>
        </p:txBody>
      </p:sp>
    </p:spTree>
    <p:extLst>
      <p:ext uri="{BB962C8B-B14F-4D97-AF65-F5344CB8AC3E}">
        <p14:creationId xmlns:p14="http://schemas.microsoft.com/office/powerpoint/2010/main" val="3451218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Suggested Modeling Technique based on EDA Observations</a:t>
            </a:r>
          </a:p>
        </p:txBody>
      </p:sp>
      <p:sp>
        <p:nvSpPr>
          <p:cNvPr id="5" name="TextBox 4">
            <a:extLst>
              <a:ext uri="{FF2B5EF4-FFF2-40B4-BE49-F238E27FC236}">
                <a16:creationId xmlns:a16="http://schemas.microsoft.com/office/drawing/2014/main" id="{68597AC7-7FCA-C91C-9CB8-962405DCBA89}"/>
              </a:ext>
            </a:extLst>
          </p:cNvPr>
          <p:cNvSpPr txBox="1"/>
          <p:nvPr/>
        </p:nvSpPr>
        <p:spPr>
          <a:xfrm>
            <a:off x="343928" y="763571"/>
            <a:ext cx="11439577"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65000"/>
                    <a:lumOff val="35000"/>
                  </a:schemeClr>
                </a:solidFill>
              </a:rPr>
              <a:t>As data shows a good mix of categorical and continuous variable along with good amount of outlier values techniques like </a:t>
            </a:r>
            <a:r>
              <a:rPr lang="en-US" sz="2000" b="1" dirty="0">
                <a:solidFill>
                  <a:schemeClr val="tx1">
                    <a:lumMod val="65000"/>
                    <a:lumOff val="35000"/>
                  </a:schemeClr>
                </a:solidFill>
              </a:rPr>
              <a:t>Decision Tree, Random Forest, </a:t>
            </a:r>
            <a:r>
              <a:rPr lang="en-US" sz="2000" b="1" dirty="0" err="1">
                <a:solidFill>
                  <a:schemeClr val="tx1">
                    <a:lumMod val="65000"/>
                    <a:lumOff val="35000"/>
                  </a:schemeClr>
                </a:solidFill>
              </a:rPr>
              <a:t>Adaboost</a:t>
            </a:r>
            <a:r>
              <a:rPr lang="en-US" sz="2000" b="1" dirty="0">
                <a:solidFill>
                  <a:schemeClr val="tx1">
                    <a:lumMod val="65000"/>
                    <a:lumOff val="35000"/>
                  </a:schemeClr>
                </a:solidFill>
              </a:rPr>
              <a:t> </a:t>
            </a:r>
            <a:r>
              <a:rPr lang="en-US" sz="2000" dirty="0">
                <a:solidFill>
                  <a:schemeClr val="tx1">
                    <a:lumMod val="65000"/>
                    <a:lumOff val="35000"/>
                  </a:schemeClr>
                </a:solidFill>
              </a:rPr>
              <a:t>and </a:t>
            </a:r>
            <a:r>
              <a:rPr lang="en-US" sz="2000" b="1" dirty="0" err="1">
                <a:solidFill>
                  <a:schemeClr val="tx1">
                    <a:lumMod val="65000"/>
                    <a:lumOff val="35000"/>
                  </a:schemeClr>
                </a:solidFill>
              </a:rPr>
              <a:t>Xgboost</a:t>
            </a:r>
            <a:r>
              <a:rPr lang="en-US" sz="2000" dirty="0">
                <a:solidFill>
                  <a:schemeClr val="tx1">
                    <a:lumMod val="65000"/>
                    <a:lumOff val="35000"/>
                  </a:schemeClr>
                </a:solidFill>
              </a:rPr>
              <a:t> needing less data treatment can be tried</a:t>
            </a:r>
          </a:p>
          <a:p>
            <a:pPr marL="285750" indent="-285750">
              <a:buFont typeface="Arial" panose="020B0604020202020204" pitchFamily="34" charset="0"/>
              <a:buChar char="•"/>
            </a:pPr>
            <a:endParaRPr lang="en-US" sz="2000" dirty="0">
              <a:solidFill>
                <a:schemeClr val="tx1">
                  <a:lumMod val="65000"/>
                  <a:lumOff val="35000"/>
                </a:schemeClr>
              </a:solidFill>
            </a:endParaRPr>
          </a:p>
          <a:p>
            <a:pPr marL="285750" indent="-285750">
              <a:buFont typeface="Arial" panose="020B0604020202020204" pitchFamily="34" charset="0"/>
              <a:buChar char="•"/>
            </a:pPr>
            <a:r>
              <a:rPr lang="en-US" sz="2000" dirty="0">
                <a:solidFill>
                  <a:schemeClr val="tx1">
                    <a:lumMod val="65000"/>
                    <a:lumOff val="35000"/>
                  </a:schemeClr>
                </a:solidFill>
              </a:rPr>
              <a:t>Though lot of variables show skewed distribution </a:t>
            </a:r>
            <a:r>
              <a:rPr lang="en-US" sz="2000" b="1" dirty="0">
                <a:solidFill>
                  <a:schemeClr val="tx1">
                    <a:lumMod val="65000"/>
                    <a:lumOff val="35000"/>
                  </a:schemeClr>
                </a:solidFill>
              </a:rPr>
              <a:t>logistic regression </a:t>
            </a:r>
            <a:r>
              <a:rPr lang="en-US" sz="2000" dirty="0">
                <a:solidFill>
                  <a:schemeClr val="tx1">
                    <a:lumMod val="65000"/>
                    <a:lumOff val="35000"/>
                  </a:schemeClr>
                </a:solidFill>
              </a:rPr>
              <a:t>with appropriate variable transformation, for normalization, can be tried and used as a baseline model</a:t>
            </a:r>
          </a:p>
          <a:p>
            <a:pPr marL="285750" indent="-285750">
              <a:buFont typeface="Arial" panose="020B0604020202020204" pitchFamily="34" charset="0"/>
              <a:buChar char="•"/>
            </a:pPr>
            <a:endParaRPr lang="en-US" sz="2000" dirty="0">
              <a:solidFill>
                <a:schemeClr val="tx1">
                  <a:lumMod val="65000"/>
                  <a:lumOff val="35000"/>
                </a:schemeClr>
              </a:solidFill>
            </a:endParaRPr>
          </a:p>
          <a:p>
            <a:pPr marL="285750" indent="-285750">
              <a:buFont typeface="Arial" panose="020B0604020202020204" pitchFamily="34" charset="0"/>
              <a:buChar char="•"/>
            </a:pPr>
            <a:r>
              <a:rPr lang="en-US" sz="2000" dirty="0">
                <a:solidFill>
                  <a:schemeClr val="tx1">
                    <a:lumMod val="65000"/>
                    <a:lumOff val="35000"/>
                  </a:schemeClr>
                </a:solidFill>
              </a:rPr>
              <a:t>Due to the presence of good number of categorical variables and need for dummy coding might results in high variable dimensionality due to which </a:t>
            </a:r>
            <a:r>
              <a:rPr lang="en-US" sz="2000" b="1" dirty="0">
                <a:solidFill>
                  <a:schemeClr val="tx1">
                    <a:lumMod val="65000"/>
                    <a:lumOff val="35000"/>
                  </a:schemeClr>
                </a:solidFill>
              </a:rPr>
              <a:t>SVM</a:t>
            </a:r>
            <a:r>
              <a:rPr lang="en-US" sz="2000" dirty="0">
                <a:solidFill>
                  <a:schemeClr val="tx1">
                    <a:lumMod val="65000"/>
                    <a:lumOff val="35000"/>
                  </a:schemeClr>
                </a:solidFill>
              </a:rPr>
              <a:t> can worth trying out</a:t>
            </a:r>
          </a:p>
          <a:p>
            <a:pPr marL="285750" indent="-285750">
              <a:buFont typeface="Arial" panose="020B0604020202020204" pitchFamily="34" charset="0"/>
              <a:buChar char="•"/>
            </a:pPr>
            <a:endParaRPr lang="en-US" sz="2000" dirty="0">
              <a:solidFill>
                <a:schemeClr val="tx1">
                  <a:lumMod val="65000"/>
                  <a:lumOff val="35000"/>
                </a:schemeClr>
              </a:solidFill>
            </a:endParaRPr>
          </a:p>
          <a:p>
            <a:pPr marL="285750" indent="-285750">
              <a:buFont typeface="Arial" panose="020B0604020202020204" pitchFamily="34" charset="0"/>
              <a:buChar char="•"/>
            </a:pPr>
            <a:r>
              <a:rPr lang="en-US" sz="2000" dirty="0">
                <a:solidFill>
                  <a:schemeClr val="tx1">
                    <a:lumMod val="65000"/>
                    <a:lumOff val="35000"/>
                  </a:schemeClr>
                </a:solidFill>
              </a:rPr>
              <a:t>Due to presence of slight class imbalance if modelling on as-is data doesn't provide better F1 Score and Precision class balancing techniques like </a:t>
            </a:r>
            <a:r>
              <a:rPr lang="en-US" sz="2000" b="1" dirty="0">
                <a:solidFill>
                  <a:schemeClr val="tx1">
                    <a:lumMod val="65000"/>
                    <a:lumOff val="35000"/>
                  </a:schemeClr>
                </a:solidFill>
              </a:rPr>
              <a:t>Over sampling, Under sampling </a:t>
            </a:r>
            <a:r>
              <a:rPr lang="en-US" sz="2000" dirty="0">
                <a:solidFill>
                  <a:schemeClr val="tx1">
                    <a:lumMod val="65000"/>
                    <a:lumOff val="35000"/>
                  </a:schemeClr>
                </a:solidFill>
              </a:rPr>
              <a:t>and </a:t>
            </a:r>
            <a:r>
              <a:rPr lang="en-US" sz="2000" b="1" dirty="0">
                <a:solidFill>
                  <a:schemeClr val="tx1">
                    <a:lumMod val="65000"/>
                    <a:lumOff val="35000"/>
                  </a:schemeClr>
                </a:solidFill>
              </a:rPr>
              <a:t>SMOTE</a:t>
            </a:r>
            <a:r>
              <a:rPr lang="en-US" sz="2000" dirty="0">
                <a:solidFill>
                  <a:schemeClr val="tx1">
                    <a:lumMod val="65000"/>
                    <a:lumOff val="35000"/>
                  </a:schemeClr>
                </a:solidFill>
              </a:rPr>
              <a:t> can be deployed</a:t>
            </a:r>
          </a:p>
          <a:p>
            <a:pPr marL="285750" indent="-285750">
              <a:buFont typeface="Arial" panose="020B0604020202020204" pitchFamily="34" charset="0"/>
              <a:buChar char="•"/>
            </a:pPr>
            <a:endParaRPr lang="en-US" sz="2000" dirty="0">
              <a:solidFill>
                <a:schemeClr val="tx1">
                  <a:lumMod val="65000"/>
                  <a:lumOff val="35000"/>
                </a:schemeClr>
              </a:solidFill>
            </a:endParaRPr>
          </a:p>
          <a:p>
            <a:pPr marL="285750" indent="-285750">
              <a:buFont typeface="Arial" panose="020B0604020202020204" pitchFamily="34" charset="0"/>
              <a:buChar char="•"/>
            </a:pPr>
            <a:r>
              <a:rPr lang="en-US" sz="2000" b="1" dirty="0">
                <a:solidFill>
                  <a:schemeClr val="tx1">
                    <a:lumMod val="65000"/>
                    <a:lumOff val="35000"/>
                  </a:schemeClr>
                </a:solidFill>
              </a:rPr>
              <a:t>No experimentation on deep learning models </a:t>
            </a:r>
            <a:r>
              <a:rPr lang="en-US" sz="2000" dirty="0">
                <a:solidFill>
                  <a:schemeClr val="tx1">
                    <a:lumMod val="65000"/>
                    <a:lumOff val="35000"/>
                  </a:schemeClr>
                </a:solidFill>
              </a:rPr>
              <a:t>will be performed as one of the business objective include model interpretability for better actionability and strategy planning</a:t>
            </a:r>
          </a:p>
          <a:p>
            <a:pPr marL="742950" lvl="1" indent="-285750">
              <a:buFont typeface="Arial" panose="020B0604020202020204" pitchFamily="34" charset="0"/>
              <a:buChar char="•"/>
            </a:pPr>
            <a:r>
              <a:rPr lang="en-US" sz="2000" dirty="0">
                <a:solidFill>
                  <a:schemeClr val="tx1">
                    <a:lumMod val="65000"/>
                    <a:lumOff val="35000"/>
                  </a:schemeClr>
                </a:solidFill>
              </a:rPr>
              <a:t>Deep learning models being black box lack </a:t>
            </a:r>
            <a:r>
              <a:rPr lang="en-US" sz="2000" dirty="0" err="1">
                <a:solidFill>
                  <a:schemeClr val="tx1">
                    <a:lumMod val="65000"/>
                    <a:lumOff val="35000"/>
                  </a:schemeClr>
                </a:solidFill>
              </a:rPr>
              <a:t>explainability</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2644044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38923738-7461-83D2-CEE8-56B4F88FF37A}"/>
              </a:ext>
            </a:extLst>
          </p:cNvPr>
          <p:cNvSpPr/>
          <p:nvPr/>
        </p:nvSpPr>
        <p:spPr>
          <a:xfrm>
            <a:off x="7610474" y="5050658"/>
            <a:ext cx="4135427" cy="1200329"/>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b="1" cap="none" spc="0" dirty="0">
                <a:ln/>
                <a:solidFill>
                  <a:schemeClr val="accent3"/>
                </a:solidFill>
                <a:effectLst/>
              </a:rPr>
              <a:t>Thank You</a:t>
            </a:r>
          </a:p>
        </p:txBody>
      </p:sp>
    </p:spTree>
    <p:extLst>
      <p:ext uri="{BB962C8B-B14F-4D97-AF65-F5344CB8AC3E}">
        <p14:creationId xmlns:p14="http://schemas.microsoft.com/office/powerpoint/2010/main" val="216599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4EA1E20-5E4C-E6E9-62F1-1009C5172451}"/>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Introduction</a:t>
            </a:r>
          </a:p>
        </p:txBody>
      </p:sp>
      <p:sp>
        <p:nvSpPr>
          <p:cNvPr id="7" name="TextBox 6">
            <a:extLst>
              <a:ext uri="{FF2B5EF4-FFF2-40B4-BE49-F238E27FC236}">
                <a16:creationId xmlns:a16="http://schemas.microsoft.com/office/drawing/2014/main" id="{A05F2AD0-58E6-2453-9390-A35C6DCF24F2}"/>
              </a:ext>
            </a:extLst>
          </p:cNvPr>
          <p:cNvSpPr txBox="1"/>
          <p:nvPr/>
        </p:nvSpPr>
        <p:spPr>
          <a:xfrm>
            <a:off x="428919" y="970144"/>
            <a:ext cx="6099142" cy="4339650"/>
          </a:xfrm>
          <a:prstGeom prst="rect">
            <a:avLst/>
          </a:prstGeom>
          <a:noFill/>
        </p:spPr>
        <p:txBody>
          <a:bodyPr wrap="square">
            <a:spAutoFit/>
          </a:bodyPr>
          <a:lstStyle/>
          <a:p>
            <a:pPr marL="285750" indent="-285750">
              <a:buFont typeface="Arial" panose="020B0604020202020204" pitchFamily="34" charset="0"/>
              <a:buChar char="•"/>
            </a:pPr>
            <a:r>
              <a:rPr lang="en-US" sz="2400" b="1" dirty="0"/>
              <a:t>M</a:t>
            </a:r>
            <a:r>
              <a:rPr lang="en-US" dirty="0"/>
              <a:t>arketing is a great tool for most of the businesses for boosting sales. It is an important function in any business as production and distribution largely depend on marketing success </a:t>
            </a:r>
          </a:p>
          <a:p>
            <a:pPr marL="285750" indent="-285750">
              <a:buFont typeface="Arial" panose="020B0604020202020204" pitchFamily="34" charset="0"/>
              <a:buChar char="•"/>
            </a:pPr>
            <a:r>
              <a:rPr lang="en-US" dirty="0"/>
              <a:t>With the growth of technology and digital marketing, traditional marketing channels like direct telemarketing etc., are failing to capture business attention</a:t>
            </a:r>
          </a:p>
          <a:p>
            <a:pPr marL="742950" lvl="1" indent="-285750">
              <a:buFont typeface="Arial" panose="020B0604020202020204" pitchFamily="34" charset="0"/>
              <a:buChar char="•"/>
            </a:pPr>
            <a:r>
              <a:rPr lang="en-US" dirty="0"/>
              <a:t>One the major reason for this is the swift change in business operations as well as customer needs. </a:t>
            </a:r>
          </a:p>
          <a:p>
            <a:pPr marL="285750" indent="-285750">
              <a:buFont typeface="Arial" panose="020B0604020202020204" pitchFamily="34" charset="0"/>
              <a:buChar char="•"/>
            </a:pPr>
            <a:r>
              <a:rPr lang="en-US" dirty="0"/>
              <a:t>Advent of Covid in 2020 is demanding more returns from marketing activities with limited or reduced budget across businesses. </a:t>
            </a:r>
          </a:p>
          <a:p>
            <a:pPr marL="742950" lvl="1" indent="-285750">
              <a:buFont typeface="Arial" panose="020B0604020202020204" pitchFamily="34" charset="0"/>
              <a:buChar char="•"/>
            </a:pPr>
            <a:r>
              <a:rPr lang="en-US" dirty="0"/>
              <a:t>Data driven campaign management is the only option for business under these circumstances for Optimizing revenue generated from marketing campaigns.</a:t>
            </a:r>
            <a:endParaRPr lang="en-IN" dirty="0"/>
          </a:p>
        </p:txBody>
      </p:sp>
      <p:pic>
        <p:nvPicPr>
          <p:cNvPr id="17410" name="Picture 2">
            <a:extLst>
              <a:ext uri="{FF2B5EF4-FFF2-40B4-BE49-F238E27FC236}">
                <a16:creationId xmlns:a16="http://schemas.microsoft.com/office/drawing/2014/main" id="{47604CD2-5C66-6151-5C94-33D9A2F42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620" y="970144"/>
            <a:ext cx="4665890" cy="455854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14B58D4-D77F-E5DA-9123-FF3EEFD951C3}"/>
              </a:ext>
            </a:extLst>
          </p:cNvPr>
          <p:cNvSpPr txBox="1"/>
          <p:nvPr/>
        </p:nvSpPr>
        <p:spPr>
          <a:xfrm>
            <a:off x="6575914" y="5680990"/>
            <a:ext cx="5544675" cy="369332"/>
          </a:xfrm>
          <a:prstGeom prst="rect">
            <a:avLst/>
          </a:prstGeom>
          <a:noFill/>
        </p:spPr>
        <p:txBody>
          <a:bodyPr wrap="square">
            <a:spAutoFit/>
          </a:bodyPr>
          <a:lstStyle/>
          <a:p>
            <a:r>
              <a:rPr lang="en-US" sz="900" b="0" i="0" dirty="0">
                <a:solidFill>
                  <a:srgbClr val="24292F"/>
                </a:solidFill>
                <a:effectLst/>
                <a:latin typeface="-apple-system"/>
              </a:rPr>
              <a:t>Figure showing the decline of marketing budgets (between 2019-2020) across major banks in Banking industry</a:t>
            </a:r>
            <a:br>
              <a:rPr lang="en-US" sz="900" dirty="0"/>
            </a:br>
            <a:r>
              <a:rPr lang="en-US" sz="900" b="0" i="0" dirty="0">
                <a:solidFill>
                  <a:srgbClr val="24292F"/>
                </a:solidFill>
                <a:effectLst/>
                <a:latin typeface="-apple-system"/>
              </a:rPr>
              <a:t>Source: </a:t>
            </a:r>
            <a:r>
              <a:rPr lang="en-US" sz="900" b="0" i="0" u="none" strike="noStrike" dirty="0">
                <a:effectLst/>
                <a:latin typeface="-apple-system"/>
                <a:hlinkClick r:id="rId3"/>
              </a:rPr>
              <a:t>https://emiboston.com/banks-cut-marketing-spend-in-2020-but-expect-to-ramp-up-investment-in-2021/</a:t>
            </a:r>
            <a:endParaRPr lang="en-IN" sz="900" dirty="0"/>
          </a:p>
        </p:txBody>
      </p:sp>
    </p:spTree>
    <p:extLst>
      <p:ext uri="{BB962C8B-B14F-4D97-AF65-F5344CB8AC3E}">
        <p14:creationId xmlns:p14="http://schemas.microsoft.com/office/powerpoint/2010/main" val="1199064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4EA1E20-5E4C-E6E9-62F1-1009C5172451}"/>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Dataset Description</a:t>
            </a:r>
          </a:p>
        </p:txBody>
      </p:sp>
      <p:graphicFrame>
        <p:nvGraphicFramePr>
          <p:cNvPr id="3" name="Table 2">
            <a:extLst>
              <a:ext uri="{FF2B5EF4-FFF2-40B4-BE49-F238E27FC236}">
                <a16:creationId xmlns:a16="http://schemas.microsoft.com/office/drawing/2014/main" id="{50E7877B-F04B-64DC-1CB5-87F5E46DFF8E}"/>
              </a:ext>
            </a:extLst>
          </p:cNvPr>
          <p:cNvGraphicFramePr>
            <a:graphicFrameLocks noGrp="1"/>
          </p:cNvGraphicFramePr>
          <p:nvPr>
            <p:extLst>
              <p:ext uri="{D42A27DB-BD31-4B8C-83A1-F6EECF244321}">
                <p14:modId xmlns:p14="http://schemas.microsoft.com/office/powerpoint/2010/main" val="828342339"/>
              </p:ext>
            </p:extLst>
          </p:nvPr>
        </p:nvGraphicFramePr>
        <p:xfrm>
          <a:off x="447622" y="730555"/>
          <a:ext cx="6980699" cy="5406299"/>
        </p:xfrm>
        <a:graphic>
          <a:graphicData uri="http://schemas.openxmlformats.org/drawingml/2006/table">
            <a:tbl>
              <a:tblPr/>
              <a:tblGrid>
                <a:gridCol w="1070093">
                  <a:extLst>
                    <a:ext uri="{9D8B030D-6E8A-4147-A177-3AD203B41FA5}">
                      <a16:colId xmlns:a16="http://schemas.microsoft.com/office/drawing/2014/main" val="3134528510"/>
                    </a:ext>
                  </a:extLst>
                </a:gridCol>
                <a:gridCol w="5910606">
                  <a:extLst>
                    <a:ext uri="{9D8B030D-6E8A-4147-A177-3AD203B41FA5}">
                      <a16:colId xmlns:a16="http://schemas.microsoft.com/office/drawing/2014/main" val="2770797478"/>
                    </a:ext>
                  </a:extLst>
                </a:gridCol>
              </a:tblGrid>
              <a:tr h="356459">
                <a:tc>
                  <a:txBody>
                    <a:bodyPr/>
                    <a:lstStyle/>
                    <a:p>
                      <a:pPr algn="l" fontAlgn="b"/>
                      <a:r>
                        <a:rPr lang="en-IN" sz="1400" b="1" i="0" u="none" strike="noStrike" dirty="0">
                          <a:solidFill>
                            <a:schemeClr val="bg1"/>
                          </a:solidFill>
                          <a:effectLst/>
                          <a:latin typeface="Calibri" panose="020F0502020204030204" pitchFamily="34" charset="0"/>
                        </a:rPr>
                        <a:t>Columns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IN" sz="1400" b="1" i="0" u="none" strike="noStrike" dirty="0">
                          <a:solidFill>
                            <a:schemeClr val="bg1"/>
                          </a:solidFill>
                          <a:effectLst/>
                          <a:latin typeface="Calibri" panose="020F0502020204030204" pitchFamily="34" charset="0"/>
                        </a:rPr>
                        <a:t>Description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691823184"/>
                  </a:ext>
                </a:extLst>
              </a:tr>
              <a:tr h="336656">
                <a:tc>
                  <a:txBody>
                    <a:bodyPr/>
                    <a:lstStyle/>
                    <a:p>
                      <a:pPr algn="l" fontAlgn="b"/>
                      <a:r>
                        <a:rPr lang="en-IN" sz="1100" b="1" i="0" u="none" strike="noStrike" dirty="0">
                          <a:solidFill>
                            <a:srgbClr val="000000"/>
                          </a:solidFill>
                          <a:effectLst/>
                          <a:latin typeface="Calibri" panose="020F0502020204030204" pitchFamily="34" charset="0"/>
                        </a:rPr>
                        <a:t>age</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Age of customer</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9342167"/>
                  </a:ext>
                </a:extLst>
              </a:tr>
              <a:tr h="336656">
                <a:tc>
                  <a:txBody>
                    <a:bodyPr/>
                    <a:lstStyle/>
                    <a:p>
                      <a:pPr algn="l" fontAlgn="b"/>
                      <a:r>
                        <a:rPr lang="en-IN" sz="1100" b="1" i="0" u="none" strike="noStrike" dirty="0">
                          <a:solidFill>
                            <a:srgbClr val="000000"/>
                          </a:solidFill>
                          <a:effectLst/>
                          <a:latin typeface="Calibri" panose="020F0502020204030204" pitchFamily="34" charset="0"/>
                        </a:rPr>
                        <a:t>job </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 Type of job</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81645365"/>
                  </a:ext>
                </a:extLst>
              </a:tr>
              <a:tr h="336656">
                <a:tc>
                  <a:txBody>
                    <a:bodyPr/>
                    <a:lstStyle/>
                    <a:p>
                      <a:pPr algn="l" fontAlgn="b"/>
                      <a:r>
                        <a:rPr lang="en-IN" sz="1100" b="1" i="0" u="none" strike="noStrike">
                          <a:solidFill>
                            <a:srgbClr val="000000"/>
                          </a:solidFill>
                          <a:effectLst/>
                          <a:latin typeface="Calibri" panose="020F0502020204030204" pitchFamily="34" charset="0"/>
                        </a:rPr>
                        <a:t>marital </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Marital status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7064947"/>
                  </a:ext>
                </a:extLst>
              </a:tr>
              <a:tr h="336656">
                <a:tc>
                  <a:txBody>
                    <a:bodyPr/>
                    <a:lstStyle/>
                    <a:p>
                      <a:pPr algn="l" fontAlgn="b"/>
                      <a:r>
                        <a:rPr lang="en-IN" sz="1100" b="1" i="0" u="none" strike="noStrike" dirty="0">
                          <a:solidFill>
                            <a:srgbClr val="000000"/>
                          </a:solidFill>
                          <a:effectLst/>
                          <a:latin typeface="Calibri" panose="020F0502020204030204" pitchFamily="34" charset="0"/>
                        </a:rPr>
                        <a:t>education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Education of Customer</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65198728"/>
                  </a:ext>
                </a:extLst>
              </a:tr>
              <a:tr h="336656">
                <a:tc>
                  <a:txBody>
                    <a:bodyPr/>
                    <a:lstStyle/>
                    <a:p>
                      <a:pPr algn="l" fontAlgn="b"/>
                      <a:r>
                        <a:rPr lang="en-IN" sz="1100" b="1" i="0" u="none" strike="noStrike" dirty="0">
                          <a:solidFill>
                            <a:srgbClr val="000000"/>
                          </a:solidFill>
                          <a:effectLst/>
                          <a:latin typeface="Calibri" panose="020F0502020204030204" pitchFamily="34" charset="0"/>
                        </a:rPr>
                        <a:t>default</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Has credit in default?</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6371964"/>
                  </a:ext>
                </a:extLst>
              </a:tr>
              <a:tr h="336656">
                <a:tc>
                  <a:txBody>
                    <a:bodyPr/>
                    <a:lstStyle/>
                    <a:p>
                      <a:pPr marL="0" algn="l" defTabSz="914400" rtl="0" eaLnBrk="1" fontAlgn="b" latinLnBrk="0" hangingPunct="1"/>
                      <a:r>
                        <a:rPr lang="en-IN" sz="1100" b="1" i="0" u="none" strike="noStrike" kern="1200" dirty="0">
                          <a:solidFill>
                            <a:srgbClr val="000000"/>
                          </a:solidFill>
                          <a:effectLst/>
                          <a:latin typeface="Calibri" panose="020F0502020204030204" pitchFamily="34" charset="0"/>
                          <a:ea typeface="+mn-ea"/>
                          <a:cs typeface="+mn-cs"/>
                        </a:rPr>
                        <a:t>housing</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IN" sz="1100" b="0" i="0" u="none" strike="noStrike" kern="1200" dirty="0">
                          <a:solidFill>
                            <a:srgbClr val="000000"/>
                          </a:solidFill>
                          <a:effectLst/>
                          <a:latin typeface="Calibri" panose="020F0502020204030204" pitchFamily="34" charset="0"/>
                          <a:ea typeface="+mn-ea"/>
                          <a:cs typeface="+mn-cs"/>
                        </a:rPr>
                        <a:t> Has housing loan?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42790683"/>
                  </a:ext>
                </a:extLst>
              </a:tr>
              <a:tr h="336656">
                <a:tc>
                  <a:txBody>
                    <a:bodyPr/>
                    <a:lstStyle/>
                    <a:p>
                      <a:pPr algn="l" fontAlgn="b"/>
                      <a:r>
                        <a:rPr lang="en-IN" sz="1100" b="1" i="0" u="none" strike="noStrike" dirty="0">
                          <a:solidFill>
                            <a:srgbClr val="000000"/>
                          </a:solidFill>
                          <a:effectLst/>
                          <a:latin typeface="Calibri" panose="020F0502020204030204" pitchFamily="34" charset="0"/>
                        </a:rPr>
                        <a:t>loan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 Has personal loan?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7123854"/>
                  </a:ext>
                </a:extLst>
              </a:tr>
              <a:tr h="336656">
                <a:tc>
                  <a:txBody>
                    <a:bodyPr/>
                    <a:lstStyle/>
                    <a:p>
                      <a:pPr marL="0" algn="l" defTabSz="914400" rtl="0" eaLnBrk="1" fontAlgn="b" latinLnBrk="0" hangingPunct="1"/>
                      <a:r>
                        <a:rPr lang="en-IN" sz="1100" b="1" i="0" u="none" strike="noStrike" kern="1200" dirty="0">
                          <a:solidFill>
                            <a:srgbClr val="000000"/>
                          </a:solidFill>
                          <a:effectLst/>
                          <a:latin typeface="Calibri" panose="020F0502020204030204" pitchFamily="34" charset="0"/>
                          <a:ea typeface="+mn-ea"/>
                          <a:cs typeface="+mn-cs"/>
                        </a:rPr>
                        <a:t>contact</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algn="l" defTabSz="914400" rtl="0" eaLnBrk="1" fontAlgn="b" latinLnBrk="0" hangingPunct="1"/>
                      <a:r>
                        <a:rPr lang="en-IN" sz="1100" b="0" i="0" u="none" strike="noStrike" kern="1200" dirty="0">
                          <a:solidFill>
                            <a:srgbClr val="000000"/>
                          </a:solidFill>
                          <a:effectLst/>
                          <a:latin typeface="Calibri" panose="020F0502020204030204" pitchFamily="34" charset="0"/>
                          <a:ea typeface="+mn-ea"/>
                          <a:cs typeface="+mn-cs"/>
                        </a:rPr>
                        <a:t> Contact communication type</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95927091"/>
                  </a:ext>
                </a:extLst>
              </a:tr>
              <a:tr h="336656">
                <a:tc>
                  <a:txBody>
                    <a:bodyPr/>
                    <a:lstStyle/>
                    <a:p>
                      <a:pPr algn="l" fontAlgn="b"/>
                      <a:r>
                        <a:rPr lang="en-IN" sz="1100" b="1" i="0" u="none" strike="noStrike" dirty="0">
                          <a:solidFill>
                            <a:srgbClr val="000000"/>
                          </a:solidFill>
                          <a:effectLst/>
                          <a:latin typeface="Calibri" panose="020F0502020204030204" pitchFamily="34" charset="0"/>
                        </a:rPr>
                        <a:t>month</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Last contact month of year</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3750637"/>
                  </a:ext>
                </a:extLst>
              </a:tr>
              <a:tr h="336656">
                <a:tc>
                  <a:txBody>
                    <a:bodyPr/>
                    <a:lstStyle/>
                    <a:p>
                      <a:pPr algn="l" fontAlgn="b"/>
                      <a:r>
                        <a:rPr lang="en-IN" sz="1100" b="1" i="0" u="none" strike="noStrike" dirty="0" err="1">
                          <a:solidFill>
                            <a:srgbClr val="000000"/>
                          </a:solidFill>
                          <a:effectLst/>
                          <a:latin typeface="Calibri" panose="020F0502020204030204" pitchFamily="34" charset="0"/>
                        </a:rPr>
                        <a:t>day_of_week</a:t>
                      </a:r>
                      <a:endParaRPr lang="en-IN" sz="1100" b="1" i="0" u="none" strike="noStrike" dirty="0">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Last contact day of the week</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69550711"/>
                  </a:ext>
                </a:extLst>
              </a:tr>
              <a:tr h="336656">
                <a:tc>
                  <a:txBody>
                    <a:bodyPr/>
                    <a:lstStyle/>
                    <a:p>
                      <a:pPr algn="l" fontAlgn="b"/>
                      <a:r>
                        <a:rPr lang="en-IN" sz="1100" b="1" i="0" u="none" strike="noStrike" dirty="0">
                          <a:solidFill>
                            <a:srgbClr val="000000"/>
                          </a:solidFill>
                          <a:effectLst/>
                          <a:latin typeface="Calibri" panose="020F0502020204030204" pitchFamily="34" charset="0"/>
                        </a:rPr>
                        <a:t>duration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Last contact duration, in seconds (numeric)</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277638"/>
                  </a:ext>
                </a:extLst>
              </a:tr>
              <a:tr h="336656">
                <a:tc>
                  <a:txBody>
                    <a:bodyPr/>
                    <a:lstStyle/>
                    <a:p>
                      <a:pPr algn="l" fontAlgn="b"/>
                      <a:r>
                        <a:rPr lang="en-IN" sz="1100" b="1" i="0" u="none" strike="noStrike" dirty="0">
                          <a:solidFill>
                            <a:srgbClr val="000000"/>
                          </a:solidFill>
                          <a:effectLst/>
                          <a:latin typeface="Calibri" panose="020F0502020204030204" pitchFamily="34" charset="0"/>
                        </a:rPr>
                        <a:t>campaign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Number of contacts performed during this campaign and for this client</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92731983"/>
                  </a:ext>
                </a:extLst>
              </a:tr>
              <a:tr h="336656">
                <a:tc>
                  <a:txBody>
                    <a:bodyPr/>
                    <a:lstStyle/>
                    <a:p>
                      <a:pPr algn="l" fontAlgn="b"/>
                      <a:r>
                        <a:rPr lang="en-IN" sz="1100" b="1" i="0" u="none" strike="noStrike">
                          <a:solidFill>
                            <a:srgbClr val="000000"/>
                          </a:solidFill>
                          <a:effectLst/>
                          <a:latin typeface="Calibri" panose="020F0502020204030204" pitchFamily="34" charset="0"/>
                        </a:rPr>
                        <a:t>pdays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Number of days that passed by after the client was last contacted from a previous campaign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6210282"/>
                  </a:ext>
                </a:extLst>
              </a:tr>
              <a:tr h="336656">
                <a:tc>
                  <a:txBody>
                    <a:bodyPr/>
                    <a:lstStyle/>
                    <a:p>
                      <a:pPr algn="l" fontAlgn="b"/>
                      <a:r>
                        <a:rPr lang="en-IN" sz="1100" b="1" i="0" u="none" strike="noStrike" dirty="0">
                          <a:solidFill>
                            <a:srgbClr val="000000"/>
                          </a:solidFill>
                          <a:effectLst/>
                          <a:latin typeface="Calibri" panose="020F0502020204030204" pitchFamily="34" charset="0"/>
                        </a:rPr>
                        <a:t>previous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 Number of contacts performed before this campaign and for this client</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27850664"/>
                  </a:ext>
                </a:extLst>
              </a:tr>
              <a:tr h="336656">
                <a:tc>
                  <a:txBody>
                    <a:bodyPr/>
                    <a:lstStyle/>
                    <a:p>
                      <a:pPr algn="l" fontAlgn="b"/>
                      <a:r>
                        <a:rPr lang="en-IN" sz="1100" b="1" i="0" u="none" strike="noStrike" dirty="0" err="1">
                          <a:solidFill>
                            <a:srgbClr val="000000"/>
                          </a:solidFill>
                          <a:effectLst/>
                          <a:latin typeface="Calibri" panose="020F0502020204030204" pitchFamily="34" charset="0"/>
                        </a:rPr>
                        <a:t>poutcome</a:t>
                      </a:r>
                      <a:endParaRPr lang="en-IN" sz="1100" b="1" i="0" u="none" strike="noStrike" dirty="0">
                        <a:solidFill>
                          <a:srgbClr val="000000"/>
                        </a:solidFill>
                        <a:effectLst/>
                        <a:latin typeface="Calibri" panose="020F050202020403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Outcome of the previous marketing campaign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2217737"/>
                  </a:ext>
                </a:extLst>
              </a:tr>
            </a:tbl>
          </a:graphicData>
        </a:graphic>
      </p:graphicFrame>
      <p:sp>
        <p:nvSpPr>
          <p:cNvPr id="5" name="Rectangle: Rounded Corners 4">
            <a:extLst>
              <a:ext uri="{FF2B5EF4-FFF2-40B4-BE49-F238E27FC236}">
                <a16:creationId xmlns:a16="http://schemas.microsoft.com/office/drawing/2014/main" id="{017A1211-C583-9230-4001-F2BA17BDA968}"/>
              </a:ext>
            </a:extLst>
          </p:cNvPr>
          <p:cNvSpPr/>
          <p:nvPr/>
        </p:nvSpPr>
        <p:spPr>
          <a:xfrm>
            <a:off x="7692272" y="730555"/>
            <a:ext cx="4147794" cy="325247"/>
          </a:xfrm>
          <a:prstGeom prst="roundRect">
            <a:avLst/>
          </a:prstGeom>
          <a:solidFill>
            <a:schemeClr val="bg1">
              <a:lumMod val="75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solidFill>
                  <a:schemeClr val="bg1"/>
                </a:solidFill>
              </a:rPr>
              <a:t>Source</a:t>
            </a:r>
          </a:p>
        </p:txBody>
      </p:sp>
      <p:sp>
        <p:nvSpPr>
          <p:cNvPr id="7" name="Rectangle: Rounded Corners 6">
            <a:extLst>
              <a:ext uri="{FF2B5EF4-FFF2-40B4-BE49-F238E27FC236}">
                <a16:creationId xmlns:a16="http://schemas.microsoft.com/office/drawing/2014/main" id="{DDDCCEB8-6F10-C5BA-FE75-726597C1780B}"/>
              </a:ext>
            </a:extLst>
          </p:cNvPr>
          <p:cNvSpPr/>
          <p:nvPr/>
        </p:nvSpPr>
        <p:spPr>
          <a:xfrm>
            <a:off x="7729979" y="1987233"/>
            <a:ext cx="4147794" cy="325247"/>
          </a:xfrm>
          <a:prstGeom prst="roundRect">
            <a:avLst/>
          </a:prstGeom>
          <a:solidFill>
            <a:schemeClr val="bg1">
              <a:lumMod val="75000"/>
            </a:schemeClr>
          </a:solidFill>
          <a:ln>
            <a:solidFill>
              <a:schemeClr val="bg1">
                <a:lumMod val="6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solidFill>
                  <a:schemeClr val="bg1"/>
                </a:solidFill>
              </a:rPr>
              <a:t>Summary</a:t>
            </a:r>
          </a:p>
        </p:txBody>
      </p:sp>
      <p:sp>
        <p:nvSpPr>
          <p:cNvPr id="9" name="TextBox 8">
            <a:extLst>
              <a:ext uri="{FF2B5EF4-FFF2-40B4-BE49-F238E27FC236}">
                <a16:creationId xmlns:a16="http://schemas.microsoft.com/office/drawing/2014/main" id="{B5FD64FC-1343-54EB-A7D2-343CE5DEE5C0}"/>
              </a:ext>
            </a:extLst>
          </p:cNvPr>
          <p:cNvSpPr txBox="1"/>
          <p:nvPr/>
        </p:nvSpPr>
        <p:spPr>
          <a:xfrm>
            <a:off x="7692272" y="1121341"/>
            <a:ext cx="4147794" cy="646331"/>
          </a:xfrm>
          <a:prstGeom prst="rect">
            <a:avLst/>
          </a:prstGeom>
          <a:noFill/>
        </p:spPr>
        <p:txBody>
          <a:bodyPr wrap="square">
            <a:spAutoFit/>
          </a:bodyPr>
          <a:lstStyle/>
          <a:p>
            <a:r>
              <a:rPr lang="en-IN" b="0" i="0" u="none" strike="noStrike" dirty="0">
                <a:effectLst/>
                <a:latin typeface="-apple-system"/>
                <a:hlinkClick r:id="rId2"/>
              </a:rPr>
              <a:t>https://archive.ics.uci.edu/ml/datasets/Bank+Marketing#</a:t>
            </a:r>
            <a:endParaRPr lang="en-IN" dirty="0"/>
          </a:p>
        </p:txBody>
      </p:sp>
      <p:pic>
        <p:nvPicPr>
          <p:cNvPr id="3074" name="Picture 2">
            <a:extLst>
              <a:ext uri="{FF2B5EF4-FFF2-40B4-BE49-F238E27FC236}">
                <a16:creationId xmlns:a16="http://schemas.microsoft.com/office/drawing/2014/main" id="{5622B0F0-B6D4-FC65-511E-2AEECDFC24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794" b="45057"/>
          <a:stretch/>
        </p:blipFill>
        <p:spPr bwMode="auto">
          <a:xfrm>
            <a:off x="7722912" y="4732164"/>
            <a:ext cx="4086515" cy="12179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0C403D68-1EA8-D39C-12ED-39A309F54C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772"/>
          <a:stretch/>
        </p:blipFill>
        <p:spPr bwMode="auto">
          <a:xfrm>
            <a:off x="7694657" y="2507801"/>
            <a:ext cx="4088341"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8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4EA1E20-5E4C-E6E9-62F1-1009C5172451}"/>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Research Process and Solution Architecture</a:t>
            </a:r>
          </a:p>
        </p:txBody>
      </p:sp>
      <p:grpSp>
        <p:nvGrpSpPr>
          <p:cNvPr id="5" name="Group 4">
            <a:extLst>
              <a:ext uri="{FF2B5EF4-FFF2-40B4-BE49-F238E27FC236}">
                <a16:creationId xmlns:a16="http://schemas.microsoft.com/office/drawing/2014/main" id="{4E1CD907-977A-9882-568F-371448668481}"/>
              </a:ext>
            </a:extLst>
          </p:cNvPr>
          <p:cNvGrpSpPr/>
          <p:nvPr/>
        </p:nvGrpSpPr>
        <p:grpSpPr>
          <a:xfrm>
            <a:off x="531583" y="1852612"/>
            <a:ext cx="11128834" cy="3152776"/>
            <a:chOff x="631595" y="1560381"/>
            <a:chExt cx="11128834" cy="3152776"/>
          </a:xfrm>
        </p:grpSpPr>
        <p:pic>
          <p:nvPicPr>
            <p:cNvPr id="5122" name="Picture 2">
              <a:extLst>
                <a:ext uri="{FF2B5EF4-FFF2-40B4-BE49-F238E27FC236}">
                  <a16:creationId xmlns:a16="http://schemas.microsoft.com/office/drawing/2014/main" id="{4747432D-BF4C-7CF9-8583-D30883D1B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979" y="1560382"/>
              <a:ext cx="8934450" cy="31527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5028487D-BA40-9E58-CF88-4B666C4677B6}"/>
                </a:ext>
              </a:extLst>
            </p:cNvPr>
            <p:cNvSpPr/>
            <p:nvPr/>
          </p:nvSpPr>
          <p:spPr>
            <a:xfrm>
              <a:off x="631595" y="1560381"/>
              <a:ext cx="2686640" cy="3152775"/>
            </a:xfrm>
            <a:prstGeom prst="roundRect">
              <a:avLst>
                <a:gd name="adj" fmla="val 746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grpSp>
      <p:pic>
        <p:nvPicPr>
          <p:cNvPr id="5124" name="Picture 4" descr="Internet - Free web icons">
            <a:extLst>
              <a:ext uri="{FF2B5EF4-FFF2-40B4-BE49-F238E27FC236}">
                <a16:creationId xmlns:a16="http://schemas.microsoft.com/office/drawing/2014/main" id="{7B91DF2F-EF0B-F40C-B048-709BED35551D}"/>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381215" y="3082107"/>
            <a:ext cx="495120" cy="49512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EE3C16E-72BC-D008-57A7-79AB20B12D43}"/>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652665" y="3176301"/>
            <a:ext cx="432324" cy="4323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6E43FD1-056B-A548-683E-FD6B10C6B951}"/>
              </a:ext>
            </a:extLst>
          </p:cNvPr>
          <p:cNvSpPr txBox="1"/>
          <p:nvPr/>
        </p:nvSpPr>
        <p:spPr>
          <a:xfrm>
            <a:off x="1021445" y="3671421"/>
            <a:ext cx="1694763" cy="461665"/>
          </a:xfrm>
          <a:prstGeom prst="rect">
            <a:avLst/>
          </a:prstGeom>
          <a:noFill/>
        </p:spPr>
        <p:txBody>
          <a:bodyPr wrap="square" rtlCol="0">
            <a:spAutoFit/>
          </a:bodyPr>
          <a:lstStyle/>
          <a:p>
            <a:r>
              <a:rPr lang="en-IN" sz="1200" dirty="0">
                <a:solidFill>
                  <a:schemeClr val="bg1"/>
                </a:solidFill>
              </a:rPr>
              <a:t>Problem Exploration &amp; Business Understanding</a:t>
            </a:r>
          </a:p>
        </p:txBody>
      </p:sp>
      <p:cxnSp>
        <p:nvCxnSpPr>
          <p:cNvPr id="9" name="Straight Arrow Connector 8">
            <a:extLst>
              <a:ext uri="{FF2B5EF4-FFF2-40B4-BE49-F238E27FC236}">
                <a16:creationId xmlns:a16="http://schemas.microsoft.com/office/drawing/2014/main" id="{609B957A-670F-3753-C9AB-4CF0851CBF3F}"/>
              </a:ext>
            </a:extLst>
          </p:cNvPr>
          <p:cNvCxnSpPr/>
          <p:nvPr/>
        </p:nvCxnSpPr>
        <p:spPr>
          <a:xfrm>
            <a:off x="2306142" y="3309627"/>
            <a:ext cx="820132" cy="0"/>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FA3ECC60-51B1-F953-230B-0C655253AADD}"/>
              </a:ext>
            </a:extLst>
          </p:cNvPr>
          <p:cNvGraphicFramePr/>
          <p:nvPr>
            <p:extLst>
              <p:ext uri="{D42A27DB-BD31-4B8C-83A1-F6EECF244321}">
                <p14:modId xmlns:p14="http://schemas.microsoft.com/office/powerpoint/2010/main" val="4155635542"/>
              </p:ext>
            </p:extLst>
          </p:nvPr>
        </p:nvGraphicFramePr>
        <p:xfrm>
          <a:off x="880882" y="4890358"/>
          <a:ext cx="10430235" cy="4968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9138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0E8DFFF7-84E6-F3F8-5414-4416A95F7F93}"/>
              </a:ext>
            </a:extLst>
          </p:cNvPr>
          <p:cNvSpPr/>
          <p:nvPr/>
        </p:nvSpPr>
        <p:spPr>
          <a:xfrm>
            <a:off x="1858617" y="4455880"/>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12E5562A-E439-1E98-FEBE-C06E28DB9ED7}"/>
              </a:ext>
            </a:extLst>
          </p:cNvPr>
          <p:cNvSpPr/>
          <p:nvPr/>
        </p:nvSpPr>
        <p:spPr>
          <a:xfrm>
            <a:off x="2506566" y="3038808"/>
            <a:ext cx="540000" cy="54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567BB857-A819-32D5-B623-66FE3CD4155C}"/>
              </a:ext>
            </a:extLst>
          </p:cNvPr>
          <p:cNvSpPr/>
          <p:nvPr/>
        </p:nvSpPr>
        <p:spPr>
          <a:xfrm>
            <a:off x="1858617" y="1667451"/>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Freeform: Shape 8">
            <a:extLst>
              <a:ext uri="{FF2B5EF4-FFF2-40B4-BE49-F238E27FC236}">
                <a16:creationId xmlns:a16="http://schemas.microsoft.com/office/drawing/2014/main" id="{DB168F5E-B764-CA5A-65E3-E48CDE212B2A}"/>
              </a:ext>
            </a:extLst>
          </p:cNvPr>
          <p:cNvSpPr/>
          <p:nvPr/>
        </p:nvSpPr>
        <p:spPr>
          <a:xfrm>
            <a:off x="0" y="1508808"/>
            <a:ext cx="2718442" cy="3600000"/>
          </a:xfrm>
          <a:custGeom>
            <a:avLst/>
            <a:gdLst>
              <a:gd name="connsiteX0" fmla="*/ 918442 w 2718442"/>
              <a:gd name="connsiteY0" fmla="*/ 0 h 3600000"/>
              <a:gd name="connsiteX1" fmla="*/ 2718442 w 2718442"/>
              <a:gd name="connsiteY1" fmla="*/ 1800000 h 3600000"/>
              <a:gd name="connsiteX2" fmla="*/ 918442 w 2718442"/>
              <a:gd name="connsiteY2" fmla="*/ 3600000 h 3600000"/>
              <a:gd name="connsiteX3" fmla="*/ 60455 w 2718442"/>
              <a:gd name="connsiteY3" fmla="*/ 3382750 h 3600000"/>
              <a:gd name="connsiteX4" fmla="*/ 0 w 2718442"/>
              <a:gd name="connsiteY4" fmla="*/ 3346023 h 3600000"/>
              <a:gd name="connsiteX5" fmla="*/ 0 w 2718442"/>
              <a:gd name="connsiteY5" fmla="*/ 253978 h 3600000"/>
              <a:gd name="connsiteX6" fmla="*/ 60455 w 2718442"/>
              <a:gd name="connsiteY6" fmla="*/ 217250 h 3600000"/>
              <a:gd name="connsiteX7" fmla="*/ 918442 w 2718442"/>
              <a:gd name="connsiteY7"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8442" h="3600000">
                <a:moveTo>
                  <a:pt x="918442" y="0"/>
                </a:moveTo>
                <a:cubicBezTo>
                  <a:pt x="1912555" y="0"/>
                  <a:pt x="2718442" y="805887"/>
                  <a:pt x="2718442" y="1800000"/>
                </a:cubicBezTo>
                <a:cubicBezTo>
                  <a:pt x="2718442" y="2794113"/>
                  <a:pt x="1912555" y="3600000"/>
                  <a:pt x="918442" y="3600000"/>
                </a:cubicBezTo>
                <a:cubicBezTo>
                  <a:pt x="607782" y="3600000"/>
                  <a:pt x="315503" y="3521300"/>
                  <a:pt x="60455" y="3382750"/>
                </a:cubicBezTo>
                <a:lnTo>
                  <a:pt x="0" y="3346023"/>
                </a:lnTo>
                <a:lnTo>
                  <a:pt x="0" y="253978"/>
                </a:lnTo>
                <a:lnTo>
                  <a:pt x="60455" y="217250"/>
                </a:lnTo>
                <a:cubicBezTo>
                  <a:pt x="315503" y="78700"/>
                  <a:pt x="607782" y="0"/>
                  <a:pt x="918442" y="0"/>
                </a:cubicBezTo>
                <a:close/>
              </a:path>
            </a:pathLst>
          </a:custGeom>
          <a:solidFill>
            <a:schemeClr val="bg1"/>
          </a:solidFill>
          <a:ln w="28575">
            <a:solidFill>
              <a:schemeClr val="tx1">
                <a:lumMod val="85000"/>
                <a:lumOff val="1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1026" name="Picture 2" descr="To-do list agenda icon simple style Royalty Free Vector">
            <a:extLst>
              <a:ext uri="{FF2B5EF4-FFF2-40B4-BE49-F238E27FC236}">
                <a16:creationId xmlns:a16="http://schemas.microsoft.com/office/drawing/2014/main" id="{20608561-973E-5536-B40A-98B36AB684D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963" b="89815" l="10000" r="90000">
                        <a14:foregroundMark x1="59000" y1="14444" x2="59000" y2="14444"/>
                        <a14:foregroundMark x1="58300" y1="20463" x2="58300" y2="20463"/>
                        <a14:foregroundMark x1="57000" y1="30093" x2="57000" y2="30093"/>
                        <a14:foregroundMark x1="55700" y1="32500" x2="55700" y2="32500"/>
                        <a14:foregroundMark x1="54200" y1="36204" x2="54200" y2="36204"/>
                        <a14:foregroundMark x1="51200" y1="43426" x2="51200" y2="43426"/>
                        <a14:foregroundMark x1="49000" y1="46204" x2="49000" y2="46204"/>
                        <a14:foregroundMark x1="47000" y1="49444" x2="47000" y2="49444"/>
                        <a14:foregroundMark x1="46800" y1="57685" x2="46800" y2="57685"/>
                        <a14:foregroundMark x1="45700" y1="60278" x2="45700" y2="60278"/>
                        <a14:foregroundMark x1="45300" y1="62963" x2="45300" y2="62963"/>
                        <a14:foregroundMark x1="47000" y1="71389" x2="47000" y2="71389"/>
                        <a14:foregroundMark x1="46600" y1="73981" x2="46600" y2="73981"/>
                        <a14:foregroundMark x1="46400" y1="77037" x2="46400" y2="77037"/>
                        <a14:foregroundMark x1="40100" y1="73426" x2="40100" y2="73426"/>
                        <a14:foregroundMark x1="39900" y1="57685" x2="39900" y2="57685"/>
                        <a14:foregroundMark x1="40100" y1="47037" x2="40100" y2="47037"/>
                        <a14:foregroundMark x1="40100" y1="31111" x2="40100" y2="31111"/>
                      </a14:backgroundRemoval>
                    </a14:imgEffect>
                  </a14:imgLayer>
                </a14:imgProps>
              </a:ext>
              <a:ext uri="{28A0092B-C50C-407E-A947-70E740481C1C}">
                <a14:useLocalDpi xmlns:a14="http://schemas.microsoft.com/office/drawing/2010/main" val="0"/>
              </a:ext>
            </a:extLst>
          </a:blip>
          <a:srcRect b="9297"/>
          <a:stretch/>
        </p:blipFill>
        <p:spPr bwMode="auto">
          <a:xfrm>
            <a:off x="-124307" y="2012866"/>
            <a:ext cx="2448200" cy="239823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87C65AAB-C9E1-BD02-9234-C2E4E58C251B}"/>
              </a:ext>
            </a:extLst>
          </p:cNvPr>
          <p:cNvSpPr/>
          <p:nvPr/>
        </p:nvSpPr>
        <p:spPr>
          <a:xfrm>
            <a:off x="3563331" y="1505170"/>
            <a:ext cx="1583703" cy="530399"/>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5" name="Rectangle: Rounded Corners 14">
            <a:extLst>
              <a:ext uri="{FF2B5EF4-FFF2-40B4-BE49-F238E27FC236}">
                <a16:creationId xmlns:a16="http://schemas.microsoft.com/office/drawing/2014/main" id="{5EA1997F-0725-4DD7-0682-F837264269F5}"/>
              </a:ext>
            </a:extLst>
          </p:cNvPr>
          <p:cNvSpPr/>
          <p:nvPr/>
        </p:nvSpPr>
        <p:spPr>
          <a:xfrm>
            <a:off x="3563330" y="3048409"/>
            <a:ext cx="1583703" cy="530399"/>
          </a:xfrm>
          <a:prstGeom prst="round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6" name="Rectangle: Rounded Corners 15">
            <a:extLst>
              <a:ext uri="{FF2B5EF4-FFF2-40B4-BE49-F238E27FC236}">
                <a16:creationId xmlns:a16="http://schemas.microsoft.com/office/drawing/2014/main" id="{57F42C28-DEB1-174A-8E27-20E7A9F709EA}"/>
              </a:ext>
            </a:extLst>
          </p:cNvPr>
          <p:cNvSpPr/>
          <p:nvPr/>
        </p:nvSpPr>
        <p:spPr>
          <a:xfrm>
            <a:off x="3563330" y="4511508"/>
            <a:ext cx="1583703" cy="530399"/>
          </a:xfrm>
          <a:prstGeom prst="round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4" name="TextBox 13">
            <a:extLst>
              <a:ext uri="{FF2B5EF4-FFF2-40B4-BE49-F238E27FC236}">
                <a16:creationId xmlns:a16="http://schemas.microsoft.com/office/drawing/2014/main" id="{B1E1D3BF-F578-8796-4DFE-C537370175AF}"/>
              </a:ext>
            </a:extLst>
          </p:cNvPr>
          <p:cNvSpPr txBox="1"/>
          <p:nvPr/>
        </p:nvSpPr>
        <p:spPr>
          <a:xfrm>
            <a:off x="5373128" y="1416426"/>
            <a:ext cx="5250880" cy="707886"/>
          </a:xfrm>
          <a:prstGeom prst="rect">
            <a:avLst/>
          </a:prstGeom>
          <a:noFill/>
        </p:spPr>
        <p:txBody>
          <a:bodyPr wrap="square" rtlCol="0">
            <a:spAutoFit/>
          </a:bodyPr>
          <a:lstStyle/>
          <a:p>
            <a:r>
              <a:rPr lang="en-IN" sz="2400" b="1" dirty="0">
                <a:solidFill>
                  <a:schemeClr val="bg1">
                    <a:lumMod val="65000"/>
                  </a:schemeClr>
                </a:solidFill>
              </a:rPr>
              <a:t>Introduction</a:t>
            </a:r>
          </a:p>
          <a:p>
            <a:r>
              <a:rPr lang="en-IN" sz="1600" dirty="0">
                <a:solidFill>
                  <a:schemeClr val="bg1">
                    <a:lumMod val="65000"/>
                  </a:schemeClr>
                </a:solidFill>
              </a:rPr>
              <a:t>Data Description, Literature Review and Research Process</a:t>
            </a:r>
          </a:p>
        </p:txBody>
      </p:sp>
      <p:sp>
        <p:nvSpPr>
          <p:cNvPr id="18" name="TextBox 17">
            <a:extLst>
              <a:ext uri="{FF2B5EF4-FFF2-40B4-BE49-F238E27FC236}">
                <a16:creationId xmlns:a16="http://schemas.microsoft.com/office/drawing/2014/main" id="{5C231927-4FC9-A155-6701-A36FE450FA04}"/>
              </a:ext>
            </a:extLst>
          </p:cNvPr>
          <p:cNvSpPr txBox="1"/>
          <p:nvPr/>
        </p:nvSpPr>
        <p:spPr>
          <a:xfrm>
            <a:off x="5373128" y="2958067"/>
            <a:ext cx="5250880" cy="707886"/>
          </a:xfrm>
          <a:prstGeom prst="rect">
            <a:avLst/>
          </a:prstGeom>
          <a:noFill/>
        </p:spPr>
        <p:txBody>
          <a:bodyPr wrap="square" rtlCol="0">
            <a:spAutoFit/>
          </a:bodyPr>
          <a:lstStyle/>
          <a:p>
            <a:r>
              <a:rPr lang="en-IN" sz="2400" b="1" dirty="0">
                <a:solidFill>
                  <a:schemeClr val="tx1">
                    <a:lumMod val="65000"/>
                    <a:lumOff val="35000"/>
                  </a:schemeClr>
                </a:solidFill>
              </a:rPr>
              <a:t>EDA Details</a:t>
            </a:r>
          </a:p>
          <a:p>
            <a:r>
              <a:rPr lang="en-IN" sz="1600" dirty="0">
                <a:solidFill>
                  <a:schemeClr val="tx1">
                    <a:lumMod val="65000"/>
                    <a:lumOff val="35000"/>
                  </a:schemeClr>
                </a:solidFill>
              </a:rPr>
              <a:t>Key Data Trends and Insights </a:t>
            </a:r>
          </a:p>
        </p:txBody>
      </p:sp>
      <p:sp>
        <p:nvSpPr>
          <p:cNvPr id="19" name="TextBox 18">
            <a:extLst>
              <a:ext uri="{FF2B5EF4-FFF2-40B4-BE49-F238E27FC236}">
                <a16:creationId xmlns:a16="http://schemas.microsoft.com/office/drawing/2014/main" id="{DCB997A2-B4E1-33F0-A999-03293F7A1F25}"/>
              </a:ext>
            </a:extLst>
          </p:cNvPr>
          <p:cNvSpPr txBox="1"/>
          <p:nvPr/>
        </p:nvSpPr>
        <p:spPr>
          <a:xfrm>
            <a:off x="5373128" y="4405438"/>
            <a:ext cx="5250880" cy="707886"/>
          </a:xfrm>
          <a:prstGeom prst="rect">
            <a:avLst/>
          </a:prstGeom>
          <a:noFill/>
        </p:spPr>
        <p:txBody>
          <a:bodyPr wrap="square" rtlCol="0">
            <a:spAutoFit/>
          </a:bodyPr>
          <a:lstStyle/>
          <a:p>
            <a:r>
              <a:rPr lang="en-IN" sz="2400" b="1" dirty="0">
                <a:solidFill>
                  <a:schemeClr val="bg1">
                    <a:lumMod val="65000"/>
                  </a:schemeClr>
                </a:solidFill>
              </a:rPr>
              <a:t>Next Steps</a:t>
            </a:r>
          </a:p>
          <a:p>
            <a:r>
              <a:rPr lang="en-IN" sz="1600" dirty="0">
                <a:solidFill>
                  <a:schemeClr val="bg1">
                    <a:lumMod val="65000"/>
                  </a:schemeClr>
                </a:solidFill>
              </a:rPr>
              <a:t>Machine Learning Model Selection and Expected Outcomes </a:t>
            </a:r>
          </a:p>
        </p:txBody>
      </p:sp>
      <p:sp>
        <p:nvSpPr>
          <p:cNvPr id="2" name="Isosceles Triangle 1">
            <a:extLst>
              <a:ext uri="{FF2B5EF4-FFF2-40B4-BE49-F238E27FC236}">
                <a16:creationId xmlns:a16="http://schemas.microsoft.com/office/drawing/2014/main" id="{2150695E-F16C-BD7C-7A8A-97E6B8E72709}"/>
              </a:ext>
            </a:extLst>
          </p:cNvPr>
          <p:cNvSpPr/>
          <p:nvPr/>
        </p:nvSpPr>
        <p:spPr>
          <a:xfrm rot="5400000">
            <a:off x="8059918" y="3038808"/>
            <a:ext cx="857839" cy="540000"/>
          </a:xfrm>
          <a:prstGeom prst="triangl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itle 1">
            <a:extLst>
              <a:ext uri="{FF2B5EF4-FFF2-40B4-BE49-F238E27FC236}">
                <a16:creationId xmlns:a16="http://schemas.microsoft.com/office/drawing/2014/main" id="{BCCF8CAE-C387-30E6-C647-F1E2FAD29ED3}"/>
              </a:ext>
            </a:extLst>
          </p:cNvPr>
          <p:cNvSpPr txBox="1">
            <a:spLocks/>
          </p:cNvSpPr>
          <p:nvPr/>
        </p:nvSpPr>
        <p:spPr>
          <a:xfrm>
            <a:off x="8832864" y="3102025"/>
            <a:ext cx="3204916" cy="448502"/>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Tree>
    <p:extLst>
      <p:ext uri="{BB962C8B-B14F-4D97-AF65-F5344CB8AC3E}">
        <p14:creationId xmlns:p14="http://schemas.microsoft.com/office/powerpoint/2010/main" val="228652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
        <p:nvSpPr>
          <p:cNvPr id="2" name="TextBox 1">
            <a:extLst>
              <a:ext uri="{FF2B5EF4-FFF2-40B4-BE49-F238E27FC236}">
                <a16:creationId xmlns:a16="http://schemas.microsoft.com/office/drawing/2014/main" id="{B161A2E7-726B-D1D3-CBD3-EFF150D5E9C6}"/>
              </a:ext>
            </a:extLst>
          </p:cNvPr>
          <p:cNvSpPr txBox="1"/>
          <p:nvPr/>
        </p:nvSpPr>
        <p:spPr>
          <a:xfrm>
            <a:off x="471340" y="820132"/>
            <a:ext cx="11133056" cy="1077218"/>
          </a:xfrm>
          <a:prstGeom prst="rect">
            <a:avLst/>
          </a:prstGeom>
          <a:noFill/>
        </p:spPr>
        <p:txBody>
          <a:bodyPr wrap="square" rtlCol="0">
            <a:spAutoFit/>
          </a:bodyPr>
          <a:lstStyle/>
          <a:p>
            <a:r>
              <a:rPr lang="en-US" sz="1600" b="1" dirty="0">
                <a:solidFill>
                  <a:schemeClr val="tx1">
                    <a:lumMod val="65000"/>
                    <a:lumOff val="35000"/>
                  </a:schemeClr>
                </a:solidFill>
              </a:rPr>
              <a:t>Feature:</a:t>
            </a:r>
            <a:r>
              <a:rPr lang="en-US" sz="1600" dirty="0">
                <a:solidFill>
                  <a:schemeClr val="tx1">
                    <a:lumMod val="65000"/>
                    <a:lumOff val="35000"/>
                  </a:schemeClr>
                </a:solidFill>
              </a:rPr>
              <a:t> Age</a:t>
            </a:r>
          </a:p>
          <a:p>
            <a:r>
              <a:rPr lang="en-US" sz="1600" b="1" dirty="0">
                <a:solidFill>
                  <a:schemeClr val="tx1">
                    <a:lumMod val="65000"/>
                    <a:lumOff val="35000"/>
                  </a:schemeClr>
                </a:solidFill>
              </a:rPr>
              <a:t>Data Type:</a:t>
            </a:r>
            <a:r>
              <a:rPr lang="en-US" sz="1600" dirty="0">
                <a:solidFill>
                  <a:schemeClr val="tx1">
                    <a:lumMod val="65000"/>
                    <a:lumOff val="35000"/>
                  </a:schemeClr>
                </a:solidFill>
              </a:rPr>
              <a:t> Float</a:t>
            </a:r>
          </a:p>
          <a:p>
            <a:r>
              <a:rPr lang="en-US" sz="1600" b="1" dirty="0">
                <a:solidFill>
                  <a:schemeClr val="tx1">
                    <a:lumMod val="65000"/>
                    <a:lumOff val="35000"/>
                  </a:schemeClr>
                </a:solidFill>
              </a:rPr>
              <a:t>EDA Insight:</a:t>
            </a:r>
            <a:r>
              <a:rPr lang="en-US" sz="1600" dirty="0">
                <a:solidFill>
                  <a:schemeClr val="tx1">
                    <a:lumMod val="65000"/>
                    <a:lumOff val="35000"/>
                  </a:schemeClr>
                </a:solidFill>
              </a:rPr>
              <a:t> Majority of the customer are with age &lt;60 with the distribution loosely following normal distribution. Outlier are observed and no missing values</a:t>
            </a:r>
            <a:endParaRPr lang="en-IN" sz="1600" dirty="0">
              <a:solidFill>
                <a:schemeClr val="tx1">
                  <a:lumMod val="65000"/>
                  <a:lumOff val="35000"/>
                </a:schemeClr>
              </a:solidFill>
            </a:endParaRPr>
          </a:p>
        </p:txBody>
      </p:sp>
      <p:pic>
        <p:nvPicPr>
          <p:cNvPr id="1030" name="Picture 6">
            <a:extLst>
              <a:ext uri="{FF2B5EF4-FFF2-40B4-BE49-F238E27FC236}">
                <a16:creationId xmlns:a16="http://schemas.microsoft.com/office/drawing/2014/main" id="{D8AAFDD8-C420-6E97-148B-489110892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744" y="2101008"/>
            <a:ext cx="5362575" cy="41814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1A209EA-6A48-64EB-7EEE-929406128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420" y="2101008"/>
            <a:ext cx="5153025"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2D4C8-6DD6-0057-7255-100900A3CAC0}"/>
              </a:ext>
            </a:extLst>
          </p:cNvPr>
          <p:cNvSpPr/>
          <p:nvPr/>
        </p:nvSpPr>
        <p:spPr>
          <a:xfrm>
            <a:off x="0" y="6419654"/>
            <a:ext cx="12192000" cy="438346"/>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itle 1">
            <a:extLst>
              <a:ext uri="{FF2B5EF4-FFF2-40B4-BE49-F238E27FC236}">
                <a16:creationId xmlns:a16="http://schemas.microsoft.com/office/drawing/2014/main" id="{E518CD8F-1BD6-650F-3B12-9339736FB652}"/>
              </a:ext>
            </a:extLst>
          </p:cNvPr>
          <p:cNvSpPr txBox="1">
            <a:spLocks/>
          </p:cNvSpPr>
          <p:nvPr/>
        </p:nvSpPr>
        <p:spPr>
          <a:xfrm>
            <a:off x="343928" y="196957"/>
            <a:ext cx="10058400" cy="44850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j-ea"/>
                <a:cs typeface="+mj-cs"/>
              </a:rPr>
              <a:t>Univariate Analysis</a:t>
            </a:r>
          </a:p>
        </p:txBody>
      </p:sp>
      <p:sp>
        <p:nvSpPr>
          <p:cNvPr id="2" name="TextBox 1">
            <a:extLst>
              <a:ext uri="{FF2B5EF4-FFF2-40B4-BE49-F238E27FC236}">
                <a16:creationId xmlns:a16="http://schemas.microsoft.com/office/drawing/2014/main" id="{B161A2E7-726B-D1D3-CBD3-EFF150D5E9C6}"/>
              </a:ext>
            </a:extLst>
          </p:cNvPr>
          <p:cNvSpPr txBox="1"/>
          <p:nvPr/>
        </p:nvSpPr>
        <p:spPr>
          <a:xfrm>
            <a:off x="471340" y="820132"/>
            <a:ext cx="11133056" cy="1077218"/>
          </a:xfrm>
          <a:prstGeom prst="rect">
            <a:avLst/>
          </a:prstGeom>
          <a:noFill/>
        </p:spPr>
        <p:txBody>
          <a:bodyPr wrap="square" rtlCol="0">
            <a:spAutoFit/>
          </a:bodyPr>
          <a:lstStyle/>
          <a:p>
            <a:r>
              <a:rPr lang="en-US" sz="1600" b="1" dirty="0">
                <a:solidFill>
                  <a:schemeClr val="tx1">
                    <a:lumMod val="65000"/>
                    <a:lumOff val="35000"/>
                  </a:schemeClr>
                </a:solidFill>
              </a:rPr>
              <a:t>Feature:</a:t>
            </a:r>
            <a:r>
              <a:rPr lang="en-US" sz="1600" dirty="0">
                <a:solidFill>
                  <a:schemeClr val="tx1">
                    <a:lumMod val="65000"/>
                    <a:lumOff val="35000"/>
                  </a:schemeClr>
                </a:solidFill>
              </a:rPr>
              <a:t> Balance</a:t>
            </a:r>
          </a:p>
          <a:p>
            <a:r>
              <a:rPr lang="en-US" sz="1600" b="1" dirty="0">
                <a:solidFill>
                  <a:schemeClr val="tx1">
                    <a:lumMod val="65000"/>
                    <a:lumOff val="35000"/>
                  </a:schemeClr>
                </a:solidFill>
              </a:rPr>
              <a:t>Data Type:</a:t>
            </a:r>
            <a:r>
              <a:rPr lang="en-US" sz="1600" dirty="0">
                <a:solidFill>
                  <a:schemeClr val="tx1">
                    <a:lumMod val="65000"/>
                    <a:lumOff val="35000"/>
                  </a:schemeClr>
                </a:solidFill>
              </a:rPr>
              <a:t> Float</a:t>
            </a:r>
          </a:p>
          <a:p>
            <a:r>
              <a:rPr lang="en-US" sz="1600" b="1" dirty="0">
                <a:solidFill>
                  <a:schemeClr val="tx1">
                    <a:lumMod val="65000"/>
                    <a:lumOff val="35000"/>
                  </a:schemeClr>
                </a:solidFill>
              </a:rPr>
              <a:t>EDA Insight:</a:t>
            </a:r>
            <a:r>
              <a:rPr lang="en-US" sz="1600" dirty="0">
                <a:solidFill>
                  <a:schemeClr val="tx1">
                    <a:lumMod val="65000"/>
                    <a:lumOff val="35000"/>
                  </a:schemeClr>
                </a:solidFill>
              </a:rPr>
              <a:t> Balance of the customers is following a left skewed distribution. Outlier are observed with negative balance and a high balance and no missing values</a:t>
            </a:r>
            <a:endParaRPr lang="en-IN" sz="1600" dirty="0">
              <a:solidFill>
                <a:schemeClr val="tx1">
                  <a:lumMod val="65000"/>
                  <a:lumOff val="35000"/>
                </a:schemeClr>
              </a:solidFill>
            </a:endParaRPr>
          </a:p>
        </p:txBody>
      </p:sp>
      <p:pic>
        <p:nvPicPr>
          <p:cNvPr id="2050" name="Picture 2">
            <a:extLst>
              <a:ext uri="{FF2B5EF4-FFF2-40B4-BE49-F238E27FC236}">
                <a16:creationId xmlns:a16="http://schemas.microsoft.com/office/drawing/2014/main" id="{7BB8658E-F26B-9A53-ABDF-908F3651D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2097088"/>
            <a:ext cx="5562600" cy="41814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B3B1884-3222-E6E4-E6D1-7AC26E880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438" y="2097088"/>
            <a:ext cx="542925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65816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{67D6BF37-649C-4774-B98F-45ADABF6A7B5}tf22712842_win32</Template>
  <TotalTime>651</TotalTime>
  <Words>1906</Words>
  <Application>Microsoft Office PowerPoint</Application>
  <PresentationFormat>Widescreen</PresentationFormat>
  <Paragraphs>217</Paragraphs>
  <Slides>31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-apple-system</vt:lpstr>
      <vt:lpstr>Arial</vt:lpstr>
      <vt:lpstr>Bookman Old Style</vt:lpstr>
      <vt:lpstr>Calibri</vt:lpstr>
      <vt:lpstr>Calibri Light</vt:lpstr>
      <vt:lpstr>Franklin Gothic Book</vt:lpstr>
      <vt:lpstr>Helvetica Neue</vt:lpstr>
      <vt:lpstr>RobotoMed</vt:lpstr>
      <vt:lpstr>1_RetrospectVTI</vt:lpstr>
      <vt:lpstr>Office Theme</vt:lpstr>
      <vt:lpstr>Advanced Data Driven Marketing for Optimizing Business's Marketing ROIs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 Driven Marketing for Optimizing Business's Marketing ROIs</dc:title>
  <dc:creator>Mohan Dhanalakota</dc:creator>
  <cp:lastModifiedBy>Mohan Dhanalakota</cp:lastModifiedBy>
  <cp:revision>173</cp:revision>
  <dcterms:created xsi:type="dcterms:W3CDTF">2022-06-26T08:41:22Z</dcterms:created>
  <dcterms:modified xsi:type="dcterms:W3CDTF">2022-06-27T03:57:58Z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