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94" r:id="rId2"/>
    <p:sldId id="320" r:id="rId3"/>
    <p:sldId id="303" r:id="rId4"/>
    <p:sldId id="325" r:id="rId5"/>
    <p:sldId id="327" r:id="rId6"/>
    <p:sldId id="329" r:id="rId7"/>
    <p:sldId id="330" r:id="rId8"/>
    <p:sldId id="322" r:id="rId9"/>
    <p:sldId id="331" r:id="rId10"/>
    <p:sldId id="332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213" autoAdjust="0"/>
  </p:normalViewPr>
  <p:slideViewPr>
    <p:cSldViewPr snapToGrid="0">
      <p:cViewPr>
        <p:scale>
          <a:sx n="81" d="100"/>
          <a:sy n="81" d="100"/>
        </p:scale>
        <p:origin x="108" y="-4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10CD5-FDAD-4E31-AE3C-7EB02AB692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BD05D7-CC65-4616-99F8-32D5E50DF91B}">
      <dgm:prSet/>
      <dgm:spPr/>
      <dgm:t>
        <a:bodyPr/>
        <a:lstStyle/>
        <a:p>
          <a:r>
            <a:rPr lang="en-GB" b="1" dirty="0"/>
            <a:t>Preprocessing the data</a:t>
          </a:r>
          <a:endParaRPr lang="en-US" dirty="0"/>
        </a:p>
      </dgm:t>
    </dgm:pt>
    <dgm:pt modelId="{D42FBECC-C60A-4954-8744-140BC39397F7}" type="parTrans" cxnId="{F1759692-31A4-4A7F-A33F-5660F397441B}">
      <dgm:prSet/>
      <dgm:spPr/>
      <dgm:t>
        <a:bodyPr/>
        <a:lstStyle/>
        <a:p>
          <a:endParaRPr lang="en-US"/>
        </a:p>
      </dgm:t>
    </dgm:pt>
    <dgm:pt modelId="{47A12FDA-FE71-43B6-AC87-32A1D2F103D9}" type="sibTrans" cxnId="{F1759692-31A4-4A7F-A33F-5660F397441B}">
      <dgm:prSet/>
      <dgm:spPr/>
      <dgm:t>
        <a:bodyPr/>
        <a:lstStyle/>
        <a:p>
          <a:endParaRPr lang="en-US"/>
        </a:p>
      </dgm:t>
    </dgm:pt>
    <dgm:pt modelId="{7DBB1EC7-3599-4D14-9BE0-778ED00E34DB}">
      <dgm:prSet/>
      <dgm:spPr/>
      <dgm:t>
        <a:bodyPr/>
        <a:lstStyle/>
        <a:p>
          <a:r>
            <a:rPr lang="en-GB" b="1" dirty="0"/>
            <a:t>Dealing with missing values</a:t>
          </a:r>
          <a:endParaRPr lang="en-US" dirty="0"/>
        </a:p>
      </dgm:t>
    </dgm:pt>
    <dgm:pt modelId="{5C453778-2445-4688-BFA6-6E160F4FD0C3}" type="parTrans" cxnId="{84AFB5B4-5E91-4D77-9FF4-66A33D632510}">
      <dgm:prSet/>
      <dgm:spPr/>
      <dgm:t>
        <a:bodyPr/>
        <a:lstStyle/>
        <a:p>
          <a:endParaRPr lang="en-US"/>
        </a:p>
      </dgm:t>
    </dgm:pt>
    <dgm:pt modelId="{69E16F95-910C-408C-86EB-9F3BF7590994}" type="sibTrans" cxnId="{84AFB5B4-5E91-4D77-9FF4-66A33D632510}">
      <dgm:prSet/>
      <dgm:spPr/>
      <dgm:t>
        <a:bodyPr/>
        <a:lstStyle/>
        <a:p>
          <a:endParaRPr lang="en-US"/>
        </a:p>
      </dgm:t>
    </dgm:pt>
    <dgm:pt modelId="{A13870C8-D925-4C5A-9A4C-3186E1129352}">
      <dgm:prSet/>
      <dgm:spPr/>
      <dgm:t>
        <a:bodyPr/>
        <a:lstStyle/>
        <a:p>
          <a:r>
            <a:rPr lang="en-GB" b="1" dirty="0"/>
            <a:t>Calculating Error using the formula:- Error=Final_Position_Value - </a:t>
          </a:r>
          <a:r>
            <a:rPr lang="en-GB" b="1" dirty="0" err="1"/>
            <a:t>Final_Value</a:t>
          </a:r>
          <a:endParaRPr lang="en-US" dirty="0"/>
        </a:p>
      </dgm:t>
    </dgm:pt>
    <dgm:pt modelId="{27FA9302-34AD-4AC9-A235-9AEFBA982A31}" type="parTrans" cxnId="{66FF0100-5901-43A1-B814-207C9A2D08B0}">
      <dgm:prSet/>
      <dgm:spPr/>
      <dgm:t>
        <a:bodyPr/>
        <a:lstStyle/>
        <a:p>
          <a:endParaRPr lang="en-US"/>
        </a:p>
      </dgm:t>
    </dgm:pt>
    <dgm:pt modelId="{C44615B8-79F8-4523-8110-D31D012B36F3}" type="sibTrans" cxnId="{66FF0100-5901-43A1-B814-207C9A2D08B0}">
      <dgm:prSet/>
      <dgm:spPr/>
      <dgm:t>
        <a:bodyPr/>
        <a:lstStyle/>
        <a:p>
          <a:endParaRPr lang="en-US"/>
        </a:p>
      </dgm:t>
    </dgm:pt>
    <dgm:pt modelId="{D757D229-D7A4-42F6-A305-D2BBCB7C7D5A}">
      <dgm:prSet/>
      <dgm:spPr/>
      <dgm:t>
        <a:bodyPr/>
        <a:lstStyle/>
        <a:p>
          <a:r>
            <a:rPr lang="en-GB" b="1" dirty="0"/>
            <a:t>Calculate Error Moving Average for each day</a:t>
          </a:r>
          <a:endParaRPr lang="en-US" dirty="0"/>
        </a:p>
      </dgm:t>
    </dgm:pt>
    <dgm:pt modelId="{3189EB8D-7268-4047-B635-A7304FE81C1F}" type="parTrans" cxnId="{79EDCFCD-7FA6-4F6B-8D05-AC6D85F21E36}">
      <dgm:prSet/>
      <dgm:spPr/>
      <dgm:t>
        <a:bodyPr/>
        <a:lstStyle/>
        <a:p>
          <a:endParaRPr lang="en-US"/>
        </a:p>
      </dgm:t>
    </dgm:pt>
    <dgm:pt modelId="{03ADFFF1-4E98-4E3E-945B-BC57AEEA2D5D}" type="sibTrans" cxnId="{79EDCFCD-7FA6-4F6B-8D05-AC6D85F21E36}">
      <dgm:prSet/>
      <dgm:spPr/>
      <dgm:t>
        <a:bodyPr/>
        <a:lstStyle/>
        <a:p>
          <a:endParaRPr lang="en-US"/>
        </a:p>
      </dgm:t>
    </dgm:pt>
    <dgm:pt modelId="{CEDAA896-ADC1-444C-AF89-B0ED9C947854}">
      <dgm:prSet/>
      <dgm:spPr/>
      <dgm:t>
        <a:bodyPr/>
        <a:lstStyle/>
        <a:p>
          <a:r>
            <a:rPr lang="en-IN" b="1" dirty="0"/>
            <a:t>Determine the threshold value using the abnormal data</a:t>
          </a:r>
          <a:endParaRPr lang="en-US" dirty="0"/>
        </a:p>
      </dgm:t>
    </dgm:pt>
    <dgm:pt modelId="{CC83037C-7102-4ABB-A523-FA87A3D4E3BF}" type="parTrans" cxnId="{964E765B-84C6-49ED-B822-35756647F872}">
      <dgm:prSet/>
      <dgm:spPr/>
      <dgm:t>
        <a:bodyPr/>
        <a:lstStyle/>
        <a:p>
          <a:endParaRPr lang="en-US"/>
        </a:p>
      </dgm:t>
    </dgm:pt>
    <dgm:pt modelId="{8CF954DE-CEA0-4B8D-8107-0CBBCF500FA8}" type="sibTrans" cxnId="{964E765B-84C6-49ED-B822-35756647F872}">
      <dgm:prSet/>
      <dgm:spPr/>
      <dgm:t>
        <a:bodyPr/>
        <a:lstStyle/>
        <a:p>
          <a:endParaRPr lang="en-US"/>
        </a:p>
      </dgm:t>
    </dgm:pt>
    <dgm:pt modelId="{3383FF3C-D3D6-4328-9DB7-E4A7BB06586C}">
      <dgm:prSet/>
      <dgm:spPr/>
      <dgm:t>
        <a:bodyPr/>
        <a:lstStyle/>
        <a:p>
          <a:r>
            <a:rPr lang="en-IN" b="1" dirty="0"/>
            <a:t>Algorithm:- If the error moving average for a day exceeds the threshold value and it continues for three days or more then the valve will fail else the valve will not fail</a:t>
          </a:r>
          <a:endParaRPr lang="en-US" dirty="0"/>
        </a:p>
      </dgm:t>
    </dgm:pt>
    <dgm:pt modelId="{25412DEE-945E-495B-B766-7FFEE51456DB}" type="parTrans" cxnId="{4B77962D-3C0A-4B38-8785-B9E01CC867A8}">
      <dgm:prSet/>
      <dgm:spPr/>
      <dgm:t>
        <a:bodyPr/>
        <a:lstStyle/>
        <a:p>
          <a:endParaRPr lang="en-US"/>
        </a:p>
      </dgm:t>
    </dgm:pt>
    <dgm:pt modelId="{0B9DF5E4-29AB-45F2-B32D-DA97D18D4926}" type="sibTrans" cxnId="{4B77962D-3C0A-4B38-8785-B9E01CC867A8}">
      <dgm:prSet/>
      <dgm:spPr/>
      <dgm:t>
        <a:bodyPr/>
        <a:lstStyle/>
        <a:p>
          <a:endParaRPr lang="en-US"/>
        </a:p>
      </dgm:t>
    </dgm:pt>
    <dgm:pt modelId="{580A8C86-3C6F-44F3-976F-BBA43DF0F7E1}">
      <dgm:prSet/>
      <dgm:spPr/>
      <dgm:t>
        <a:bodyPr/>
        <a:lstStyle/>
        <a:p>
          <a:r>
            <a:rPr lang="en-IN" b="1" dirty="0"/>
            <a:t>Testing the algorithm on 50 valves from historical dataset of 2023-2024</a:t>
          </a:r>
          <a:endParaRPr lang="en-US" dirty="0"/>
        </a:p>
      </dgm:t>
    </dgm:pt>
    <dgm:pt modelId="{926E24BC-8DD8-4399-A607-DF43EAD4DED2}" type="parTrans" cxnId="{8B9D107C-6595-45C6-9FCF-414C784E768B}">
      <dgm:prSet/>
      <dgm:spPr/>
      <dgm:t>
        <a:bodyPr/>
        <a:lstStyle/>
        <a:p>
          <a:endParaRPr lang="en-US"/>
        </a:p>
      </dgm:t>
    </dgm:pt>
    <dgm:pt modelId="{0B96FC4D-9188-4E1F-BE30-928B4E0A48DF}" type="sibTrans" cxnId="{8B9D107C-6595-45C6-9FCF-414C784E768B}">
      <dgm:prSet/>
      <dgm:spPr/>
      <dgm:t>
        <a:bodyPr/>
        <a:lstStyle/>
        <a:p>
          <a:endParaRPr lang="en-US"/>
        </a:p>
      </dgm:t>
    </dgm:pt>
    <dgm:pt modelId="{93073DDB-8A7E-430F-9BB9-43267F5974B7}" type="pres">
      <dgm:prSet presAssocID="{59510CD5-FDAD-4E31-AE3C-7EB02AB692D3}" presName="root" presStyleCnt="0">
        <dgm:presLayoutVars>
          <dgm:dir/>
          <dgm:resizeHandles val="exact"/>
        </dgm:presLayoutVars>
      </dgm:prSet>
      <dgm:spPr/>
    </dgm:pt>
    <dgm:pt modelId="{7E8559B8-E1B5-4A89-8733-817DE7399F38}" type="pres">
      <dgm:prSet presAssocID="{5EBD05D7-CC65-4616-99F8-32D5E50DF91B}" presName="compNode" presStyleCnt="0"/>
      <dgm:spPr/>
    </dgm:pt>
    <dgm:pt modelId="{46324D16-5A2F-45D9-B4DF-194D2B5CC97B}" type="pres">
      <dgm:prSet presAssocID="{5EBD05D7-CC65-4616-99F8-32D5E50DF91B}" presName="bgRect" presStyleLbl="bgShp" presStyleIdx="0" presStyleCnt="7"/>
      <dgm:spPr/>
    </dgm:pt>
    <dgm:pt modelId="{ADC41AB8-97D4-44A2-9EE7-1180768D4245}" type="pres">
      <dgm:prSet presAssocID="{5EBD05D7-CC65-4616-99F8-32D5E50DF91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D355962-E06E-4713-A52F-0E7FF1088D88}" type="pres">
      <dgm:prSet presAssocID="{5EBD05D7-CC65-4616-99F8-32D5E50DF91B}" presName="spaceRect" presStyleCnt="0"/>
      <dgm:spPr/>
    </dgm:pt>
    <dgm:pt modelId="{BC95AEC5-D00D-458C-A253-FD2164B690C7}" type="pres">
      <dgm:prSet presAssocID="{5EBD05D7-CC65-4616-99F8-32D5E50DF91B}" presName="parTx" presStyleLbl="revTx" presStyleIdx="0" presStyleCnt="7">
        <dgm:presLayoutVars>
          <dgm:chMax val="0"/>
          <dgm:chPref val="0"/>
        </dgm:presLayoutVars>
      </dgm:prSet>
      <dgm:spPr/>
    </dgm:pt>
    <dgm:pt modelId="{178CD92C-B081-46FB-825F-6D696328ABB5}" type="pres">
      <dgm:prSet presAssocID="{47A12FDA-FE71-43B6-AC87-32A1D2F103D9}" presName="sibTrans" presStyleCnt="0"/>
      <dgm:spPr/>
    </dgm:pt>
    <dgm:pt modelId="{EB9FEA4A-77BC-42B5-AF97-F5A7889DF287}" type="pres">
      <dgm:prSet presAssocID="{7DBB1EC7-3599-4D14-9BE0-778ED00E34DB}" presName="compNode" presStyleCnt="0"/>
      <dgm:spPr/>
    </dgm:pt>
    <dgm:pt modelId="{F4E57F35-7325-4725-9B7D-A600BA4A66C4}" type="pres">
      <dgm:prSet presAssocID="{7DBB1EC7-3599-4D14-9BE0-778ED00E34DB}" presName="bgRect" presStyleLbl="bgShp" presStyleIdx="1" presStyleCnt="7" custScaleY="110682" custLinFactNeighborX="0" custLinFactNeighborY="7702"/>
      <dgm:spPr/>
    </dgm:pt>
    <dgm:pt modelId="{19F4740F-8BD8-4C23-959E-DCD3002D5194}" type="pres">
      <dgm:prSet presAssocID="{7DBB1EC7-3599-4D14-9BE0-778ED00E34D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1E59ED7-6796-457B-BE41-BDFD0B8688B5}" type="pres">
      <dgm:prSet presAssocID="{7DBB1EC7-3599-4D14-9BE0-778ED00E34DB}" presName="spaceRect" presStyleCnt="0"/>
      <dgm:spPr/>
    </dgm:pt>
    <dgm:pt modelId="{6F5A6C5E-EE7E-447E-B8D6-49D221FA0255}" type="pres">
      <dgm:prSet presAssocID="{7DBB1EC7-3599-4D14-9BE0-778ED00E34DB}" presName="parTx" presStyleLbl="revTx" presStyleIdx="1" presStyleCnt="7">
        <dgm:presLayoutVars>
          <dgm:chMax val="0"/>
          <dgm:chPref val="0"/>
        </dgm:presLayoutVars>
      </dgm:prSet>
      <dgm:spPr/>
    </dgm:pt>
    <dgm:pt modelId="{931E4F1E-B43E-42B0-87CC-E2C22797A1ED}" type="pres">
      <dgm:prSet presAssocID="{69E16F95-910C-408C-86EB-9F3BF7590994}" presName="sibTrans" presStyleCnt="0"/>
      <dgm:spPr/>
    </dgm:pt>
    <dgm:pt modelId="{8C207641-555C-4E57-8A10-7033C2DD1431}" type="pres">
      <dgm:prSet presAssocID="{A13870C8-D925-4C5A-9A4C-3186E1129352}" presName="compNode" presStyleCnt="0"/>
      <dgm:spPr/>
    </dgm:pt>
    <dgm:pt modelId="{D37860B9-A255-4AE5-87C2-AA12559ED26A}" type="pres">
      <dgm:prSet presAssocID="{A13870C8-D925-4C5A-9A4C-3186E1129352}" presName="bgRect" presStyleLbl="bgShp" presStyleIdx="2" presStyleCnt="7"/>
      <dgm:spPr/>
    </dgm:pt>
    <dgm:pt modelId="{C68EE093-A6C8-4B58-98F9-D20BF17DABCA}" type="pres">
      <dgm:prSet presAssocID="{A13870C8-D925-4C5A-9A4C-3186E11293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81496E4C-E90F-4E8B-ABB3-00BF2486ECBE}" type="pres">
      <dgm:prSet presAssocID="{A13870C8-D925-4C5A-9A4C-3186E1129352}" presName="spaceRect" presStyleCnt="0"/>
      <dgm:spPr/>
    </dgm:pt>
    <dgm:pt modelId="{28036B9E-62A9-406D-9265-BDC4A60AD3EE}" type="pres">
      <dgm:prSet presAssocID="{A13870C8-D925-4C5A-9A4C-3186E1129352}" presName="parTx" presStyleLbl="revTx" presStyleIdx="2" presStyleCnt="7">
        <dgm:presLayoutVars>
          <dgm:chMax val="0"/>
          <dgm:chPref val="0"/>
        </dgm:presLayoutVars>
      </dgm:prSet>
      <dgm:spPr/>
    </dgm:pt>
    <dgm:pt modelId="{798DC547-4F28-49C0-A59A-1DDB8D53218D}" type="pres">
      <dgm:prSet presAssocID="{C44615B8-79F8-4523-8110-D31D012B36F3}" presName="sibTrans" presStyleCnt="0"/>
      <dgm:spPr/>
    </dgm:pt>
    <dgm:pt modelId="{3E0E02AB-FC50-4518-A688-C09086839DB6}" type="pres">
      <dgm:prSet presAssocID="{D757D229-D7A4-42F6-A305-D2BBCB7C7D5A}" presName="compNode" presStyleCnt="0"/>
      <dgm:spPr/>
    </dgm:pt>
    <dgm:pt modelId="{47A8C6B1-7FB3-4BD5-BA1C-6463BC1A7AA3}" type="pres">
      <dgm:prSet presAssocID="{D757D229-D7A4-42F6-A305-D2BBCB7C7D5A}" presName="bgRect" presStyleLbl="bgShp" presStyleIdx="3" presStyleCnt="7"/>
      <dgm:spPr/>
    </dgm:pt>
    <dgm:pt modelId="{BDCF9E68-41AF-4E3A-926C-597B30B8C817}" type="pres">
      <dgm:prSet presAssocID="{D757D229-D7A4-42F6-A305-D2BBCB7C7D5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80E05C8-74B9-4A7C-9240-8A69228C2262}" type="pres">
      <dgm:prSet presAssocID="{D757D229-D7A4-42F6-A305-D2BBCB7C7D5A}" presName="spaceRect" presStyleCnt="0"/>
      <dgm:spPr/>
    </dgm:pt>
    <dgm:pt modelId="{1CB2F527-37FB-4D2D-B1C4-AA3E5D21210A}" type="pres">
      <dgm:prSet presAssocID="{D757D229-D7A4-42F6-A305-D2BBCB7C7D5A}" presName="parTx" presStyleLbl="revTx" presStyleIdx="3" presStyleCnt="7">
        <dgm:presLayoutVars>
          <dgm:chMax val="0"/>
          <dgm:chPref val="0"/>
        </dgm:presLayoutVars>
      </dgm:prSet>
      <dgm:spPr/>
    </dgm:pt>
    <dgm:pt modelId="{AF3F110D-BBDB-4ADB-AD32-A0E8E70374CC}" type="pres">
      <dgm:prSet presAssocID="{03ADFFF1-4E98-4E3E-945B-BC57AEEA2D5D}" presName="sibTrans" presStyleCnt="0"/>
      <dgm:spPr/>
    </dgm:pt>
    <dgm:pt modelId="{933A24CB-D9F9-4D56-B195-FC7E474973AA}" type="pres">
      <dgm:prSet presAssocID="{CEDAA896-ADC1-444C-AF89-B0ED9C947854}" presName="compNode" presStyleCnt="0"/>
      <dgm:spPr/>
    </dgm:pt>
    <dgm:pt modelId="{B0C51222-FA26-48B7-94B4-D58724931783}" type="pres">
      <dgm:prSet presAssocID="{CEDAA896-ADC1-444C-AF89-B0ED9C947854}" presName="bgRect" presStyleLbl="bgShp" presStyleIdx="4" presStyleCnt="7" custLinFactNeighborX="-37" custLinFactNeighborY="1950"/>
      <dgm:spPr/>
    </dgm:pt>
    <dgm:pt modelId="{DE2A58E9-D731-4B08-9A6F-7CA14F8E8E75}" type="pres">
      <dgm:prSet presAssocID="{CEDAA896-ADC1-444C-AF89-B0ED9C94785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514378-A716-4186-90AA-8200048B017F}" type="pres">
      <dgm:prSet presAssocID="{CEDAA896-ADC1-444C-AF89-B0ED9C947854}" presName="spaceRect" presStyleCnt="0"/>
      <dgm:spPr/>
    </dgm:pt>
    <dgm:pt modelId="{0F6AB728-89E9-4675-B830-D47B2489BE73}" type="pres">
      <dgm:prSet presAssocID="{CEDAA896-ADC1-444C-AF89-B0ED9C947854}" presName="parTx" presStyleLbl="revTx" presStyleIdx="4" presStyleCnt="7">
        <dgm:presLayoutVars>
          <dgm:chMax val="0"/>
          <dgm:chPref val="0"/>
        </dgm:presLayoutVars>
      </dgm:prSet>
      <dgm:spPr/>
    </dgm:pt>
    <dgm:pt modelId="{2A763856-8A29-4E57-B308-137DAC062690}" type="pres">
      <dgm:prSet presAssocID="{8CF954DE-CEA0-4B8D-8107-0CBBCF500FA8}" presName="sibTrans" presStyleCnt="0"/>
      <dgm:spPr/>
    </dgm:pt>
    <dgm:pt modelId="{062A0A68-C016-4C07-9BCA-943BF8DA401E}" type="pres">
      <dgm:prSet presAssocID="{3383FF3C-D3D6-4328-9DB7-E4A7BB06586C}" presName="compNode" presStyleCnt="0"/>
      <dgm:spPr/>
    </dgm:pt>
    <dgm:pt modelId="{4D143470-3474-4A13-825F-F7E458A45350}" type="pres">
      <dgm:prSet presAssocID="{3383FF3C-D3D6-4328-9DB7-E4A7BB06586C}" presName="bgRect" presStyleLbl="bgShp" presStyleIdx="5" presStyleCnt="7"/>
      <dgm:spPr/>
    </dgm:pt>
    <dgm:pt modelId="{46047C4F-80A8-40A9-9B26-9E36608A2E3B}" type="pres">
      <dgm:prSet presAssocID="{3383FF3C-D3D6-4328-9DB7-E4A7BB06586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EA4999B-9615-44BD-8A11-28ACAF7A17CA}" type="pres">
      <dgm:prSet presAssocID="{3383FF3C-D3D6-4328-9DB7-E4A7BB06586C}" presName="spaceRect" presStyleCnt="0"/>
      <dgm:spPr/>
    </dgm:pt>
    <dgm:pt modelId="{794E2E64-BD04-46EC-9F26-156BB3E07AB5}" type="pres">
      <dgm:prSet presAssocID="{3383FF3C-D3D6-4328-9DB7-E4A7BB06586C}" presName="parTx" presStyleLbl="revTx" presStyleIdx="5" presStyleCnt="7">
        <dgm:presLayoutVars>
          <dgm:chMax val="0"/>
          <dgm:chPref val="0"/>
        </dgm:presLayoutVars>
      </dgm:prSet>
      <dgm:spPr/>
    </dgm:pt>
    <dgm:pt modelId="{812009DF-253B-469E-919A-58EB8E6EF4E5}" type="pres">
      <dgm:prSet presAssocID="{0B9DF5E4-29AB-45F2-B32D-DA97D18D4926}" presName="sibTrans" presStyleCnt="0"/>
      <dgm:spPr/>
    </dgm:pt>
    <dgm:pt modelId="{A2693E3D-3887-46C0-B13E-0ACB43F7C8B9}" type="pres">
      <dgm:prSet presAssocID="{580A8C86-3C6F-44F3-976F-BBA43DF0F7E1}" presName="compNode" presStyleCnt="0"/>
      <dgm:spPr/>
    </dgm:pt>
    <dgm:pt modelId="{6D1161A7-A947-4B47-A8A6-87F146F878ED}" type="pres">
      <dgm:prSet presAssocID="{580A8C86-3C6F-44F3-976F-BBA43DF0F7E1}" presName="bgRect" presStyleLbl="bgShp" presStyleIdx="6" presStyleCnt="7" custLinFactNeighborX="-37" custLinFactNeighborY="6501"/>
      <dgm:spPr/>
    </dgm:pt>
    <dgm:pt modelId="{055F1965-03FB-4F24-BB79-8E99A261DBC3}" type="pres">
      <dgm:prSet presAssocID="{580A8C86-3C6F-44F3-976F-BBA43DF0F7E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9342E9-1FDA-4DE0-AF5B-C1F83FD92680}" type="pres">
      <dgm:prSet presAssocID="{580A8C86-3C6F-44F3-976F-BBA43DF0F7E1}" presName="spaceRect" presStyleCnt="0"/>
      <dgm:spPr/>
    </dgm:pt>
    <dgm:pt modelId="{9BAB795B-78E0-429E-AC75-84C551443727}" type="pres">
      <dgm:prSet presAssocID="{580A8C86-3C6F-44F3-976F-BBA43DF0F7E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6FF0100-5901-43A1-B814-207C9A2D08B0}" srcId="{59510CD5-FDAD-4E31-AE3C-7EB02AB692D3}" destId="{A13870C8-D925-4C5A-9A4C-3186E1129352}" srcOrd="2" destOrd="0" parTransId="{27FA9302-34AD-4AC9-A235-9AEFBA982A31}" sibTransId="{C44615B8-79F8-4523-8110-D31D012B36F3}"/>
    <dgm:cxn modelId="{552ECA0E-CF7C-45A1-8922-E93279E1C69E}" type="presOf" srcId="{CEDAA896-ADC1-444C-AF89-B0ED9C947854}" destId="{0F6AB728-89E9-4675-B830-D47B2489BE73}" srcOrd="0" destOrd="0" presId="urn:microsoft.com/office/officeart/2018/2/layout/IconVerticalSolidList"/>
    <dgm:cxn modelId="{4B77962D-3C0A-4B38-8785-B9E01CC867A8}" srcId="{59510CD5-FDAD-4E31-AE3C-7EB02AB692D3}" destId="{3383FF3C-D3D6-4328-9DB7-E4A7BB06586C}" srcOrd="5" destOrd="0" parTransId="{25412DEE-945E-495B-B766-7FFEE51456DB}" sibTransId="{0B9DF5E4-29AB-45F2-B32D-DA97D18D4926}"/>
    <dgm:cxn modelId="{DE198E3C-F3F3-4F76-9038-0CE2ADAF5BD2}" type="presOf" srcId="{5EBD05D7-CC65-4616-99F8-32D5E50DF91B}" destId="{BC95AEC5-D00D-458C-A253-FD2164B690C7}" srcOrd="0" destOrd="0" presId="urn:microsoft.com/office/officeart/2018/2/layout/IconVerticalSolidList"/>
    <dgm:cxn modelId="{964E765B-84C6-49ED-B822-35756647F872}" srcId="{59510CD5-FDAD-4E31-AE3C-7EB02AB692D3}" destId="{CEDAA896-ADC1-444C-AF89-B0ED9C947854}" srcOrd="4" destOrd="0" parTransId="{CC83037C-7102-4ABB-A523-FA87A3D4E3BF}" sibTransId="{8CF954DE-CEA0-4B8D-8107-0CBBCF500FA8}"/>
    <dgm:cxn modelId="{145A7C42-486A-403E-915C-B37398C5C840}" type="presOf" srcId="{59510CD5-FDAD-4E31-AE3C-7EB02AB692D3}" destId="{93073DDB-8A7E-430F-9BB9-43267F5974B7}" srcOrd="0" destOrd="0" presId="urn:microsoft.com/office/officeart/2018/2/layout/IconVerticalSolidList"/>
    <dgm:cxn modelId="{54AF5777-14C1-4980-82B8-1064C1314024}" type="presOf" srcId="{7DBB1EC7-3599-4D14-9BE0-778ED00E34DB}" destId="{6F5A6C5E-EE7E-447E-B8D6-49D221FA0255}" srcOrd="0" destOrd="0" presId="urn:microsoft.com/office/officeart/2018/2/layout/IconVerticalSolidList"/>
    <dgm:cxn modelId="{8B9D107C-6595-45C6-9FCF-414C784E768B}" srcId="{59510CD5-FDAD-4E31-AE3C-7EB02AB692D3}" destId="{580A8C86-3C6F-44F3-976F-BBA43DF0F7E1}" srcOrd="6" destOrd="0" parTransId="{926E24BC-8DD8-4399-A607-DF43EAD4DED2}" sibTransId="{0B96FC4D-9188-4E1F-BE30-928B4E0A48DF}"/>
    <dgm:cxn modelId="{3362357C-5E0B-4AF2-85BC-B5A3B9EA3810}" type="presOf" srcId="{580A8C86-3C6F-44F3-976F-BBA43DF0F7E1}" destId="{9BAB795B-78E0-429E-AC75-84C551443727}" srcOrd="0" destOrd="0" presId="urn:microsoft.com/office/officeart/2018/2/layout/IconVerticalSolidList"/>
    <dgm:cxn modelId="{F1759692-31A4-4A7F-A33F-5660F397441B}" srcId="{59510CD5-FDAD-4E31-AE3C-7EB02AB692D3}" destId="{5EBD05D7-CC65-4616-99F8-32D5E50DF91B}" srcOrd="0" destOrd="0" parTransId="{D42FBECC-C60A-4954-8744-140BC39397F7}" sibTransId="{47A12FDA-FE71-43B6-AC87-32A1D2F103D9}"/>
    <dgm:cxn modelId="{1D466B93-3C4D-4B84-84B1-489A0868DBFD}" type="presOf" srcId="{D757D229-D7A4-42F6-A305-D2BBCB7C7D5A}" destId="{1CB2F527-37FB-4D2D-B1C4-AA3E5D21210A}" srcOrd="0" destOrd="0" presId="urn:microsoft.com/office/officeart/2018/2/layout/IconVerticalSolidList"/>
    <dgm:cxn modelId="{78151CB3-00B4-4580-A7CA-18447CC0535A}" type="presOf" srcId="{3383FF3C-D3D6-4328-9DB7-E4A7BB06586C}" destId="{794E2E64-BD04-46EC-9F26-156BB3E07AB5}" srcOrd="0" destOrd="0" presId="urn:microsoft.com/office/officeart/2018/2/layout/IconVerticalSolidList"/>
    <dgm:cxn modelId="{84AFB5B4-5E91-4D77-9FF4-66A33D632510}" srcId="{59510CD5-FDAD-4E31-AE3C-7EB02AB692D3}" destId="{7DBB1EC7-3599-4D14-9BE0-778ED00E34DB}" srcOrd="1" destOrd="0" parTransId="{5C453778-2445-4688-BFA6-6E160F4FD0C3}" sibTransId="{69E16F95-910C-408C-86EB-9F3BF7590994}"/>
    <dgm:cxn modelId="{79EDCFCD-7FA6-4F6B-8D05-AC6D85F21E36}" srcId="{59510CD5-FDAD-4E31-AE3C-7EB02AB692D3}" destId="{D757D229-D7A4-42F6-A305-D2BBCB7C7D5A}" srcOrd="3" destOrd="0" parTransId="{3189EB8D-7268-4047-B635-A7304FE81C1F}" sibTransId="{03ADFFF1-4E98-4E3E-945B-BC57AEEA2D5D}"/>
    <dgm:cxn modelId="{A99B21CE-F0CC-4691-8FD6-BEDE98F3295A}" type="presOf" srcId="{A13870C8-D925-4C5A-9A4C-3186E1129352}" destId="{28036B9E-62A9-406D-9265-BDC4A60AD3EE}" srcOrd="0" destOrd="0" presId="urn:microsoft.com/office/officeart/2018/2/layout/IconVerticalSolidList"/>
    <dgm:cxn modelId="{621843BB-DDB4-4B0D-B358-FD0D848E1FED}" type="presParOf" srcId="{93073DDB-8A7E-430F-9BB9-43267F5974B7}" destId="{7E8559B8-E1B5-4A89-8733-817DE7399F38}" srcOrd="0" destOrd="0" presId="urn:microsoft.com/office/officeart/2018/2/layout/IconVerticalSolidList"/>
    <dgm:cxn modelId="{E05140FD-844C-4C79-90AF-1E0CE52F281D}" type="presParOf" srcId="{7E8559B8-E1B5-4A89-8733-817DE7399F38}" destId="{46324D16-5A2F-45D9-B4DF-194D2B5CC97B}" srcOrd="0" destOrd="0" presId="urn:microsoft.com/office/officeart/2018/2/layout/IconVerticalSolidList"/>
    <dgm:cxn modelId="{BEC86EC7-EE49-4A07-91DF-6EB41FFC1424}" type="presParOf" srcId="{7E8559B8-E1B5-4A89-8733-817DE7399F38}" destId="{ADC41AB8-97D4-44A2-9EE7-1180768D4245}" srcOrd="1" destOrd="0" presId="urn:microsoft.com/office/officeart/2018/2/layout/IconVerticalSolidList"/>
    <dgm:cxn modelId="{EF861679-C503-4A14-8ABA-E775A8292AE2}" type="presParOf" srcId="{7E8559B8-E1B5-4A89-8733-817DE7399F38}" destId="{0D355962-E06E-4713-A52F-0E7FF1088D88}" srcOrd="2" destOrd="0" presId="urn:microsoft.com/office/officeart/2018/2/layout/IconVerticalSolidList"/>
    <dgm:cxn modelId="{BD8E5AE7-32B6-4408-8916-BE254DA9EBF4}" type="presParOf" srcId="{7E8559B8-E1B5-4A89-8733-817DE7399F38}" destId="{BC95AEC5-D00D-458C-A253-FD2164B690C7}" srcOrd="3" destOrd="0" presId="urn:microsoft.com/office/officeart/2018/2/layout/IconVerticalSolidList"/>
    <dgm:cxn modelId="{8109DAF1-46AF-478E-B58D-D75B52DF7AC5}" type="presParOf" srcId="{93073DDB-8A7E-430F-9BB9-43267F5974B7}" destId="{178CD92C-B081-46FB-825F-6D696328ABB5}" srcOrd="1" destOrd="0" presId="urn:microsoft.com/office/officeart/2018/2/layout/IconVerticalSolidList"/>
    <dgm:cxn modelId="{A1A1382C-317B-47BA-901F-9F92251573EF}" type="presParOf" srcId="{93073DDB-8A7E-430F-9BB9-43267F5974B7}" destId="{EB9FEA4A-77BC-42B5-AF97-F5A7889DF287}" srcOrd="2" destOrd="0" presId="urn:microsoft.com/office/officeart/2018/2/layout/IconVerticalSolidList"/>
    <dgm:cxn modelId="{F39C5FFC-ED3D-426A-84A8-73A2D9A8E027}" type="presParOf" srcId="{EB9FEA4A-77BC-42B5-AF97-F5A7889DF287}" destId="{F4E57F35-7325-4725-9B7D-A600BA4A66C4}" srcOrd="0" destOrd="0" presId="urn:microsoft.com/office/officeart/2018/2/layout/IconVerticalSolidList"/>
    <dgm:cxn modelId="{DAD74733-C8D6-4E38-AC99-E1396CDB43B6}" type="presParOf" srcId="{EB9FEA4A-77BC-42B5-AF97-F5A7889DF287}" destId="{19F4740F-8BD8-4C23-959E-DCD3002D5194}" srcOrd="1" destOrd="0" presId="urn:microsoft.com/office/officeart/2018/2/layout/IconVerticalSolidList"/>
    <dgm:cxn modelId="{3C5D1408-1105-4BEB-8DEC-919073C5E224}" type="presParOf" srcId="{EB9FEA4A-77BC-42B5-AF97-F5A7889DF287}" destId="{81E59ED7-6796-457B-BE41-BDFD0B8688B5}" srcOrd="2" destOrd="0" presId="urn:microsoft.com/office/officeart/2018/2/layout/IconVerticalSolidList"/>
    <dgm:cxn modelId="{3D5E9AA5-F49C-45E2-9716-EE34236ABCDF}" type="presParOf" srcId="{EB9FEA4A-77BC-42B5-AF97-F5A7889DF287}" destId="{6F5A6C5E-EE7E-447E-B8D6-49D221FA0255}" srcOrd="3" destOrd="0" presId="urn:microsoft.com/office/officeart/2018/2/layout/IconVerticalSolidList"/>
    <dgm:cxn modelId="{90358521-4E58-47F8-927D-40B3648564B2}" type="presParOf" srcId="{93073DDB-8A7E-430F-9BB9-43267F5974B7}" destId="{931E4F1E-B43E-42B0-87CC-E2C22797A1ED}" srcOrd="3" destOrd="0" presId="urn:microsoft.com/office/officeart/2018/2/layout/IconVerticalSolidList"/>
    <dgm:cxn modelId="{FC389325-8C20-4D5E-A89C-93ED4A3775A5}" type="presParOf" srcId="{93073DDB-8A7E-430F-9BB9-43267F5974B7}" destId="{8C207641-555C-4E57-8A10-7033C2DD1431}" srcOrd="4" destOrd="0" presId="urn:microsoft.com/office/officeart/2018/2/layout/IconVerticalSolidList"/>
    <dgm:cxn modelId="{428C2C6B-0AB2-4398-A6BE-880A05B76363}" type="presParOf" srcId="{8C207641-555C-4E57-8A10-7033C2DD1431}" destId="{D37860B9-A255-4AE5-87C2-AA12559ED26A}" srcOrd="0" destOrd="0" presId="urn:microsoft.com/office/officeart/2018/2/layout/IconVerticalSolidList"/>
    <dgm:cxn modelId="{C12F3EFE-43F1-4586-8D32-EFF212EFCDDD}" type="presParOf" srcId="{8C207641-555C-4E57-8A10-7033C2DD1431}" destId="{C68EE093-A6C8-4B58-98F9-D20BF17DABCA}" srcOrd="1" destOrd="0" presId="urn:microsoft.com/office/officeart/2018/2/layout/IconVerticalSolidList"/>
    <dgm:cxn modelId="{3A88A7C2-114C-45C4-9495-28E571FF90F3}" type="presParOf" srcId="{8C207641-555C-4E57-8A10-7033C2DD1431}" destId="{81496E4C-E90F-4E8B-ABB3-00BF2486ECBE}" srcOrd="2" destOrd="0" presId="urn:microsoft.com/office/officeart/2018/2/layout/IconVerticalSolidList"/>
    <dgm:cxn modelId="{A699A688-D697-46D4-8AA5-7BCA1049F39B}" type="presParOf" srcId="{8C207641-555C-4E57-8A10-7033C2DD1431}" destId="{28036B9E-62A9-406D-9265-BDC4A60AD3EE}" srcOrd="3" destOrd="0" presId="urn:microsoft.com/office/officeart/2018/2/layout/IconVerticalSolidList"/>
    <dgm:cxn modelId="{83CB0E37-9097-412F-912C-D32CD998A474}" type="presParOf" srcId="{93073DDB-8A7E-430F-9BB9-43267F5974B7}" destId="{798DC547-4F28-49C0-A59A-1DDB8D53218D}" srcOrd="5" destOrd="0" presId="urn:microsoft.com/office/officeart/2018/2/layout/IconVerticalSolidList"/>
    <dgm:cxn modelId="{568EEF91-FBCA-4149-9D9B-95A32E7CF08E}" type="presParOf" srcId="{93073DDB-8A7E-430F-9BB9-43267F5974B7}" destId="{3E0E02AB-FC50-4518-A688-C09086839DB6}" srcOrd="6" destOrd="0" presId="urn:microsoft.com/office/officeart/2018/2/layout/IconVerticalSolidList"/>
    <dgm:cxn modelId="{8E36784D-0661-4E02-8139-CF2F2ED46445}" type="presParOf" srcId="{3E0E02AB-FC50-4518-A688-C09086839DB6}" destId="{47A8C6B1-7FB3-4BD5-BA1C-6463BC1A7AA3}" srcOrd="0" destOrd="0" presId="urn:microsoft.com/office/officeart/2018/2/layout/IconVerticalSolidList"/>
    <dgm:cxn modelId="{503D2AA5-77AA-4B3C-B88D-BDE19D266DAE}" type="presParOf" srcId="{3E0E02AB-FC50-4518-A688-C09086839DB6}" destId="{BDCF9E68-41AF-4E3A-926C-597B30B8C817}" srcOrd="1" destOrd="0" presId="urn:microsoft.com/office/officeart/2018/2/layout/IconVerticalSolidList"/>
    <dgm:cxn modelId="{AB61AE40-31F9-4270-A7A0-E782D47D1AAC}" type="presParOf" srcId="{3E0E02AB-FC50-4518-A688-C09086839DB6}" destId="{C80E05C8-74B9-4A7C-9240-8A69228C2262}" srcOrd="2" destOrd="0" presId="urn:microsoft.com/office/officeart/2018/2/layout/IconVerticalSolidList"/>
    <dgm:cxn modelId="{BD7A8030-D04A-40BE-B55C-49EBA34B8846}" type="presParOf" srcId="{3E0E02AB-FC50-4518-A688-C09086839DB6}" destId="{1CB2F527-37FB-4D2D-B1C4-AA3E5D21210A}" srcOrd="3" destOrd="0" presId="urn:microsoft.com/office/officeart/2018/2/layout/IconVerticalSolidList"/>
    <dgm:cxn modelId="{6F8B576D-C422-417B-8796-5702ED9A144F}" type="presParOf" srcId="{93073DDB-8A7E-430F-9BB9-43267F5974B7}" destId="{AF3F110D-BBDB-4ADB-AD32-A0E8E70374CC}" srcOrd="7" destOrd="0" presId="urn:microsoft.com/office/officeart/2018/2/layout/IconVerticalSolidList"/>
    <dgm:cxn modelId="{C9443611-A33F-4F72-8432-F14AD79450C6}" type="presParOf" srcId="{93073DDB-8A7E-430F-9BB9-43267F5974B7}" destId="{933A24CB-D9F9-4D56-B195-FC7E474973AA}" srcOrd="8" destOrd="0" presId="urn:microsoft.com/office/officeart/2018/2/layout/IconVerticalSolidList"/>
    <dgm:cxn modelId="{25567BAC-DAFA-4350-BA97-90BFB391B611}" type="presParOf" srcId="{933A24CB-D9F9-4D56-B195-FC7E474973AA}" destId="{B0C51222-FA26-48B7-94B4-D58724931783}" srcOrd="0" destOrd="0" presId="urn:microsoft.com/office/officeart/2018/2/layout/IconVerticalSolidList"/>
    <dgm:cxn modelId="{08A40C4F-E799-4C3B-B103-7EE3D2D53FAF}" type="presParOf" srcId="{933A24CB-D9F9-4D56-B195-FC7E474973AA}" destId="{DE2A58E9-D731-4B08-9A6F-7CA14F8E8E75}" srcOrd="1" destOrd="0" presId="urn:microsoft.com/office/officeart/2018/2/layout/IconVerticalSolidList"/>
    <dgm:cxn modelId="{5E7E76FA-FC0D-45C6-8EA4-FAEF7987E4DB}" type="presParOf" srcId="{933A24CB-D9F9-4D56-B195-FC7E474973AA}" destId="{67514378-A716-4186-90AA-8200048B017F}" srcOrd="2" destOrd="0" presId="urn:microsoft.com/office/officeart/2018/2/layout/IconVerticalSolidList"/>
    <dgm:cxn modelId="{ABCD585F-A43C-4F64-929B-E35369B37476}" type="presParOf" srcId="{933A24CB-D9F9-4D56-B195-FC7E474973AA}" destId="{0F6AB728-89E9-4675-B830-D47B2489BE73}" srcOrd="3" destOrd="0" presId="urn:microsoft.com/office/officeart/2018/2/layout/IconVerticalSolidList"/>
    <dgm:cxn modelId="{A5ECA0BD-B29E-4F99-99D2-12DFAD34E14E}" type="presParOf" srcId="{93073DDB-8A7E-430F-9BB9-43267F5974B7}" destId="{2A763856-8A29-4E57-B308-137DAC062690}" srcOrd="9" destOrd="0" presId="urn:microsoft.com/office/officeart/2018/2/layout/IconVerticalSolidList"/>
    <dgm:cxn modelId="{7E4D382C-64F5-4907-A462-4EA3FCEA1D28}" type="presParOf" srcId="{93073DDB-8A7E-430F-9BB9-43267F5974B7}" destId="{062A0A68-C016-4C07-9BCA-943BF8DA401E}" srcOrd="10" destOrd="0" presId="urn:microsoft.com/office/officeart/2018/2/layout/IconVerticalSolidList"/>
    <dgm:cxn modelId="{F1D83E82-2E44-4405-88F3-F0D270106072}" type="presParOf" srcId="{062A0A68-C016-4C07-9BCA-943BF8DA401E}" destId="{4D143470-3474-4A13-825F-F7E458A45350}" srcOrd="0" destOrd="0" presId="urn:microsoft.com/office/officeart/2018/2/layout/IconVerticalSolidList"/>
    <dgm:cxn modelId="{F68A3D7D-4CDE-4923-A50F-C25224661C7B}" type="presParOf" srcId="{062A0A68-C016-4C07-9BCA-943BF8DA401E}" destId="{46047C4F-80A8-40A9-9B26-9E36608A2E3B}" srcOrd="1" destOrd="0" presId="urn:microsoft.com/office/officeart/2018/2/layout/IconVerticalSolidList"/>
    <dgm:cxn modelId="{3D0743B8-4261-4B96-82EB-D97CFA13634E}" type="presParOf" srcId="{062A0A68-C016-4C07-9BCA-943BF8DA401E}" destId="{4EA4999B-9615-44BD-8A11-28ACAF7A17CA}" srcOrd="2" destOrd="0" presId="urn:microsoft.com/office/officeart/2018/2/layout/IconVerticalSolidList"/>
    <dgm:cxn modelId="{4B08C60F-22BF-4715-B394-8FF89F80B6C7}" type="presParOf" srcId="{062A0A68-C016-4C07-9BCA-943BF8DA401E}" destId="{794E2E64-BD04-46EC-9F26-156BB3E07AB5}" srcOrd="3" destOrd="0" presId="urn:microsoft.com/office/officeart/2018/2/layout/IconVerticalSolidList"/>
    <dgm:cxn modelId="{24672EF1-D1D6-49C7-9272-195BB576D95D}" type="presParOf" srcId="{93073DDB-8A7E-430F-9BB9-43267F5974B7}" destId="{812009DF-253B-469E-919A-58EB8E6EF4E5}" srcOrd="11" destOrd="0" presId="urn:microsoft.com/office/officeart/2018/2/layout/IconVerticalSolidList"/>
    <dgm:cxn modelId="{27ECE962-559C-40A2-8837-1585CB2A8FE9}" type="presParOf" srcId="{93073DDB-8A7E-430F-9BB9-43267F5974B7}" destId="{A2693E3D-3887-46C0-B13E-0ACB43F7C8B9}" srcOrd="12" destOrd="0" presId="urn:microsoft.com/office/officeart/2018/2/layout/IconVerticalSolidList"/>
    <dgm:cxn modelId="{E9F9594B-C957-4A24-BA53-428113D4EC01}" type="presParOf" srcId="{A2693E3D-3887-46C0-B13E-0ACB43F7C8B9}" destId="{6D1161A7-A947-4B47-A8A6-87F146F878ED}" srcOrd="0" destOrd="0" presId="urn:microsoft.com/office/officeart/2018/2/layout/IconVerticalSolidList"/>
    <dgm:cxn modelId="{1581AD79-FBA4-4E52-89F0-25ED9FD283ED}" type="presParOf" srcId="{A2693E3D-3887-46C0-B13E-0ACB43F7C8B9}" destId="{055F1965-03FB-4F24-BB79-8E99A261DBC3}" srcOrd="1" destOrd="0" presId="urn:microsoft.com/office/officeart/2018/2/layout/IconVerticalSolidList"/>
    <dgm:cxn modelId="{17274152-690D-492D-B337-48F778E8F1B9}" type="presParOf" srcId="{A2693E3D-3887-46C0-B13E-0ACB43F7C8B9}" destId="{119342E9-1FDA-4DE0-AF5B-C1F83FD92680}" srcOrd="2" destOrd="0" presId="urn:microsoft.com/office/officeart/2018/2/layout/IconVerticalSolidList"/>
    <dgm:cxn modelId="{6A0F6628-550D-4297-9923-E58CA7C70352}" type="presParOf" srcId="{A2693E3D-3887-46C0-B13E-0ACB43F7C8B9}" destId="{9BAB795B-78E0-429E-AC75-84C5514437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24D16-5A2F-45D9-B4DF-194D2B5CC97B}">
      <dsp:nvSpPr>
        <dsp:cNvPr id="0" name=""/>
        <dsp:cNvSpPr/>
      </dsp:nvSpPr>
      <dsp:spPr>
        <a:xfrm>
          <a:off x="0" y="453"/>
          <a:ext cx="11149686" cy="493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41AB8-97D4-44A2-9EE7-1180768D4245}">
      <dsp:nvSpPr>
        <dsp:cNvPr id="0" name=""/>
        <dsp:cNvSpPr/>
      </dsp:nvSpPr>
      <dsp:spPr>
        <a:xfrm>
          <a:off x="149339" y="111533"/>
          <a:ext cx="271527" cy="271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5AEC5-D00D-458C-A253-FD2164B690C7}">
      <dsp:nvSpPr>
        <dsp:cNvPr id="0" name=""/>
        <dsp:cNvSpPr/>
      </dsp:nvSpPr>
      <dsp:spPr>
        <a:xfrm>
          <a:off x="570207" y="453"/>
          <a:ext cx="10579479" cy="49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8" tIns="52248" rIns="52248" bIns="522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Preprocessing the data</a:t>
          </a:r>
          <a:endParaRPr lang="en-US" sz="1400" kern="1200" dirty="0"/>
        </a:p>
      </dsp:txBody>
      <dsp:txXfrm>
        <a:off x="570207" y="453"/>
        <a:ext cx="10579479" cy="493685"/>
      </dsp:txXfrm>
    </dsp:sp>
    <dsp:sp modelId="{F4E57F35-7325-4725-9B7D-A600BA4A66C4}">
      <dsp:nvSpPr>
        <dsp:cNvPr id="0" name=""/>
        <dsp:cNvSpPr/>
      </dsp:nvSpPr>
      <dsp:spPr>
        <a:xfrm>
          <a:off x="0" y="655585"/>
          <a:ext cx="11149686" cy="546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4740F-8BD8-4C23-959E-DCD3002D5194}">
      <dsp:nvSpPr>
        <dsp:cNvPr id="0" name=""/>
        <dsp:cNvSpPr/>
      </dsp:nvSpPr>
      <dsp:spPr>
        <a:xfrm>
          <a:off x="149339" y="755008"/>
          <a:ext cx="271527" cy="271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A6C5E-EE7E-447E-B8D6-49D221FA0255}">
      <dsp:nvSpPr>
        <dsp:cNvPr id="0" name=""/>
        <dsp:cNvSpPr/>
      </dsp:nvSpPr>
      <dsp:spPr>
        <a:xfrm>
          <a:off x="570207" y="643929"/>
          <a:ext cx="10579479" cy="49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8" tIns="52248" rIns="52248" bIns="522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Dealing with missing values</a:t>
          </a:r>
          <a:endParaRPr lang="en-US" sz="1400" kern="1200" dirty="0"/>
        </a:p>
      </dsp:txBody>
      <dsp:txXfrm>
        <a:off x="570207" y="643929"/>
        <a:ext cx="10579479" cy="493685"/>
      </dsp:txXfrm>
    </dsp:sp>
    <dsp:sp modelId="{D37860B9-A255-4AE5-87C2-AA12559ED26A}">
      <dsp:nvSpPr>
        <dsp:cNvPr id="0" name=""/>
        <dsp:cNvSpPr/>
      </dsp:nvSpPr>
      <dsp:spPr>
        <a:xfrm>
          <a:off x="0" y="1287404"/>
          <a:ext cx="11149686" cy="493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EE093-A6C8-4B58-98F9-D20BF17DABCA}">
      <dsp:nvSpPr>
        <dsp:cNvPr id="0" name=""/>
        <dsp:cNvSpPr/>
      </dsp:nvSpPr>
      <dsp:spPr>
        <a:xfrm>
          <a:off x="149339" y="1398483"/>
          <a:ext cx="271527" cy="271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36B9E-62A9-406D-9265-BDC4A60AD3EE}">
      <dsp:nvSpPr>
        <dsp:cNvPr id="0" name=""/>
        <dsp:cNvSpPr/>
      </dsp:nvSpPr>
      <dsp:spPr>
        <a:xfrm>
          <a:off x="570207" y="1287404"/>
          <a:ext cx="10579479" cy="49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8" tIns="52248" rIns="52248" bIns="522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Calculating Error using the formula:- Error=Final_Position_Value - </a:t>
          </a:r>
          <a:r>
            <a:rPr lang="en-GB" sz="1400" b="1" kern="1200" dirty="0" err="1"/>
            <a:t>Final_Value</a:t>
          </a:r>
          <a:endParaRPr lang="en-US" sz="1400" kern="1200" dirty="0"/>
        </a:p>
      </dsp:txBody>
      <dsp:txXfrm>
        <a:off x="570207" y="1287404"/>
        <a:ext cx="10579479" cy="493685"/>
      </dsp:txXfrm>
    </dsp:sp>
    <dsp:sp modelId="{47A8C6B1-7FB3-4BD5-BA1C-6463BC1A7AA3}">
      <dsp:nvSpPr>
        <dsp:cNvPr id="0" name=""/>
        <dsp:cNvSpPr/>
      </dsp:nvSpPr>
      <dsp:spPr>
        <a:xfrm>
          <a:off x="0" y="1904511"/>
          <a:ext cx="11149686" cy="493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F9E68-41AF-4E3A-926C-597B30B8C817}">
      <dsp:nvSpPr>
        <dsp:cNvPr id="0" name=""/>
        <dsp:cNvSpPr/>
      </dsp:nvSpPr>
      <dsp:spPr>
        <a:xfrm>
          <a:off x="149339" y="2015591"/>
          <a:ext cx="271527" cy="271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2F527-37FB-4D2D-B1C4-AA3E5D21210A}">
      <dsp:nvSpPr>
        <dsp:cNvPr id="0" name=""/>
        <dsp:cNvSpPr/>
      </dsp:nvSpPr>
      <dsp:spPr>
        <a:xfrm>
          <a:off x="570207" y="1904511"/>
          <a:ext cx="10579479" cy="49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8" tIns="52248" rIns="52248" bIns="522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Calculate Error Moving Average for each day</a:t>
          </a:r>
          <a:endParaRPr lang="en-US" sz="1400" kern="1200" dirty="0"/>
        </a:p>
      </dsp:txBody>
      <dsp:txXfrm>
        <a:off x="570207" y="1904511"/>
        <a:ext cx="10579479" cy="493685"/>
      </dsp:txXfrm>
    </dsp:sp>
    <dsp:sp modelId="{B0C51222-FA26-48B7-94B4-D58724931783}">
      <dsp:nvSpPr>
        <dsp:cNvPr id="0" name=""/>
        <dsp:cNvSpPr/>
      </dsp:nvSpPr>
      <dsp:spPr>
        <a:xfrm>
          <a:off x="0" y="2531246"/>
          <a:ext cx="11149686" cy="493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A58E9-D731-4B08-9A6F-7CA14F8E8E75}">
      <dsp:nvSpPr>
        <dsp:cNvPr id="0" name=""/>
        <dsp:cNvSpPr/>
      </dsp:nvSpPr>
      <dsp:spPr>
        <a:xfrm>
          <a:off x="149339" y="2632698"/>
          <a:ext cx="271527" cy="2715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AB728-89E9-4675-B830-D47B2489BE73}">
      <dsp:nvSpPr>
        <dsp:cNvPr id="0" name=""/>
        <dsp:cNvSpPr/>
      </dsp:nvSpPr>
      <dsp:spPr>
        <a:xfrm>
          <a:off x="570207" y="2521619"/>
          <a:ext cx="10579479" cy="49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8" tIns="52248" rIns="52248" bIns="522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Determine the threshold value using the abnormal data</a:t>
          </a:r>
          <a:endParaRPr lang="en-US" sz="1400" kern="1200" dirty="0"/>
        </a:p>
      </dsp:txBody>
      <dsp:txXfrm>
        <a:off x="570207" y="2521619"/>
        <a:ext cx="10579479" cy="493685"/>
      </dsp:txXfrm>
    </dsp:sp>
    <dsp:sp modelId="{4D143470-3474-4A13-825F-F7E458A45350}">
      <dsp:nvSpPr>
        <dsp:cNvPr id="0" name=""/>
        <dsp:cNvSpPr/>
      </dsp:nvSpPr>
      <dsp:spPr>
        <a:xfrm>
          <a:off x="0" y="3138726"/>
          <a:ext cx="11149686" cy="493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47C4F-80A8-40A9-9B26-9E36608A2E3B}">
      <dsp:nvSpPr>
        <dsp:cNvPr id="0" name=""/>
        <dsp:cNvSpPr/>
      </dsp:nvSpPr>
      <dsp:spPr>
        <a:xfrm>
          <a:off x="149339" y="3249805"/>
          <a:ext cx="271527" cy="2715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E2E64-BD04-46EC-9F26-156BB3E07AB5}">
      <dsp:nvSpPr>
        <dsp:cNvPr id="0" name=""/>
        <dsp:cNvSpPr/>
      </dsp:nvSpPr>
      <dsp:spPr>
        <a:xfrm>
          <a:off x="570207" y="3138726"/>
          <a:ext cx="10579479" cy="49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8" tIns="52248" rIns="52248" bIns="522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Algorithm:- If the error moving average for a day exceeds the threshold value and it continues for three days or more then the valve will fail else the valve will not fail</a:t>
          </a:r>
          <a:endParaRPr lang="en-US" sz="1400" kern="1200" dirty="0"/>
        </a:p>
      </dsp:txBody>
      <dsp:txXfrm>
        <a:off x="570207" y="3138726"/>
        <a:ext cx="10579479" cy="493685"/>
      </dsp:txXfrm>
    </dsp:sp>
    <dsp:sp modelId="{6D1161A7-A947-4B47-A8A6-87F146F878ED}">
      <dsp:nvSpPr>
        <dsp:cNvPr id="0" name=""/>
        <dsp:cNvSpPr/>
      </dsp:nvSpPr>
      <dsp:spPr>
        <a:xfrm>
          <a:off x="0" y="3756288"/>
          <a:ext cx="11149686" cy="4936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F1965-03FB-4F24-BB79-8E99A261DBC3}">
      <dsp:nvSpPr>
        <dsp:cNvPr id="0" name=""/>
        <dsp:cNvSpPr/>
      </dsp:nvSpPr>
      <dsp:spPr>
        <a:xfrm>
          <a:off x="149339" y="3866913"/>
          <a:ext cx="271527" cy="27152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B795B-78E0-429E-AC75-84C551443727}">
      <dsp:nvSpPr>
        <dsp:cNvPr id="0" name=""/>
        <dsp:cNvSpPr/>
      </dsp:nvSpPr>
      <dsp:spPr>
        <a:xfrm>
          <a:off x="570207" y="3755834"/>
          <a:ext cx="10579479" cy="49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48" tIns="52248" rIns="52248" bIns="522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Testing the algorithm on 50 valves from historical dataset of 2023-2024</a:t>
          </a:r>
          <a:endParaRPr lang="en-US" sz="1400" kern="1200" dirty="0"/>
        </a:p>
      </dsp:txBody>
      <dsp:txXfrm>
        <a:off x="570207" y="3755834"/>
        <a:ext cx="10579479" cy="493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28950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847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1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23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7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12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10" name="図 9" descr="ロゴ&#10;&#10;自動的に生成された説明">
            <a:extLst>
              <a:ext uri="{FF2B5EF4-FFF2-40B4-BE49-F238E27FC236}">
                <a16:creationId xmlns:a16="http://schemas.microsoft.com/office/drawing/2014/main" id="{A13B6798-776D-4D6B-B47E-AE776BF8E5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1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8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5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Month DD, YYYY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0" r:id="rId2"/>
    <p:sldLayoutId id="2147483817" r:id="rId3"/>
    <p:sldLayoutId id="214748382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2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4B6F4-20EC-42DC-B8B9-8523824FF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VALVE DATA ANALYSIS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BDD4B-84BF-4735-B817-78BC49BA92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Varun Rao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2A1E0B-A880-4DBF-BB4F-3CB47C1A12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Intern at 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D-Sol HQ LSBC FVC Dept. </a:t>
            </a:r>
            <a:r>
              <a:rPr lang="fr-FR" b="0" i="0" dirty="0" err="1">
                <a:effectLst/>
                <a:latin typeface="Segoe UI" panose="020B0502040204020203" pitchFamily="34" charset="0"/>
              </a:rPr>
              <a:t>Dunamis</a:t>
            </a:r>
            <a:r>
              <a:rPr lang="fr-FR" b="0" i="0" dirty="0">
                <a:effectLst/>
                <a:latin typeface="Segoe UI" panose="020B0502040204020203" pitchFamily="34" charset="0"/>
              </a:rPr>
              <a:t> Exploration Sec.</a:t>
            </a:r>
          </a:p>
          <a:p>
            <a:r>
              <a:rPr lang="fr-FR" dirty="0">
                <a:latin typeface="Segoe UI" panose="020B0502040204020203" pitchFamily="34" charset="0"/>
              </a:rPr>
              <a:t>YHQ</a:t>
            </a:r>
            <a:endParaRPr lang="en-US" dirty="0"/>
          </a:p>
          <a:p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2997F7-B240-4293-A825-A090825E1E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July 29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429218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7BD1-97E5-9C80-79A5-0FE7CDD0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Valve Data Analysis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1CB7B-63A9-DA30-6B3F-3D6BA7BB0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EFE03-8389-62CB-29B4-A6DF5900E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8" cy="480131"/>
          </a:xfrm>
        </p:spPr>
        <p:txBody>
          <a:bodyPr/>
          <a:lstStyle/>
          <a:p>
            <a:r>
              <a:rPr lang="en-GB" dirty="0"/>
              <a:t>Future Scope and Improvement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8B3FC-2B41-DA29-B748-FD73ADE48A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4571" y="1751798"/>
            <a:ext cx="11149687" cy="42172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dirty="0">
                <a:latin typeface="+mn-lt"/>
              </a:rPr>
              <a:t>Valve variety: </a:t>
            </a:r>
            <a:r>
              <a:rPr lang="en-IN" sz="1900" dirty="0">
                <a:latin typeface="+mn-lt"/>
              </a:rPr>
              <a:t>If data of more than one abnormal valves are available, we can achieve better accuracy</a:t>
            </a:r>
            <a:endParaRPr lang="en-IN" sz="1900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dirty="0">
                <a:latin typeface="+mn-lt"/>
              </a:rPr>
              <a:t>Define Failure</a:t>
            </a:r>
            <a:r>
              <a:rPr lang="en-IN" sz="1900" dirty="0">
                <a:latin typeface="+mn-lt"/>
              </a:rPr>
              <a:t>: Create a binary target variable (label) indicating valve failure based on defined criteria (e.g., exact consecutive days of increasing error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dirty="0">
                <a:latin typeface="+mn-lt"/>
              </a:rPr>
              <a:t>Model Selection</a:t>
            </a:r>
            <a:r>
              <a:rPr lang="en-IN" sz="1900" dirty="0">
                <a:latin typeface="+mn-lt"/>
              </a:rPr>
              <a:t>:</a:t>
            </a:r>
            <a:r>
              <a:rPr lang="en-IN" sz="1900" b="1" dirty="0">
                <a:latin typeface="+mn-lt"/>
              </a:rPr>
              <a:t> </a:t>
            </a:r>
            <a:r>
              <a:rPr lang="en-IN" sz="1900" dirty="0">
                <a:latin typeface="+mn-lt"/>
              </a:rPr>
              <a:t>Select a set of models, such as Logistic Regression, Decision Trees, Random Forests, Gradient Boosting, and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dirty="0">
                <a:latin typeface="+mn-lt"/>
              </a:rPr>
              <a:t>Evaluate Models</a:t>
            </a:r>
            <a:r>
              <a:rPr lang="en-IN" sz="1900" dirty="0">
                <a:latin typeface="+mn-lt"/>
              </a:rPr>
              <a:t>:</a:t>
            </a:r>
            <a:r>
              <a:rPr lang="en-IN" sz="1900" b="1" dirty="0">
                <a:latin typeface="+mn-lt"/>
              </a:rPr>
              <a:t> </a:t>
            </a:r>
            <a:r>
              <a:rPr lang="en-IN" sz="1900" dirty="0">
                <a:latin typeface="+mn-lt"/>
              </a:rPr>
              <a:t>Evaluate model performance using metrics like Accuracy, Precision, Recall, F1-Score, and ROC-AUC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b="1" dirty="0">
                <a:latin typeface="+mn-lt"/>
              </a:rPr>
              <a:t>Adaptability</a:t>
            </a:r>
            <a:r>
              <a:rPr lang="en-IN" sz="1900" dirty="0">
                <a:latin typeface="+mn-lt"/>
              </a:rPr>
              <a:t>:</a:t>
            </a:r>
            <a:r>
              <a:rPr lang="en-IN" sz="1900" b="1" dirty="0">
                <a:latin typeface="+mn-lt"/>
              </a:rPr>
              <a:t> </a:t>
            </a:r>
            <a:r>
              <a:rPr lang="en-IN" sz="1900" dirty="0">
                <a:latin typeface="+mn-lt"/>
              </a:rPr>
              <a:t>If valve reading is weekly instead of daily, algorithm will be able to adapt</a:t>
            </a:r>
          </a:p>
          <a:p>
            <a:r>
              <a:rPr lang="en-IN" sz="1900" dirty="0">
                <a:latin typeface="+mn-lt"/>
              </a:rPr>
              <a:t>    to determine valve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b="1" dirty="0">
                <a:latin typeface="+mn-lt"/>
              </a:rPr>
              <a:t>Failure Patterns: </a:t>
            </a:r>
            <a:r>
              <a:rPr lang="en-IN" sz="1900" dirty="0">
                <a:latin typeface="+mn-lt"/>
              </a:rPr>
              <a:t>Use clustering algorithms like K-means or DBSCAN to identify distinct failure patterns or regimes in the data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A54C5B-D4EE-4E55-D47C-F55A96F2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763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7F030E-1FD1-4D40-8854-1A06023AD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65EC-0D0D-A29E-60EB-69726B52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 Data Analysis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64351-BF19-C58F-F9DB-BFAF151502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CD52D-80C9-C356-649A-DED073B19D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30E2D-ADA4-95AD-B45D-48ADE175E9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1156" y="1757559"/>
            <a:ext cx="11149687" cy="2233870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+mn-lt"/>
              </a:rPr>
              <a:t>Valve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In a Valve, the </a:t>
            </a:r>
            <a:r>
              <a:rPr lang="en-GB" sz="1800" dirty="0" err="1">
                <a:latin typeface="+mn-lt"/>
              </a:rPr>
              <a:t>Final_Value</a:t>
            </a:r>
            <a:r>
              <a:rPr lang="en-GB" sz="1800" dirty="0">
                <a:latin typeface="+mn-lt"/>
              </a:rPr>
              <a:t> which is the target value and Final_Position_Value which is the measured value needs to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Normally, the error becomes small within a certain period of time(Approaching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If the error increases drastically for a long duration of time, the valve will fail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The data used for analysis are </a:t>
            </a:r>
            <a:r>
              <a:rPr lang="en-IN" sz="1800" dirty="0" err="1">
                <a:latin typeface="+mn-lt"/>
              </a:rPr>
              <a:t>Final_Value</a:t>
            </a:r>
            <a:r>
              <a:rPr lang="en-IN" sz="1800" dirty="0">
                <a:latin typeface="+mn-lt"/>
              </a:rPr>
              <a:t> and </a:t>
            </a:r>
            <a:r>
              <a:rPr lang="en-IN" sz="1800" dirty="0" err="1">
                <a:latin typeface="+mn-lt"/>
              </a:rPr>
              <a:t>Final_Position_Value</a:t>
            </a:r>
            <a:endParaRPr lang="en-IN" sz="1800" dirty="0">
              <a:latin typeface="+mn-lt"/>
            </a:endParaRPr>
          </a:p>
          <a:p>
            <a:endParaRPr lang="en-GB" sz="1900" dirty="0"/>
          </a:p>
          <a:p>
            <a:endParaRPr lang="en-GB" sz="1900" dirty="0"/>
          </a:p>
          <a:p>
            <a:endParaRPr lang="en-IN" sz="19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541E17-A73D-986D-1A27-7645F002A834}"/>
              </a:ext>
            </a:extLst>
          </p:cNvPr>
          <p:cNvSpPr txBox="1">
            <a:spLocks/>
          </p:cNvSpPr>
          <p:nvPr/>
        </p:nvSpPr>
        <p:spPr>
          <a:xfrm>
            <a:off x="517055" y="4197490"/>
            <a:ext cx="1134188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Tx/>
              <a:buNone/>
              <a:defRPr kumimoji="1"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13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3F6F2B-DE08-3F95-91E7-DFC0B5B83571}"/>
              </a:ext>
            </a:extLst>
          </p:cNvPr>
          <p:cNvSpPr txBox="1">
            <a:spLocks/>
          </p:cNvSpPr>
          <p:nvPr/>
        </p:nvSpPr>
        <p:spPr>
          <a:xfrm>
            <a:off x="575292" y="4883682"/>
            <a:ext cx="11341888" cy="110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To design an Algorithm to detect Valve failure based on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To determine threshold value using the Abnormality in the data </a:t>
            </a:r>
            <a:endParaRPr lang="en-IN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To perform statistical study on the data to determine the relationship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065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2FA8-EBA5-987F-937A-84D5ECDB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GB" dirty="0"/>
              <a:t>Criteria for valve to fail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CC5EE-50E4-4608-287E-07DE105EC0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AAAE54-207D-D6F7-085D-E394CFAD9C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7056" y="1679424"/>
            <a:ext cx="4439956" cy="4528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1. The magnitude of the error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2. The duration of the error above a certain level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3. If the error occurs continuously</a:t>
            </a:r>
          </a:p>
          <a:p>
            <a:endParaRPr lang="en-IN" dirty="0"/>
          </a:p>
        </p:txBody>
      </p:sp>
      <p:pic>
        <p:nvPicPr>
          <p:cNvPr id="7" name="Content Placeholder 6" descr="A close-up of a pipe&#10;&#10;Description automatically generated">
            <a:extLst>
              <a:ext uri="{FF2B5EF4-FFF2-40B4-BE49-F238E27FC236}">
                <a16:creationId xmlns:a16="http://schemas.microsoft.com/office/drawing/2014/main" id="{89E26A6E-B64A-EDA3-4643-041597D625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511" y="1256044"/>
            <a:ext cx="5207173" cy="4634384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D00E3-3837-6CA0-E7B2-0C5F37516DE2}"/>
              </a:ext>
            </a:extLst>
          </p:cNvPr>
          <p:cNvSpPr txBox="1"/>
          <p:nvPr/>
        </p:nvSpPr>
        <p:spPr>
          <a:xfrm>
            <a:off x="517055" y="981777"/>
            <a:ext cx="1140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The factors that influence valve failure are:-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3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DDC4-A958-1BAA-90A9-6BAC36F2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Magnitude of Error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DA7E7-2F8F-F900-15C1-E200ADA9C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3CBC3-4F77-5BE6-4168-DADC7A530E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Normal Distribution</a:t>
            </a:r>
            <a:endParaRPr lang="en-IN" dirty="0"/>
          </a:p>
        </p:txBody>
      </p:sp>
      <p:pic>
        <p:nvPicPr>
          <p:cNvPr id="7" name="Content Placeholder 6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DA7BC01B-CF13-58F0-11CA-310AB1A090E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3" y="825935"/>
            <a:ext cx="5058742" cy="312798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2D11E3-3E98-179F-C5F3-DE25BC57731D}"/>
              </a:ext>
            </a:extLst>
          </p:cNvPr>
          <p:cNvSpPr txBox="1"/>
          <p:nvPr/>
        </p:nvSpPr>
        <p:spPr>
          <a:xfrm>
            <a:off x="193040" y="1676400"/>
            <a:ext cx="6357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assumption is that the error values of abnormal data follow a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95 % of the error data values are assumed to be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remaining 5% of the error values is considered abnormal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threshold value is </a:t>
            </a:r>
            <a:r>
              <a:rPr lang="en-GB" b="1" dirty="0"/>
              <a:t>1.93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case, error values that are more than </a:t>
            </a:r>
            <a:r>
              <a:rPr lang="en-GB" b="1" dirty="0"/>
              <a:t>1.93</a:t>
            </a:r>
            <a:r>
              <a:rPr lang="en-GB" dirty="0"/>
              <a:t> are considered abnormal or indicate valve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5AC58-26B9-DC13-5431-E3B95CA4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51" y="3953924"/>
            <a:ext cx="4311872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75B-5CE7-C158-3FAC-FCCA4693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Duration of the error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4F48B-BA18-341F-A5AC-2B5F9F690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8C843-91C7-21EB-D44C-334DEF2E2A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pic>
        <p:nvPicPr>
          <p:cNvPr id="1026" name="Picture 2" descr="Chi Square Distribution Graph | My XXX Hot Girl">
            <a:extLst>
              <a:ext uri="{FF2B5EF4-FFF2-40B4-BE49-F238E27FC236}">
                <a16:creationId xmlns:a16="http://schemas.microsoft.com/office/drawing/2014/main" id="{25BD4A00-34FD-5B99-EFAA-2F2FAF4BF89B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718" y="896762"/>
            <a:ext cx="3841584" cy="30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BDA21-A5DB-06C3-FEE0-2F895F81B403}"/>
              </a:ext>
            </a:extLst>
          </p:cNvPr>
          <p:cNvSpPr txBox="1"/>
          <p:nvPr/>
        </p:nvSpPr>
        <p:spPr>
          <a:xfrm>
            <a:off x="666846" y="1680140"/>
            <a:ext cx="7061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chi-square test is suitable for categorical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case, both the number of consecutive days and the valve failure status are categorical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consecutive days can be categorized as "below threshold" or  "above threshold.“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Valve failure status is binary (failure or no failure).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test if valve failure is associated with the number of consecutive days of increasing error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testing the </a:t>
            </a:r>
            <a:r>
              <a:rPr lang="en-IN" dirty="0" err="1"/>
              <a:t>valve_data</a:t>
            </a:r>
            <a:r>
              <a:rPr lang="en-IN" dirty="0"/>
              <a:t> on Chi-Square, there is highest association for </a:t>
            </a:r>
            <a:r>
              <a:rPr lang="en-IN" b="1" dirty="0"/>
              <a:t>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6EBFE-8BE8-A33C-9D23-C401BBC3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18" y="4370649"/>
            <a:ext cx="4041064" cy="12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5C9D-1328-694C-2168-9F95A7A7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Valve Failure Algorithm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706AB-6A0E-3DFD-C09E-D3B69217B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7D495-01E3-FBA3-FE03-656CA13BED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tx1"/>
                </a:solidFill>
              </a:rPr>
              <a:t>INPUT: Threshold Value, </a:t>
            </a:r>
            <a:r>
              <a:rPr lang="en-GB" sz="1800" dirty="0" err="1">
                <a:solidFill>
                  <a:schemeClr val="tx1"/>
                </a:solidFill>
              </a:rPr>
              <a:t>Valve_Data</a:t>
            </a:r>
            <a:r>
              <a:rPr lang="en-GB" sz="1800" dirty="0">
                <a:solidFill>
                  <a:schemeClr val="tx1"/>
                </a:solidFill>
              </a:rPr>
              <a:t> excel file containing Date, </a:t>
            </a:r>
            <a:r>
              <a:rPr lang="en-GB" sz="1800" dirty="0" err="1">
                <a:solidFill>
                  <a:schemeClr val="tx1"/>
                </a:solidFill>
              </a:rPr>
              <a:t>Final_Value</a:t>
            </a:r>
            <a:r>
              <a:rPr lang="en-GB" sz="1800" dirty="0">
                <a:solidFill>
                  <a:schemeClr val="tx1"/>
                </a:solidFill>
              </a:rPr>
              <a:t> and </a:t>
            </a:r>
            <a:r>
              <a:rPr lang="en-GB" sz="1800" dirty="0" err="1">
                <a:solidFill>
                  <a:schemeClr val="tx1"/>
                </a:solidFill>
              </a:rPr>
              <a:t>Final_Position_Value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</a:p>
          <a:p>
            <a:r>
              <a:rPr lang="en-GB" sz="1800" b="0" dirty="0">
                <a:solidFill>
                  <a:schemeClr val="tx1"/>
                </a:solidFill>
              </a:rPr>
              <a:t>Step1: Compute Error column using the formula Error= </a:t>
            </a:r>
            <a:r>
              <a:rPr lang="en-GB" sz="1800" b="0" dirty="0" err="1">
                <a:solidFill>
                  <a:schemeClr val="tx1"/>
                </a:solidFill>
              </a:rPr>
              <a:t>Final_Position_Value-Final_Value</a:t>
            </a:r>
            <a:endParaRPr lang="en-GB" sz="1800" b="0" dirty="0">
              <a:solidFill>
                <a:schemeClr val="tx1"/>
              </a:solidFill>
            </a:endParaRPr>
          </a:p>
          <a:p>
            <a:endParaRPr lang="en-GB" sz="1800" b="0" dirty="0">
              <a:solidFill>
                <a:schemeClr val="tx1"/>
              </a:solidFill>
            </a:endParaRPr>
          </a:p>
          <a:p>
            <a:r>
              <a:rPr lang="en-GB" sz="1800" b="0" dirty="0">
                <a:solidFill>
                  <a:schemeClr val="tx1"/>
                </a:solidFill>
              </a:rPr>
              <a:t>Step2: Create another excel sheet and Compute </a:t>
            </a:r>
            <a:r>
              <a:rPr lang="en-GB" sz="1800" b="0" dirty="0" err="1">
                <a:solidFill>
                  <a:schemeClr val="tx1"/>
                </a:solidFill>
              </a:rPr>
              <a:t>Error_Rolling_mean</a:t>
            </a:r>
            <a:r>
              <a:rPr lang="en-GB" sz="1800" b="0" dirty="0">
                <a:solidFill>
                  <a:schemeClr val="tx1"/>
                </a:solidFill>
              </a:rPr>
              <a:t> column which is the average of 144 Error values of each day and group the Column with date only excluding the time</a:t>
            </a:r>
          </a:p>
          <a:p>
            <a:endParaRPr lang="en-GB" sz="1800" b="0" dirty="0">
              <a:solidFill>
                <a:schemeClr val="tx1"/>
              </a:solidFill>
            </a:endParaRPr>
          </a:p>
          <a:p>
            <a:r>
              <a:rPr lang="en-GB" sz="1800" b="0" dirty="0">
                <a:solidFill>
                  <a:schemeClr val="tx1"/>
                </a:solidFill>
              </a:rPr>
              <a:t>Step3: Check </a:t>
            </a:r>
            <a:r>
              <a:rPr lang="en-GB" sz="1800" b="0" dirty="0" err="1">
                <a:solidFill>
                  <a:schemeClr val="tx1"/>
                </a:solidFill>
              </a:rPr>
              <a:t>Error_Rolling_mean</a:t>
            </a:r>
            <a:r>
              <a:rPr lang="en-GB" sz="1800" b="0" dirty="0">
                <a:solidFill>
                  <a:schemeClr val="tx1"/>
                </a:solidFill>
              </a:rPr>
              <a:t> for each day and check if it exceeds threshold value</a:t>
            </a:r>
          </a:p>
          <a:p>
            <a:pPr lvl="2"/>
            <a:r>
              <a:rPr lang="en-GB" sz="1800" b="0" dirty="0">
                <a:solidFill>
                  <a:schemeClr val="tx1"/>
                </a:solidFill>
              </a:rPr>
              <a:t>If Yes, mark the day as 1</a:t>
            </a:r>
          </a:p>
          <a:p>
            <a:pPr lvl="2"/>
            <a:r>
              <a:rPr lang="en-GB" sz="1800" dirty="0"/>
              <a:t>And </a:t>
            </a:r>
            <a:r>
              <a:rPr lang="en-GB" sz="1800" b="0" dirty="0">
                <a:solidFill>
                  <a:schemeClr val="tx1"/>
                </a:solidFill>
              </a:rPr>
              <a:t>check if next two consecutive days also exceeds the threshold value and mark them as 1</a:t>
            </a:r>
          </a:p>
          <a:p>
            <a:pPr lvl="2"/>
            <a:r>
              <a:rPr lang="en-GB" sz="1800" dirty="0"/>
              <a:t>Else, move to next consecutive day and repeat Step 3</a:t>
            </a:r>
          </a:p>
          <a:p>
            <a:pPr marL="914400" lvl="2" indent="0">
              <a:buNone/>
            </a:pPr>
            <a:endParaRPr lang="en-IN" sz="1050" dirty="0"/>
          </a:p>
          <a:p>
            <a:r>
              <a:rPr lang="en-GB" sz="1800" b="0" dirty="0">
                <a:solidFill>
                  <a:schemeClr val="tx1"/>
                </a:solidFill>
              </a:rPr>
              <a:t>Step4: If the third consecutive day is marked as 1, extract the corresponding Date and conclude that the valve has failed on that day</a:t>
            </a:r>
          </a:p>
          <a:p>
            <a:endParaRPr lang="en-GB" sz="1800" b="0" dirty="0">
              <a:solidFill>
                <a:schemeClr val="tx1"/>
              </a:solidFill>
            </a:endParaRPr>
          </a:p>
          <a:p>
            <a:r>
              <a:rPr lang="en-GB" sz="1800" dirty="0">
                <a:solidFill>
                  <a:schemeClr val="tx1"/>
                </a:solidFill>
              </a:rPr>
              <a:t>OUTPUT: The valve “X” has failed on DD-MM-YYY or The valve “X” didn’t fail</a:t>
            </a:r>
          </a:p>
        </p:txBody>
      </p:sp>
    </p:spTree>
    <p:extLst>
      <p:ext uri="{BB962C8B-B14F-4D97-AF65-F5344CB8AC3E}">
        <p14:creationId xmlns:p14="http://schemas.microsoft.com/office/powerpoint/2010/main" val="49980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FA04-D784-4CA0-E3F1-D5C974D1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Flowchart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ED2E0-D29E-9E06-73C3-550A8DC8B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97FD3D-600B-0DF4-E50F-7819338C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811924"/>
            <a:ext cx="3926639" cy="54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1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061E-1B09-42DF-008A-FB71FD3E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GB" dirty="0"/>
              <a:t>Valve Data Analysis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D1BE7-C5D9-0DC7-6762-0DEB6DC3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84EAAFE-CFE5-40AD-8E95-5BFF290DC5CF}" type="slidenum">
              <a:rPr kumimoji="1" lang="ja-JP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205CE-00D2-9E5A-13F4-FE5329E667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8" cy="480131"/>
          </a:xfrm>
        </p:spPr>
        <p:txBody>
          <a:bodyPr wrap="square">
            <a:normAutofit/>
          </a:bodyPr>
          <a:lstStyle/>
          <a:p>
            <a:r>
              <a:rPr lang="en-GB" dirty="0"/>
              <a:t>Methodology</a:t>
            </a:r>
            <a:endParaRPr lang="en-IN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FEA44D1-A182-D8DF-A6EF-434B0760AC45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26010918"/>
              </p:ext>
            </p:extLst>
          </p:nvPr>
        </p:nvGraphicFramePr>
        <p:xfrm>
          <a:off x="504721" y="1584922"/>
          <a:ext cx="11149687" cy="424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99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28B2-537C-6923-F83C-F5CC0125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AC7EF-D8B9-4B1E-C64A-B7329B53A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63C0D-1FD3-1C19-99EB-D657B3C9E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6" y="856648"/>
            <a:ext cx="7029150" cy="5216893"/>
          </a:xfrm>
        </p:spPr>
        <p:txBody>
          <a:bodyPr/>
          <a:lstStyle/>
          <a:p>
            <a:r>
              <a:rPr lang="en-GB" sz="1800" dirty="0"/>
              <a:t>Tested 50 valves from 2023-2024 data using the algorithm</a:t>
            </a:r>
          </a:p>
          <a:p>
            <a:pPr lvl="1"/>
            <a:r>
              <a:rPr lang="en-GB" sz="1800" dirty="0"/>
              <a:t>One valve AFCV7119A  was declared as defective</a:t>
            </a:r>
          </a:p>
          <a:p>
            <a:pPr lvl="1"/>
            <a:r>
              <a:rPr lang="en-GB" sz="1800" dirty="0"/>
              <a:t>49 Valves were declared as non-defective</a:t>
            </a:r>
          </a:p>
          <a:p>
            <a:pPr marL="341313" lvl="1" indent="0">
              <a:buNone/>
            </a:pPr>
            <a:endParaRPr lang="en-GB" sz="1800" dirty="0"/>
          </a:p>
          <a:p>
            <a:pPr marL="374650"/>
            <a:r>
              <a:rPr lang="en-GB" sz="1800" dirty="0"/>
              <a:t>An excel sheet for each valve was created</a:t>
            </a:r>
          </a:p>
          <a:p>
            <a:pPr marL="627063" lvl="1"/>
            <a:r>
              <a:rPr lang="en-GB" sz="1800" dirty="0"/>
              <a:t>Each excel sheet has the valve name as its filename</a:t>
            </a:r>
            <a:endParaRPr lang="en-GB" sz="2200" dirty="0"/>
          </a:p>
          <a:p>
            <a:pPr marL="431800" indent="-342900"/>
            <a:r>
              <a:rPr lang="en-GB" sz="1800" dirty="0"/>
              <a:t>The testing data had around 100 valves</a:t>
            </a:r>
          </a:p>
          <a:p>
            <a:pPr marL="684213" lvl="1" indent="-342900"/>
            <a:r>
              <a:rPr lang="en-GB" sz="1800" dirty="0"/>
              <a:t>The </a:t>
            </a:r>
            <a:r>
              <a:rPr lang="en-GB" sz="1800" dirty="0" err="1"/>
              <a:t>Final_Value</a:t>
            </a:r>
            <a:r>
              <a:rPr lang="en-GB" sz="1800" dirty="0"/>
              <a:t> and </a:t>
            </a:r>
            <a:r>
              <a:rPr lang="en-GB" sz="1800" dirty="0" err="1"/>
              <a:t>Final_Position_Value</a:t>
            </a:r>
            <a:r>
              <a:rPr lang="en-GB" sz="1800" dirty="0"/>
              <a:t> was extracted</a:t>
            </a:r>
          </a:p>
          <a:p>
            <a:pPr marL="684213" lvl="1" indent="-342900"/>
            <a:r>
              <a:rPr lang="en-GB" sz="1800" dirty="0"/>
              <a:t>Error was calculated for each valve</a:t>
            </a:r>
          </a:p>
          <a:p>
            <a:pPr marL="684213" lvl="1" indent="-342900"/>
            <a:r>
              <a:rPr lang="en-GB" sz="1800" dirty="0"/>
              <a:t>Error rolling mean for each day was computed</a:t>
            </a:r>
          </a:p>
          <a:p>
            <a:pPr marL="341313" lvl="1" indent="0">
              <a:buNone/>
            </a:pPr>
            <a:endParaRPr lang="en-GB" sz="1800" dirty="0"/>
          </a:p>
          <a:p>
            <a:pPr marL="463550"/>
            <a:r>
              <a:rPr lang="en-GB" sz="1800" dirty="0"/>
              <a:t>Algorithm was run on each excel sheet to generate result</a:t>
            </a:r>
          </a:p>
          <a:p>
            <a:pPr marL="341313" lvl="1" indent="0">
              <a:buNone/>
            </a:pPr>
            <a:endParaRPr lang="en-GB" sz="1400" dirty="0"/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69440E-278E-8CB0-AB32-967A01638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98711"/>
              </p:ext>
            </p:extLst>
          </p:nvPr>
        </p:nvGraphicFramePr>
        <p:xfrm>
          <a:off x="7861945" y="788845"/>
          <a:ext cx="3480114" cy="541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51">
                  <a:extLst>
                    <a:ext uri="{9D8B030D-6E8A-4147-A177-3AD203B41FA5}">
                      <a16:colId xmlns:a16="http://schemas.microsoft.com/office/drawing/2014/main" val="3960581659"/>
                    </a:ext>
                  </a:extLst>
                </a:gridCol>
                <a:gridCol w="987903">
                  <a:extLst>
                    <a:ext uri="{9D8B030D-6E8A-4147-A177-3AD203B41FA5}">
                      <a16:colId xmlns:a16="http://schemas.microsoft.com/office/drawing/2014/main" val="363674579"/>
                    </a:ext>
                  </a:extLst>
                </a:gridCol>
                <a:gridCol w="1322160">
                  <a:extLst>
                    <a:ext uri="{9D8B030D-6E8A-4147-A177-3AD203B41FA5}">
                      <a16:colId xmlns:a16="http://schemas.microsoft.com/office/drawing/2014/main" val="4077149392"/>
                    </a:ext>
                  </a:extLst>
                </a:gridCol>
              </a:tblGrid>
              <a:tr h="456449">
                <a:tc>
                  <a:txBody>
                    <a:bodyPr/>
                    <a:lstStyle/>
                    <a:p>
                      <a:r>
                        <a:rPr lang="en-GB" sz="1400" dirty="0"/>
                        <a:t>Valve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Result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06414"/>
                  </a:ext>
                </a:extLst>
              </a:tr>
              <a:tr h="4634817">
                <a:tc>
                  <a:txBody>
                    <a:bodyPr/>
                    <a:lstStyle/>
                    <a:p>
                      <a:r>
                        <a:rPr lang="en-IN" sz="600" dirty="0"/>
                        <a:t>AFCV7003</a:t>
                      </a:r>
                    </a:p>
                    <a:p>
                      <a:r>
                        <a:rPr lang="en-IN" sz="600" dirty="0"/>
                        <a:t>AFCV7003A </a:t>
                      </a:r>
                    </a:p>
                    <a:p>
                      <a:r>
                        <a:rPr lang="en-IN" sz="600" dirty="0"/>
                        <a:t>AFCV70051</a:t>
                      </a:r>
                    </a:p>
                    <a:p>
                      <a:r>
                        <a:rPr lang="en-IN" sz="600" dirty="0"/>
                        <a:t>AFCV70052 </a:t>
                      </a:r>
                    </a:p>
                    <a:p>
                      <a:r>
                        <a:rPr lang="en-IN" sz="600" dirty="0"/>
                        <a:t>AFCV70062</a:t>
                      </a:r>
                    </a:p>
                    <a:p>
                      <a:r>
                        <a:rPr lang="en-IN" sz="600" dirty="0"/>
                        <a:t>AFCV7006B</a:t>
                      </a:r>
                    </a:p>
                    <a:p>
                      <a:r>
                        <a:rPr lang="en-IN" sz="600" dirty="0"/>
                        <a:t>AFCV7006S</a:t>
                      </a:r>
                    </a:p>
                    <a:p>
                      <a:r>
                        <a:rPr lang="en-IN" sz="600" dirty="0"/>
                        <a:t>AFCV70601</a:t>
                      </a:r>
                    </a:p>
                    <a:p>
                      <a:r>
                        <a:rPr lang="en-IN" sz="600" dirty="0"/>
                        <a:t>AFCV70602</a:t>
                      </a:r>
                    </a:p>
                    <a:p>
                      <a:r>
                        <a:rPr lang="en-IN" sz="600" dirty="0"/>
                        <a:t>AFCV7080A </a:t>
                      </a:r>
                    </a:p>
                    <a:p>
                      <a:r>
                        <a:rPr lang="en-IN" sz="600" dirty="0"/>
                        <a:t>AFCV7084A</a:t>
                      </a:r>
                    </a:p>
                    <a:p>
                      <a:r>
                        <a:rPr lang="en-IN" sz="600" dirty="0"/>
                        <a:t>AFCV7100C</a:t>
                      </a:r>
                    </a:p>
                    <a:p>
                      <a:r>
                        <a:rPr lang="en-IN" sz="600" dirty="0"/>
                        <a:t>AFCV7131A </a:t>
                      </a:r>
                    </a:p>
                    <a:p>
                      <a:r>
                        <a:rPr lang="en-IN" sz="600" dirty="0"/>
                        <a:t>AFCV7141C</a:t>
                      </a:r>
                    </a:p>
                    <a:p>
                      <a:r>
                        <a:rPr lang="en-IN" sz="600" dirty="0"/>
                        <a:t>AFCV7141D</a:t>
                      </a:r>
                    </a:p>
                    <a:p>
                      <a:r>
                        <a:rPr lang="en-IN" sz="600" dirty="0"/>
                        <a:t>AFCV71491 </a:t>
                      </a:r>
                    </a:p>
                    <a:p>
                      <a:r>
                        <a:rPr lang="en-IN" sz="600" dirty="0"/>
                        <a:t>AFCV7149A </a:t>
                      </a:r>
                    </a:p>
                    <a:p>
                      <a:r>
                        <a:rPr lang="en-IN" sz="600" dirty="0"/>
                        <a:t>AFCV7149B </a:t>
                      </a:r>
                    </a:p>
                    <a:p>
                      <a:r>
                        <a:rPr lang="en-IN" sz="600" dirty="0"/>
                        <a:t>AFCV7150 </a:t>
                      </a:r>
                    </a:p>
                    <a:p>
                      <a:r>
                        <a:rPr lang="en-IN" sz="600" dirty="0"/>
                        <a:t>AFCV7153A </a:t>
                      </a:r>
                    </a:p>
                    <a:p>
                      <a:r>
                        <a:rPr lang="en-IN" sz="600" dirty="0"/>
                        <a:t>AFCV7159 </a:t>
                      </a:r>
                    </a:p>
                    <a:p>
                      <a:r>
                        <a:rPr lang="en-IN" sz="600" dirty="0"/>
                        <a:t>AFCV71791 </a:t>
                      </a:r>
                    </a:p>
                    <a:p>
                      <a:r>
                        <a:rPr lang="en-IN" sz="600" dirty="0"/>
                        <a:t>AFCV90077 </a:t>
                      </a:r>
                    </a:p>
                    <a:p>
                      <a:r>
                        <a:rPr lang="en-IN" sz="600" dirty="0"/>
                        <a:t>AHCV7080 </a:t>
                      </a:r>
                    </a:p>
                    <a:p>
                      <a:r>
                        <a:rPr lang="en-IN" sz="600" dirty="0"/>
                        <a:t>AHCV7131B</a:t>
                      </a:r>
                    </a:p>
                    <a:p>
                      <a:r>
                        <a:rPr lang="en-IN" sz="600" dirty="0"/>
                        <a:t>AHCV7150 </a:t>
                      </a:r>
                    </a:p>
                    <a:p>
                      <a:r>
                        <a:rPr lang="en-IN" sz="600" dirty="0"/>
                        <a:t>ALCV7171</a:t>
                      </a:r>
                    </a:p>
                    <a:p>
                      <a:r>
                        <a:rPr lang="en-IN" sz="600" dirty="0"/>
                        <a:t>APCV7003 </a:t>
                      </a:r>
                    </a:p>
                    <a:p>
                      <a:r>
                        <a:rPr lang="en-IN" sz="600" dirty="0"/>
                        <a:t>APCV7005B </a:t>
                      </a:r>
                    </a:p>
                    <a:p>
                      <a:r>
                        <a:rPr lang="en-IN" sz="600" dirty="0"/>
                        <a:t>APCV7151N </a:t>
                      </a:r>
                    </a:p>
                    <a:p>
                      <a:r>
                        <a:rPr lang="en-IN" sz="600" dirty="0"/>
                        <a:t>APCV7151P </a:t>
                      </a:r>
                    </a:p>
                    <a:p>
                      <a:r>
                        <a:rPr lang="en-IN" sz="600" dirty="0"/>
                        <a:t>APCV7A20S </a:t>
                      </a:r>
                    </a:p>
                    <a:p>
                      <a:r>
                        <a:rPr lang="en-IN" sz="600" dirty="0"/>
                        <a:t>APCV7A2S0 </a:t>
                      </a:r>
                    </a:p>
                    <a:p>
                      <a:r>
                        <a:rPr lang="en-IN" sz="600" dirty="0"/>
                        <a:t>APCV7A2SP </a:t>
                      </a:r>
                    </a:p>
                    <a:p>
                      <a:r>
                        <a:rPr lang="en-IN" sz="600" dirty="0"/>
                        <a:t>APCV7A6S1 </a:t>
                      </a:r>
                    </a:p>
                    <a:p>
                      <a:r>
                        <a:rPr lang="en-IN" sz="600" dirty="0"/>
                        <a:t>APCV9007D </a:t>
                      </a:r>
                    </a:p>
                    <a:p>
                      <a:r>
                        <a:rPr lang="en-IN" sz="600" dirty="0"/>
                        <a:t>ATCV7012S </a:t>
                      </a:r>
                    </a:p>
                    <a:p>
                      <a:r>
                        <a:rPr lang="en-IN" sz="600" dirty="0"/>
                        <a:t>ATCV7012W </a:t>
                      </a:r>
                    </a:p>
                    <a:p>
                      <a:r>
                        <a:rPr lang="en-IN" sz="600" dirty="0"/>
                        <a:t>ATCV7113 </a:t>
                      </a:r>
                    </a:p>
                    <a:p>
                      <a:r>
                        <a:rPr lang="en-IN" sz="600" dirty="0"/>
                        <a:t>ATCV7114 </a:t>
                      </a:r>
                    </a:p>
                    <a:p>
                      <a:r>
                        <a:rPr lang="en-IN" sz="600" dirty="0"/>
                        <a:t>ATCV7115 </a:t>
                      </a:r>
                    </a:p>
                    <a:p>
                      <a:r>
                        <a:rPr lang="en-IN" sz="600" dirty="0"/>
                        <a:t>ATCV7116 </a:t>
                      </a:r>
                    </a:p>
                    <a:p>
                      <a:r>
                        <a:rPr lang="en-IN" sz="600" dirty="0"/>
                        <a:t>ATCV7119 </a:t>
                      </a:r>
                    </a:p>
                    <a:p>
                      <a:r>
                        <a:rPr lang="en-IN" sz="600" dirty="0"/>
                        <a:t>ATCV7131 </a:t>
                      </a:r>
                    </a:p>
                    <a:p>
                      <a:r>
                        <a:rPr lang="en-IN" sz="600" dirty="0"/>
                        <a:t>ATCV7131C </a:t>
                      </a:r>
                    </a:p>
                    <a:p>
                      <a:r>
                        <a:rPr lang="en-IN" sz="600" dirty="0"/>
                        <a:t>ATCV7139C </a:t>
                      </a:r>
                    </a:p>
                    <a:p>
                      <a:r>
                        <a:rPr lang="en-IN" sz="600" dirty="0"/>
                        <a:t>ATCV7141A </a:t>
                      </a:r>
                    </a:p>
                    <a:p>
                      <a:r>
                        <a:rPr lang="en-IN" sz="600" dirty="0"/>
                        <a:t>ATCV7150</a:t>
                      </a:r>
                    </a:p>
                    <a:p>
                      <a:r>
                        <a:rPr lang="en-IN" sz="600" dirty="0"/>
                        <a:t> ATCV7171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49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Didn’t Fail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7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900" dirty="0"/>
                        <a:t>AFCV7119A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Failed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2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03996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ate_Corporate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02247A7C-6510-4C1C-AA3C-9D4C1B0E833F}" vid="{350EE941-F9D7-4441-B363-6124718B729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db29ff9-328f-40bc-bdc5-3c7b0421d507}" enabled="1" method="Standard" siteId="{0da2a83b-13d9-4a35-965f-ec53a220ed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Yokogawa_Corporate_PPTtemplate_2021N</Template>
  <TotalTime>496</TotalTime>
  <Words>899</Words>
  <Application>Microsoft Office PowerPoint</Application>
  <PresentationFormat>Widescreen</PresentationFormat>
  <Paragraphs>162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 UI</vt:lpstr>
      <vt:lpstr>游ゴシック</vt:lpstr>
      <vt:lpstr>Arial</vt:lpstr>
      <vt:lpstr>Segoe UI</vt:lpstr>
      <vt:lpstr>Wingdings</vt:lpstr>
      <vt:lpstr>Yokogawa_Tempate_Corporate</vt:lpstr>
      <vt:lpstr>VALVE DATA ANALYSIS</vt:lpstr>
      <vt:lpstr>Valve Data Analysis</vt:lpstr>
      <vt:lpstr>Criteria for valve to fail</vt:lpstr>
      <vt:lpstr>Magnitude of Error</vt:lpstr>
      <vt:lpstr>Duration of the error</vt:lpstr>
      <vt:lpstr>Valve Failure Algorithm</vt:lpstr>
      <vt:lpstr>Algorithm Flowchart</vt:lpstr>
      <vt:lpstr>Valve Data Analysis</vt:lpstr>
      <vt:lpstr>Testing</vt:lpstr>
      <vt:lpstr>Valve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VALVE DATA ANALYSIS</dc:title>
  <dc:creator>R-Rao, Varun (Varun.R-Rao@yokogawa.com)</dc:creator>
  <cp:lastModifiedBy>R-Rao, Varun (Varun.R-Rao@yokogawa.com)</cp:lastModifiedBy>
  <cp:revision>7</cp:revision>
  <dcterms:created xsi:type="dcterms:W3CDTF">2024-07-29T07:44:30Z</dcterms:created>
  <dcterms:modified xsi:type="dcterms:W3CDTF">2024-07-30T08:16:51Z</dcterms:modified>
</cp:coreProperties>
</file>