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E6AD0-2D89-422E-9599-484F14A58485}" v="17" dt="2024-10-24T11:36:11.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9296" autoAdjust="0"/>
  </p:normalViewPr>
  <p:slideViewPr>
    <p:cSldViewPr>
      <p:cViewPr>
        <p:scale>
          <a:sx n="25" d="100"/>
          <a:sy n="25" d="100"/>
        </p:scale>
        <p:origin x="1334" y="-104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Sai" userId="6b27435c20cd5048" providerId="LiveId" clId="{A36E6AD0-2D89-422E-9599-484F14A58485}"/>
    <pc:docChg chg="undo custSel modSld">
      <pc:chgData name="Varun Sai" userId="6b27435c20cd5048" providerId="LiveId" clId="{A36E6AD0-2D89-422E-9599-484F14A58485}" dt="2024-10-24T11:38:38.195" v="31" actId="14100"/>
      <pc:docMkLst>
        <pc:docMk/>
      </pc:docMkLst>
      <pc:sldChg chg="modSp mod">
        <pc:chgData name="Varun Sai" userId="6b27435c20cd5048" providerId="LiveId" clId="{A36E6AD0-2D89-422E-9599-484F14A58485}" dt="2024-10-24T11:38:38.195" v="31" actId="14100"/>
        <pc:sldMkLst>
          <pc:docMk/>
          <pc:sldMk cId="215355532" sldId="259"/>
        </pc:sldMkLst>
        <pc:spChg chg="mod">
          <ac:chgData name="Varun Sai" userId="6b27435c20cd5048" providerId="LiveId" clId="{A36E6AD0-2D89-422E-9599-484F14A58485}" dt="2024-10-24T11:32:12" v="2" actId="1076"/>
          <ac:spMkLst>
            <pc:docMk/>
            <pc:sldMk cId="215355532" sldId="259"/>
            <ac:spMk id="2" creationId="{6A33F464-D1AA-71BD-E8E8-9E623AA4F989}"/>
          </ac:spMkLst>
        </pc:spChg>
        <pc:spChg chg="mod">
          <ac:chgData name="Varun Sai" userId="6b27435c20cd5048" providerId="LiveId" clId="{A36E6AD0-2D89-422E-9599-484F14A58485}" dt="2024-10-24T11:32:12" v="2" actId="1076"/>
          <ac:spMkLst>
            <pc:docMk/>
            <pc:sldMk cId="215355532" sldId="259"/>
            <ac:spMk id="3" creationId="{690F19EB-303E-AEB7-52BB-F28B25A828BC}"/>
          </ac:spMkLst>
        </pc:spChg>
        <pc:spChg chg="mod">
          <ac:chgData name="Varun Sai" userId="6b27435c20cd5048" providerId="LiveId" clId="{A36E6AD0-2D89-422E-9599-484F14A58485}" dt="2024-10-24T11:37:33.428" v="30" actId="14100"/>
          <ac:spMkLst>
            <pc:docMk/>
            <pc:sldMk cId="215355532" sldId="259"/>
            <ac:spMk id="4" creationId="{E05C3FB2-1855-4CF1-388D-5C6E150555AC}"/>
          </ac:spMkLst>
        </pc:spChg>
        <pc:spChg chg="mod">
          <ac:chgData name="Varun Sai" userId="6b27435c20cd5048" providerId="LiveId" clId="{A36E6AD0-2D89-422E-9599-484F14A58485}" dt="2024-10-24T11:32:12" v="2" actId="1076"/>
          <ac:spMkLst>
            <pc:docMk/>
            <pc:sldMk cId="215355532" sldId="259"/>
            <ac:spMk id="6" creationId="{2B204EB5-8496-83FD-C136-E3683E982639}"/>
          </ac:spMkLst>
        </pc:spChg>
        <pc:spChg chg="mod">
          <ac:chgData name="Varun Sai" userId="6b27435c20cd5048" providerId="LiveId" clId="{A36E6AD0-2D89-422E-9599-484F14A58485}" dt="2024-10-24T11:32:12" v="2" actId="1076"/>
          <ac:spMkLst>
            <pc:docMk/>
            <pc:sldMk cId="215355532" sldId="259"/>
            <ac:spMk id="7" creationId="{FA4C99A5-2D2A-0664-FDD2-FFD52F55F8C4}"/>
          </ac:spMkLst>
        </pc:spChg>
        <pc:spChg chg="mod">
          <ac:chgData name="Varun Sai" userId="6b27435c20cd5048" providerId="LiveId" clId="{A36E6AD0-2D89-422E-9599-484F14A58485}" dt="2024-10-24T11:32:12" v="2" actId="1076"/>
          <ac:spMkLst>
            <pc:docMk/>
            <pc:sldMk cId="215355532" sldId="259"/>
            <ac:spMk id="12" creationId="{FD4A362A-FBD5-E7E4-F5BF-7C1838844648}"/>
          </ac:spMkLst>
        </pc:spChg>
        <pc:spChg chg="mod">
          <ac:chgData name="Varun Sai" userId="6b27435c20cd5048" providerId="LiveId" clId="{A36E6AD0-2D89-422E-9599-484F14A58485}" dt="2024-10-24T11:32:12" v="2" actId="1076"/>
          <ac:spMkLst>
            <pc:docMk/>
            <pc:sldMk cId="215355532" sldId="259"/>
            <ac:spMk id="14" creationId="{0F391B89-288B-55E3-59B4-96DD91436B8B}"/>
          </ac:spMkLst>
        </pc:spChg>
        <pc:spChg chg="mod">
          <ac:chgData name="Varun Sai" userId="6b27435c20cd5048" providerId="LiveId" clId="{A36E6AD0-2D89-422E-9599-484F14A58485}" dt="2024-10-24T11:32:12" v="2" actId="1076"/>
          <ac:spMkLst>
            <pc:docMk/>
            <pc:sldMk cId="215355532" sldId="259"/>
            <ac:spMk id="15" creationId="{F0006A55-82E5-5FDD-4A12-734471761870}"/>
          </ac:spMkLst>
        </pc:spChg>
        <pc:spChg chg="mod">
          <ac:chgData name="Varun Sai" userId="6b27435c20cd5048" providerId="LiveId" clId="{A36E6AD0-2D89-422E-9599-484F14A58485}" dt="2024-10-24T11:32:12" v="2" actId="1076"/>
          <ac:spMkLst>
            <pc:docMk/>
            <pc:sldMk cId="215355532" sldId="259"/>
            <ac:spMk id="16" creationId="{74C8347B-1787-16B7-F344-B2442882627C}"/>
          </ac:spMkLst>
        </pc:spChg>
        <pc:spChg chg="mod">
          <ac:chgData name="Varun Sai" userId="6b27435c20cd5048" providerId="LiveId" clId="{A36E6AD0-2D89-422E-9599-484F14A58485}" dt="2024-10-24T11:33:15.674" v="13" actId="5793"/>
          <ac:spMkLst>
            <pc:docMk/>
            <pc:sldMk cId="215355532" sldId="259"/>
            <ac:spMk id="17" creationId="{84844E32-52C4-C98F-4E3C-FF1609C7EBC7}"/>
          </ac:spMkLst>
        </pc:spChg>
        <pc:spChg chg="mod">
          <ac:chgData name="Varun Sai" userId="6b27435c20cd5048" providerId="LiveId" clId="{A36E6AD0-2D89-422E-9599-484F14A58485}" dt="2024-10-24T11:33:53.556" v="16" actId="14100"/>
          <ac:spMkLst>
            <pc:docMk/>
            <pc:sldMk cId="215355532" sldId="259"/>
            <ac:spMk id="18" creationId="{51C7DBA8-B523-3CEF-F0A0-D21A8317C1B8}"/>
          </ac:spMkLst>
        </pc:spChg>
        <pc:spChg chg="mod">
          <ac:chgData name="Varun Sai" userId="6b27435c20cd5048" providerId="LiveId" clId="{A36E6AD0-2D89-422E-9599-484F14A58485}" dt="2024-10-24T11:33:47.910" v="15" actId="14100"/>
          <ac:spMkLst>
            <pc:docMk/>
            <pc:sldMk cId="215355532" sldId="259"/>
            <ac:spMk id="19" creationId="{56456D07-662D-81A0-41A8-A827A4F743A7}"/>
          </ac:spMkLst>
        </pc:spChg>
        <pc:spChg chg="mod">
          <ac:chgData name="Varun Sai" userId="6b27435c20cd5048" providerId="LiveId" clId="{A36E6AD0-2D89-422E-9599-484F14A58485}" dt="2024-10-24T11:32:12" v="2" actId="1076"/>
          <ac:spMkLst>
            <pc:docMk/>
            <pc:sldMk cId="215355532" sldId="259"/>
            <ac:spMk id="20" creationId="{29D071B0-8C1C-D71C-5C5D-1B2ABBC08C97}"/>
          </ac:spMkLst>
        </pc:spChg>
        <pc:spChg chg="mod">
          <ac:chgData name="Varun Sai" userId="6b27435c20cd5048" providerId="LiveId" clId="{A36E6AD0-2D89-422E-9599-484F14A58485}" dt="2024-10-24T11:32:12" v="2" actId="1076"/>
          <ac:spMkLst>
            <pc:docMk/>
            <pc:sldMk cId="215355532" sldId="259"/>
            <ac:spMk id="21" creationId="{D759992F-D3CE-1ADE-F378-14B9B5E09BDA}"/>
          </ac:spMkLst>
        </pc:spChg>
        <pc:spChg chg="mod">
          <ac:chgData name="Varun Sai" userId="6b27435c20cd5048" providerId="LiveId" clId="{A36E6AD0-2D89-422E-9599-484F14A58485}" dt="2024-10-24T11:32:12" v="2" actId="1076"/>
          <ac:spMkLst>
            <pc:docMk/>
            <pc:sldMk cId="215355532" sldId="259"/>
            <ac:spMk id="23" creationId="{B129213C-12E3-8A3D-5B9C-C09F806E2CC1}"/>
          </ac:spMkLst>
        </pc:spChg>
        <pc:spChg chg="mod">
          <ac:chgData name="Varun Sai" userId="6b27435c20cd5048" providerId="LiveId" clId="{A36E6AD0-2D89-422E-9599-484F14A58485}" dt="2024-10-24T11:32:12" v="2" actId="1076"/>
          <ac:spMkLst>
            <pc:docMk/>
            <pc:sldMk cId="215355532" sldId="259"/>
            <ac:spMk id="25" creationId="{D9DA8B80-CF38-1A06-449C-222B1F26F8FE}"/>
          </ac:spMkLst>
        </pc:spChg>
        <pc:spChg chg="mod">
          <ac:chgData name="Varun Sai" userId="6b27435c20cd5048" providerId="LiveId" clId="{A36E6AD0-2D89-422E-9599-484F14A58485}" dt="2024-10-24T11:32:12" v="2" actId="1076"/>
          <ac:spMkLst>
            <pc:docMk/>
            <pc:sldMk cId="215355532" sldId="259"/>
            <ac:spMk id="27" creationId="{D0171118-A452-8446-D338-2FD022614F7F}"/>
          </ac:spMkLst>
        </pc:spChg>
        <pc:spChg chg="mod">
          <ac:chgData name="Varun Sai" userId="6b27435c20cd5048" providerId="LiveId" clId="{A36E6AD0-2D89-422E-9599-484F14A58485}" dt="2024-10-24T11:32:12" v="2" actId="1076"/>
          <ac:spMkLst>
            <pc:docMk/>
            <pc:sldMk cId="215355532" sldId="259"/>
            <ac:spMk id="29" creationId="{BB29E532-5B27-AD52-1B28-26897E6CC31F}"/>
          </ac:spMkLst>
        </pc:spChg>
        <pc:spChg chg="mod">
          <ac:chgData name="Varun Sai" userId="6b27435c20cd5048" providerId="LiveId" clId="{A36E6AD0-2D89-422E-9599-484F14A58485}" dt="2024-10-24T11:34:05.878" v="17" actId="14100"/>
          <ac:spMkLst>
            <pc:docMk/>
            <pc:sldMk cId="215355532" sldId="259"/>
            <ac:spMk id="31" creationId="{1D37B0B5-9A6D-23AC-9BB7-8D7BBB20D995}"/>
          </ac:spMkLst>
        </pc:spChg>
        <pc:spChg chg="mod">
          <ac:chgData name="Varun Sai" userId="6b27435c20cd5048" providerId="LiveId" clId="{A36E6AD0-2D89-422E-9599-484F14A58485}" dt="2024-10-24T11:32:01.065" v="1" actId="14100"/>
          <ac:spMkLst>
            <pc:docMk/>
            <pc:sldMk cId="215355532" sldId="259"/>
            <ac:spMk id="35" creationId="{23B7B558-D274-88AF-A1BC-CA7A9E7BABA4}"/>
          </ac:spMkLst>
        </pc:spChg>
        <pc:spChg chg="mod">
          <ac:chgData name="Varun Sai" userId="6b27435c20cd5048" providerId="LiveId" clId="{A36E6AD0-2D89-422E-9599-484F14A58485}" dt="2024-10-24T11:34:23.775" v="19" actId="14100"/>
          <ac:spMkLst>
            <pc:docMk/>
            <pc:sldMk cId="215355532" sldId="259"/>
            <ac:spMk id="38" creationId="{7447E022-AE80-9559-23AC-ECA7D73D06F1}"/>
          </ac:spMkLst>
        </pc:spChg>
        <pc:spChg chg="mod">
          <ac:chgData name="Varun Sai" userId="6b27435c20cd5048" providerId="LiveId" clId="{A36E6AD0-2D89-422E-9599-484F14A58485}" dt="2024-10-24T11:38:38.195" v="31" actId="14100"/>
          <ac:spMkLst>
            <pc:docMk/>
            <pc:sldMk cId="215355532" sldId="259"/>
            <ac:spMk id="41" creationId="{449B2CD3-9A17-34F4-EBCA-23E71A055D7A}"/>
          </ac:spMkLst>
        </pc:spChg>
        <pc:grpChg chg="mod">
          <ac:chgData name="Varun Sai" userId="6b27435c20cd5048" providerId="LiveId" clId="{A36E6AD0-2D89-422E-9599-484F14A58485}" dt="2024-10-24T11:32:12" v="2" actId="1076"/>
          <ac:grpSpMkLst>
            <pc:docMk/>
            <pc:sldMk cId="215355532" sldId="259"/>
            <ac:grpSpMk id="33" creationId="{28DD590F-761F-34F1-DE44-8F578D98F820}"/>
          </ac:grpSpMkLst>
        </pc:grpChg>
        <pc:picChg chg="mod">
          <ac:chgData name="Varun Sai" userId="6b27435c20cd5048" providerId="LiveId" clId="{A36E6AD0-2D89-422E-9599-484F14A58485}" dt="2024-10-24T11:32:12" v="2" actId="1076"/>
          <ac:picMkLst>
            <pc:docMk/>
            <pc:sldMk cId="215355532" sldId="259"/>
            <ac:picMk id="9" creationId="{CB6A3E1D-AD94-7507-6722-766540D985C6}"/>
          </ac:picMkLst>
        </pc:picChg>
        <pc:picChg chg="mod">
          <ac:chgData name="Varun Sai" userId="6b27435c20cd5048" providerId="LiveId" clId="{A36E6AD0-2D89-422E-9599-484F14A58485}" dt="2024-10-24T11:33:02.159" v="11" actId="14100"/>
          <ac:picMkLst>
            <pc:docMk/>
            <pc:sldMk cId="215355532" sldId="259"/>
            <ac:picMk id="11" creationId="{FAF594C4-5EBE-BE9F-6820-AC2D18B96A46}"/>
          </ac:picMkLst>
        </pc:picChg>
        <pc:picChg chg="mod">
          <ac:chgData name="Varun Sai" userId="6b27435c20cd5048" providerId="LiveId" clId="{A36E6AD0-2D89-422E-9599-484F14A58485}" dt="2024-10-24T11:34:41.294" v="21" actId="14100"/>
          <ac:picMkLst>
            <pc:docMk/>
            <pc:sldMk cId="215355532" sldId="259"/>
            <ac:picMk id="1026" creationId="{F2285A80-9720-6FDD-EFCA-8867C1E39D75}"/>
          </ac:picMkLst>
        </pc:picChg>
        <pc:picChg chg="mod">
          <ac:chgData name="Varun Sai" userId="6b27435c20cd5048" providerId="LiveId" clId="{A36E6AD0-2D89-422E-9599-484F14A58485}" dt="2024-10-24T11:35:08.071" v="23" actId="14100"/>
          <ac:picMkLst>
            <pc:docMk/>
            <pc:sldMk cId="215355532" sldId="259"/>
            <ac:picMk id="1028" creationId="{BF302822-FE43-2170-76DC-F0A0ED682FAE}"/>
          </ac:picMkLst>
        </pc:picChg>
        <pc:picChg chg="mod">
          <ac:chgData name="Varun Sai" userId="6b27435c20cd5048" providerId="LiveId" clId="{A36E6AD0-2D89-422E-9599-484F14A58485}" dt="2024-10-24T11:36:11.751" v="26" actId="14100"/>
          <ac:picMkLst>
            <pc:docMk/>
            <pc:sldMk cId="215355532" sldId="259"/>
            <ac:picMk id="1040" creationId="{A8FF520B-7A57-56B6-3211-D452C2E44F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5240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8856021" y="513692"/>
              <a:ext cx="12632378" cy="15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4800" baseline="0" dirty="0">
                  <a:latin typeface="Times New Roman" panose="02020603050405020304" pitchFamily="18" charset="0"/>
                  <a:ea typeface="SimSun" pitchFamily="2" charset="-122"/>
                  <a:cs typeface="Times New Roman" panose="02020603050405020304" pitchFamily="18" charset="0"/>
                </a:rPr>
                <a:t>Single and Multi Objective Optimization of Real World Problems</a:t>
              </a: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0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Times New Roman" panose="02020603050405020304" pitchFamily="18" charset="0"/>
                  <a:ea typeface="SimSun" pitchFamily="2" charset="-122"/>
                  <a:cs typeface="Times New Roman" panose="02020603050405020304" pitchFamily="18" charset="0"/>
                </a:rPr>
                <a:t>Supervisor: Dr. Avishek Chakraborty</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941"/>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sz="27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PSO delivers precise solutions with fast convergence in single-objective optimization, reducing computational overhead.</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It like performance, stability, and resource utilization</a:t>
              </a:r>
              <a:r>
                <a:rPr lang="en-US" sz="2800" dirty="0"/>
                <a:t>.</a:t>
              </a:r>
              <a:r>
                <a:rPr lang="en-US" sz="2800" dirty="0">
                  <a:solidFill>
                    <a:schemeClr val="tx1"/>
                  </a:solidFill>
                  <a:latin typeface="Times New Roman" panose="02020603050405020304" pitchFamily="18" charset="0"/>
                  <a:cs typeface="Times New Roman" panose="02020603050405020304" pitchFamily="18" charset="0"/>
                </a:rPr>
                <a:t> improves factors.</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In multi-objective optimization, PSO excels at providing well-distributed trade-off solutions for balancing conflicting objectives like cost, performance, and complexity.</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PSO’s scalability makes it ideal for handling real-time, dynamic problems.</a:t>
              </a:r>
            </a:p>
            <a:p>
              <a:pPr marL="457200" indent="-457200" algn="just">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700" b="1" dirty="0">
                <a:solidFill>
                  <a:schemeClr val="tx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0522030"/>
              <a:ext cx="20678016" cy="551772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285750" indent="-285750" algn="ctr">
                <a:buFont typeface="Arial" panose="020B0604020202020204" pitchFamily="34" charset="0"/>
                <a:buChar char="•"/>
              </a:pP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566351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3785652"/>
            </a:xfrm>
            <a:prstGeom prst="rect">
              <a:avLst/>
            </a:prstGeom>
            <a:noFill/>
          </p:spPr>
          <p:txBody>
            <a:bodyPr wrap="square" rtlCol="0">
              <a:spAutoFit/>
            </a:bodyPr>
            <a:lstStyle/>
            <a:p>
              <a:r>
                <a:rPr lang="en-IN" sz="6000" b="1" dirty="0">
                  <a:latin typeface="Poppins" panose="00000500000000000000" pitchFamily="2" charset="0"/>
                  <a:cs typeface="Poppins" panose="00000500000000000000" pitchFamily="2" charset="0"/>
                </a:rPr>
                <a:t>Abstract</a:t>
              </a:r>
            </a:p>
            <a:p>
              <a:endParaRPr lang="en-IN" sz="6000" b="1" dirty="0">
                <a:latin typeface="Poppins" panose="00000500000000000000" pitchFamily="2" charset="0"/>
                <a:cs typeface="Poppins" panose="00000500000000000000" pitchFamily="2" charset="0"/>
              </a:endParaRPr>
            </a:p>
            <a:p>
              <a:endParaRPr lang="en-IN" sz="6000" b="1" dirty="0">
                <a:latin typeface="Poppins" panose="00000500000000000000" pitchFamily="2" charset="0"/>
                <a:cs typeface="Poppins" panose="00000500000000000000" pitchFamily="2" charset="0"/>
              </a:endParaRPr>
            </a:p>
            <a:p>
              <a:endParaRPr lang="en-IN" sz="6000" b="1" dirty="0">
                <a:latin typeface="Poppins" panose="000005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409919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 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14056" y="30608499"/>
              <a:ext cx="7927710" cy="1092607"/>
            </a:xfrm>
            <a:prstGeom prst="rect">
              <a:avLst/>
            </a:prstGeom>
            <a:noFill/>
          </p:spPr>
          <p:txBody>
            <a:bodyPr wrap="square" rtlCol="0">
              <a:spAutoFit/>
            </a:bodyPr>
            <a:lstStyle/>
            <a:p>
              <a:r>
                <a:rPr lang="en-IN" sz="6500" b="1" dirty="0">
                  <a:latin typeface="Poppins" panose="00000500000000000000" pitchFamily="2" charset="0"/>
                  <a:cs typeface="Poppins" panose="00000500000000000000" pitchFamily="2" charset="0"/>
                </a:rPr>
                <a:t>Impact on Society</a:t>
              </a:r>
            </a:p>
          </p:txBody>
        </p:sp>
      </p:gr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Times New Roman" panose="02020603050405020304" pitchFamily="18" charset="0"/>
                <a:ea typeface="SimSun" pitchFamily="2" charset="-122"/>
                <a:cs typeface="Times New Roman" panose="02020603050405020304" pitchFamily="18" charset="0"/>
              </a:rPr>
              <a:t>V. Varun Sai, D. Hafeez, U. Pavani</a:t>
            </a:r>
            <a:endParaRPr lang="en-IN" sz="4500" b="1" dirty="0">
              <a:latin typeface="Times New Roman" panose="02020603050405020304" pitchFamily="18" charset="0"/>
              <a:ea typeface="SimSun" pitchFamily="2" charset="-122"/>
              <a:cs typeface="Times New Roman" panose="02020603050405020304" pitchFamily="18"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86784" y="15713444"/>
            <a:ext cx="10564360" cy="88230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PSO has great potential to shape the future of optimization across industries.</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It offers advantages in both single-objective and multi-objective optimization, improving efficiency and reducing costs.</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PSO enhances sustainability and drives innovation in areas like energy, manufacturing, healthcare, and urban planning.</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The algorithm provides scalable and adaptable solutions for modern societal challenges.</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Future advancements, including hybrid models, real-time adaptability, and integration with AI and quantum computing, will further enhance PSO's impact.</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PSO will play a key role in developing smarter, more efficient systems that benefit individuals, industries, and the environment.</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It will contribute to a more sustainable and optimized future.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2" name="TextBox 31">
            <a:extLst>
              <a:ext uri="{FF2B5EF4-FFF2-40B4-BE49-F238E27FC236}">
                <a16:creationId xmlns:a16="http://schemas.microsoft.com/office/drawing/2014/main" id="{E7B69153-4D2B-E790-59D7-80D4957DA625}"/>
              </a:ext>
            </a:extLst>
          </p:cNvPr>
          <p:cNvSpPr txBox="1"/>
          <p:nvPr/>
        </p:nvSpPr>
        <p:spPr>
          <a:xfrm>
            <a:off x="11506201" y="5685670"/>
            <a:ext cx="8876490" cy="17004655"/>
          </a:xfrm>
          <a:prstGeom prst="rect">
            <a:avLst/>
          </a:prstGeom>
          <a:noFill/>
        </p:spPr>
        <p:txBody>
          <a:bodyPr wrap="square" anchor="t">
            <a:spAutoFit/>
          </a:bodyPr>
          <a:lstStyle/>
          <a:p>
            <a:pPr algn="just"/>
            <a:r>
              <a:rPr lang="en-US" sz="3200" dirty="0">
                <a:latin typeface="Times New Roman" panose="02020603050405020304" pitchFamily="18" charset="0"/>
                <a:cs typeface="Times New Roman" panose="02020603050405020304" pitchFamily="18" charset="0"/>
              </a:rPr>
              <a:t> For Single-Objective Optimization:</a:t>
            </a:r>
          </a:p>
          <a:p>
            <a:pPr algn="just"/>
            <a:r>
              <a:rPr lang="en-US" sz="3200" dirty="0">
                <a:latin typeface="Times New Roman" panose="02020603050405020304" pitchFamily="18" charset="0"/>
                <a:cs typeface="Times New Roman" panose="02020603050405020304" pitchFamily="18" charset="0"/>
              </a:rPr>
              <a:t>1. </a:t>
            </a:r>
            <a:r>
              <a:rPr lang="en-IN" sz="3200" dirty="0"/>
              <a:t>Real-Number PSO</a:t>
            </a:r>
            <a:r>
              <a:rPr lang="en-US" sz="3200" dirty="0">
                <a:latin typeface="Times New Roman" panose="02020603050405020304" pitchFamily="18" charset="0"/>
                <a:cs typeface="Times New Roman" panose="02020603050405020304" pitchFamily="18" charset="0"/>
              </a:rPr>
              <a:t>:  </a:t>
            </a:r>
          </a:p>
          <a:p>
            <a:pPr algn="just"/>
            <a:r>
              <a:rPr lang="en-US" sz="2500" dirty="0">
                <a:latin typeface="Times New Roman" panose="02020603050405020304" pitchFamily="18" charset="0"/>
                <a:cs typeface="Times New Roman" panose="02020603050405020304" pitchFamily="18" charset="0"/>
              </a:rPr>
              <a:t>Applied to continuous variables, particles update positions in real-number space, optimizing a single fitness function by moving toward their personal best and global best.</a:t>
            </a:r>
          </a:p>
          <a:p>
            <a:pPr algn="just"/>
            <a:r>
              <a:rPr lang="en-US" sz="3200" dirty="0">
                <a:latin typeface="Times New Roman" panose="02020603050405020304" pitchFamily="18" charset="0"/>
                <a:cs typeface="Times New Roman" panose="02020603050405020304" pitchFamily="18" charset="0"/>
              </a:rPr>
              <a:t>2. </a:t>
            </a:r>
            <a:r>
              <a:rPr lang="en-IN" sz="3200" dirty="0"/>
              <a:t>Binary PSO</a:t>
            </a:r>
            <a:r>
              <a:rPr lang="en-US" sz="3200" dirty="0">
                <a:latin typeface="Times New Roman" panose="02020603050405020304" pitchFamily="18" charset="0"/>
                <a:cs typeface="Times New Roman" panose="02020603050405020304" pitchFamily="18" charset="0"/>
              </a:rPr>
              <a:t>:</a:t>
            </a:r>
          </a:p>
          <a:p>
            <a:pPr algn="just"/>
            <a:r>
              <a:rPr lang="en-US" sz="2500" dirty="0">
                <a:latin typeface="Times New Roman" panose="02020603050405020304" pitchFamily="18" charset="0"/>
                <a:cs typeface="Times New Roman" panose="02020603050405020304" pitchFamily="18" charset="0"/>
              </a:rPr>
              <a:t>Used for discrete or binary problems, particles update binary strings based on the probability tied to their personal best and global best, optimizing a single objective.</a:t>
            </a:r>
          </a:p>
          <a:p>
            <a:pPr algn="just"/>
            <a:r>
              <a:rPr lang="en-US" sz="3200" dirty="0">
                <a:latin typeface="Times New Roman" panose="02020603050405020304" pitchFamily="18" charset="0"/>
                <a:cs typeface="Times New Roman" panose="02020603050405020304" pitchFamily="18" charset="0"/>
              </a:rPr>
              <a:t>3. Velocity Clamping:</a:t>
            </a:r>
          </a:p>
          <a:p>
            <a:pPr algn="just"/>
            <a:r>
              <a:rPr lang="en-US" sz="28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Limits the velocity of particles to avoid overshooting the optimal solution.</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4. Inertia Weight PSO:  </a:t>
            </a:r>
          </a:p>
          <a:p>
            <a:pPr algn="just"/>
            <a:r>
              <a:rPr lang="en-US" sz="28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Adjusts particle velocities by introducing inertia to balance exploration and exploitation.</a:t>
            </a: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For Multi-Objective Optimization:</a:t>
            </a:r>
          </a:p>
          <a:p>
            <a:pPr algn="just"/>
            <a:r>
              <a:rPr lang="en-US" sz="3200" dirty="0">
                <a:latin typeface="Times New Roman" panose="02020603050405020304" pitchFamily="18" charset="0"/>
                <a:cs typeface="Times New Roman" panose="02020603050405020304" pitchFamily="18" charset="0"/>
              </a:rPr>
              <a:t>1. Enhanced Multi-Objective PSO: </a:t>
            </a:r>
          </a:p>
          <a:p>
            <a:pPr algn="just"/>
            <a:r>
              <a:rPr lang="en-US" sz="28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EMOPSO uses Lévy flight for wider exploration and the gamma parameter to balance exploration and exploitation, ensuring good convergence.</a:t>
            </a: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2. Ring Topology PSO:  </a:t>
            </a:r>
          </a:p>
          <a:p>
            <a:pPr algn="just"/>
            <a:r>
              <a:rPr lang="en-US" sz="28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RING_PSO_SCD allows particles to interact with neighbors, maintaining diversity and avoiding premature convergence.</a:t>
            </a: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3. Special Crowding Distance:  </a:t>
            </a:r>
          </a:p>
          <a:p>
            <a:pPr algn="just"/>
            <a:r>
              <a:rPr lang="en-US" sz="28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SCD measures how crowded solutions are to maintain diversity, ensuring solutions are well-spread.</a:t>
            </a: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4. Pareto-based Selection: </a:t>
            </a:r>
          </a:p>
          <a:p>
            <a:pPr algn="just"/>
            <a:r>
              <a:rPr lang="en-US" sz="28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This method identifies non-dominated solutions to create a balanced Pareto front for multi-objective problems.</a:t>
            </a:r>
          </a:p>
        </p:txBody>
      </p:sp>
      <p:sp>
        <p:nvSpPr>
          <p:cNvPr id="35" name="TextBox 34">
            <a:extLst>
              <a:ext uri="{FF2B5EF4-FFF2-40B4-BE49-F238E27FC236}">
                <a16:creationId xmlns:a16="http://schemas.microsoft.com/office/drawing/2014/main" id="{23B7B558-D274-88AF-A1BC-CA7A9E7BABA4}"/>
              </a:ext>
            </a:extLst>
          </p:cNvPr>
          <p:cNvSpPr txBox="1"/>
          <p:nvPr/>
        </p:nvSpPr>
        <p:spPr>
          <a:xfrm rot="10800000" flipV="1">
            <a:off x="286194" y="19394625"/>
            <a:ext cx="9599111" cy="5693866"/>
          </a:xfrm>
          <a:prstGeom prst="rect">
            <a:avLst/>
          </a:prstGeom>
          <a:noFill/>
        </p:spPr>
        <p:txBody>
          <a:bodyPr wrap="square" anchor="t">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PSO is inspired by the social behavior of birds and fish for optimization tasks.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PSO operators include initializer, updater, and evaluator for particle management</a:t>
            </a:r>
            <a:r>
              <a:rPr lang="en-US" sz="2800" dirty="0"/>
              <a: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Key application areas include QoS in networks, vehicle routing, and power system optimization</a:t>
            </a:r>
            <a:r>
              <a:rPr lang="en-US" sz="2800" dirty="0"/>
              <a: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Control parameters in PSO include particle number, dimension, range, and maximum iterations</a:t>
            </a:r>
            <a:r>
              <a:rPr lang="en-US" sz="2800" dirty="0"/>
              <a: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PSO handles nonlinear, complex problems with high efficiency.</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easy to implement with minimal parameters to tune.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Advanced variations like hybrid PSO enhance performance by integrating techniques like genetic algorithms.</a:t>
            </a:r>
            <a:endParaRPr lang="en-IN" sz="2800" b="1" dirty="0">
              <a:latin typeface="Times New Roman" panose="02020603050405020304" pitchFamily="18" charset="0"/>
              <a:cs typeface="Times New Roman" panose="02020603050405020304" pitchFamily="18" charset="0"/>
            </a:endParaRPr>
          </a:p>
        </p:txBody>
      </p:sp>
      <p:pic>
        <p:nvPicPr>
          <p:cNvPr id="1028" name="Picture 4" descr="The velocity and position updates in PSO An algorithm to find the best... |  Download Scientific Diagram">
            <a:extLst>
              <a:ext uri="{FF2B5EF4-FFF2-40B4-BE49-F238E27FC236}">
                <a16:creationId xmlns:a16="http://schemas.microsoft.com/office/drawing/2014/main" id="{BF302822-FE43-2170-76DC-F0A0ED682F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11200" y="10526733"/>
            <a:ext cx="5579785" cy="2162229"/>
          </a:xfrm>
          <a:prstGeom prst="rect">
            <a:avLst/>
          </a:prstGeom>
          <a:noFill/>
          <a:extLst>
            <a:ext uri="{909E8E84-426E-40DD-AFC4-6F175D3DCCD1}">
              <a14:hiddenFill xmlns:a14="http://schemas.microsoft.com/office/drawing/2010/main">
                <a:solidFill>
                  <a:srgbClr val="FFFFFF"/>
                </a:solidFill>
              </a14:hiddenFill>
            </a:ext>
          </a:extLst>
        </p:spPr>
      </p:pic>
      <p:sp>
        <p:nvSpPr>
          <p:cNvPr id="34" name="AutoShape 6" descr="Various inertia weight strategy of PSO algorithm. | Download Scientific  Diagram">
            <a:extLst>
              <a:ext uri="{FF2B5EF4-FFF2-40B4-BE49-F238E27FC236}">
                <a16:creationId xmlns:a16="http://schemas.microsoft.com/office/drawing/2014/main" id="{DDBD1A18-32D0-7FC6-EC33-891965C83983}"/>
              </a:ext>
            </a:extLst>
          </p:cNvPr>
          <p:cNvSpPr>
            <a:spLocks noChangeAspect="1" noChangeArrowheads="1"/>
          </p:cNvSpPr>
          <p:nvPr/>
        </p:nvSpPr>
        <p:spPr bwMode="auto">
          <a:xfrm>
            <a:off x="15849599" y="14782713"/>
            <a:ext cx="3549737" cy="35497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AutoShape 8" descr="Various inertia weight strategy of PSO algorithm. | Download Scientific  Diagram">
            <a:extLst>
              <a:ext uri="{FF2B5EF4-FFF2-40B4-BE49-F238E27FC236}">
                <a16:creationId xmlns:a16="http://schemas.microsoft.com/office/drawing/2014/main" id="{BC42623E-7786-42FD-6FEA-8CBFDCF39146}"/>
              </a:ext>
            </a:extLst>
          </p:cNvPr>
          <p:cNvSpPr>
            <a:spLocks noChangeAspect="1" noChangeArrowheads="1"/>
          </p:cNvSpPr>
          <p:nvPr/>
        </p:nvSpPr>
        <p:spPr bwMode="auto">
          <a:xfrm>
            <a:off x="15849600" y="18027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0" name="Picture 16" descr="Pareto optimal front for multi-objective optimization. | Download  Scientific Diagram">
            <a:extLst>
              <a:ext uri="{FF2B5EF4-FFF2-40B4-BE49-F238E27FC236}">
                <a16:creationId xmlns:a16="http://schemas.microsoft.com/office/drawing/2014/main" id="{A8FF520B-7A57-56B6-3211-D452C2E44F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20600" y="22004220"/>
            <a:ext cx="8094659" cy="237810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D4BE4B6-9284-8526-F633-9C4385A373B5}"/>
              </a:ext>
            </a:extLst>
          </p:cNvPr>
          <p:cNvSpPr txBox="1"/>
          <p:nvPr/>
        </p:nvSpPr>
        <p:spPr>
          <a:xfrm>
            <a:off x="11148182" y="25827052"/>
            <a:ext cx="20426433" cy="4062651"/>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Future single-objective PSO will improve convergence speed and accuracy with hybrid techniques.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Multi-objective PSO will adopt advanced strategies for better trade-off exploration.</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PSO will be more robust in dynamic, real-time applications like financial forecasting.</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will enhance PSO’s constraint handling for complex optimization tasks.</a:t>
            </a:r>
          </a:p>
          <a:p>
            <a:pPr marL="45720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PSO will evolve for use in swarm robotics, enabling coordinated real-world tasks like disaster management and smart agriculture.</a:t>
            </a:r>
          </a:p>
          <a:p>
            <a:pPr marL="45720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PSO will be increasingly applied to optimize large-scale, high-dimensional problems in big data analytics.</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1044" name="Picture 20" descr="researchgate.net">
            <a:extLst>
              <a:ext uri="{FF2B5EF4-FFF2-40B4-BE49-F238E27FC236}">
                <a16:creationId xmlns:a16="http://schemas.microsoft.com/office/drawing/2014/main" id="{E5FF97E3-C828-3B39-43B8-23101659A5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41149" y="9645650"/>
            <a:ext cx="6572250" cy="5401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ink.springer.com">
            <a:extLst>
              <a:ext uri="{FF2B5EF4-FFF2-40B4-BE49-F238E27FC236}">
                <a16:creationId xmlns:a16="http://schemas.microsoft.com/office/drawing/2014/main" id="{FAF594C4-5EBE-BE9F-6820-AC2D18B96A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35547" y="31312939"/>
            <a:ext cx="10639068" cy="4726818"/>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7447E022-AE80-9559-23AC-ECA7D73D06F1}"/>
              </a:ext>
            </a:extLst>
          </p:cNvPr>
          <p:cNvSpPr txBox="1"/>
          <p:nvPr/>
        </p:nvSpPr>
        <p:spPr>
          <a:xfrm rot="10800000" flipV="1">
            <a:off x="10943868" y="31951430"/>
            <a:ext cx="9810345" cy="3620488"/>
          </a:xfrm>
          <a:prstGeom prst="rect">
            <a:avLst/>
          </a:prstGeom>
          <a:noFill/>
        </p:spPr>
        <p:txBody>
          <a:bodyPr wrap="square">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Helps in medical image segmentation, leading to better patient outcomes.</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Agriculture monitoring for sustainable farming practices.</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Schedules electrical loads for energy efficiency.</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Predicts costs and prices for better financial planning.</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Optimizes smart homes and buildings for energy efficiency.</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PSO improves decision-making, resource utilization, and innovation.</a:t>
            </a:r>
            <a:endParaRPr lang="en-IN" sz="2800" dirty="0">
              <a:latin typeface="Times New Roman" panose="02020603050405020304" pitchFamily="18" charset="0"/>
              <a:cs typeface="Times New Roman" panose="02020603050405020304" pitchFamily="18" charset="0"/>
            </a:endParaRPr>
          </a:p>
        </p:txBody>
      </p:sp>
      <p:pic>
        <p:nvPicPr>
          <p:cNvPr id="1026" name="Picture 2" descr="Uploaded image">
            <a:extLst>
              <a:ext uri="{FF2B5EF4-FFF2-40B4-BE49-F238E27FC236}">
                <a16:creationId xmlns:a16="http://schemas.microsoft.com/office/drawing/2014/main" id="{F2285A80-9720-6FDD-EFCA-8867C1E39D7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2856" y="26586369"/>
            <a:ext cx="9757258" cy="892075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49B2CD3-9A17-34F4-EBCA-23E71A055D7A}"/>
              </a:ext>
            </a:extLst>
          </p:cNvPr>
          <p:cNvSpPr txBox="1"/>
          <p:nvPr/>
        </p:nvSpPr>
        <p:spPr>
          <a:xfrm>
            <a:off x="348509" y="5496805"/>
            <a:ext cx="9961606" cy="12157174"/>
          </a:xfrm>
          <a:prstGeom prst="rect">
            <a:avLst/>
          </a:prstGeom>
          <a:noFill/>
        </p:spPr>
        <p:txBody>
          <a:bodyPr wrap="square">
            <a:spAutoFit/>
          </a:bodyPr>
          <a:lstStyle/>
          <a:p>
            <a:pPr algn="just"/>
            <a:r>
              <a:rPr lang="en-US" sz="2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In the last decade, bio-inspired computation has become one of the most important themes of research into artificial intelligence; it has undergone a very significant increase in research and, as a direct consequence, in publications. The current status of the research in bio-inspired optimization is reviewed hereinafter with a focus on numerical optimization techniques that make up the core of the development of the corresponding bio-inspired solvers. In fact, despite the very fast growth, the field has become extremely controversial and currently, there are no new ideas, so the scientific community is forced to reconsider and redefine the future directions of the research. It especially, it points out several key challenges that need to be met to guarantee the scientific rigor and attraction for both new and established researchers in this domain: scalability, parameter adaptation, and benchmarking of bio-inspired algorithms. The authors propose a standard notation and description of bio-inspired algorithms to enhance readability and consistency among researchers. In the end, it will make communication and cooperation easier among the research community. By dealing with these problems, this research project is creating an environment that will foster innovation in bio-inspired computation. It is thus expected that such renewed focus on the fundamentals of paradigms and rigor in methodology could drive further collaboration and push the discovery of new bio-inspired techniques for solving complex optimization problems. The contribution aims to develop bio-inspired solvers further and increase the impact of bio-inspired computation on artificial intelligence research. These efforts can put the field back on track, continuing its evolution to provide new solutions for some very challenging optimization problems.</a:t>
            </a: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7349</TotalTime>
  <Words>976</Words>
  <Application>Microsoft Office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Varun Sai</cp:lastModifiedBy>
  <cp:revision>205</cp:revision>
  <cp:lastPrinted>2013-08-04T02:58:23Z</cp:lastPrinted>
  <dcterms:created xsi:type="dcterms:W3CDTF">2011-10-21T15:46:33Z</dcterms:created>
  <dcterms:modified xsi:type="dcterms:W3CDTF">2024-10-24T11:38:47Z</dcterms:modified>
</cp:coreProperties>
</file>