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sldIdLst>
    <p:sldId id="256" r:id="rId2"/>
    <p:sldId id="257" r:id="rId3"/>
    <p:sldId id="308" r:id="rId4"/>
    <p:sldId id="309" r:id="rId5"/>
    <p:sldId id="294" r:id="rId6"/>
    <p:sldId id="311" r:id="rId7"/>
    <p:sldId id="289" r:id="rId8"/>
    <p:sldId id="312" r:id="rId9"/>
    <p:sldId id="298" r:id="rId10"/>
    <p:sldId id="313" r:id="rId11"/>
    <p:sldId id="343" r:id="rId12"/>
    <p:sldId id="375" r:id="rId13"/>
    <p:sldId id="314" r:id="rId14"/>
    <p:sldId id="315" r:id="rId15"/>
    <p:sldId id="316" r:id="rId16"/>
    <p:sldId id="376" r:id="rId17"/>
    <p:sldId id="377" r:id="rId18"/>
    <p:sldId id="378" r:id="rId19"/>
    <p:sldId id="379" r:id="rId20"/>
    <p:sldId id="381" r:id="rId21"/>
    <p:sldId id="380" r:id="rId22"/>
    <p:sldId id="382" r:id="rId23"/>
    <p:sldId id="383" r:id="rId24"/>
    <p:sldId id="384" r:id="rId25"/>
    <p:sldId id="364" r:id="rId26"/>
    <p:sldId id="266" r:id="rId27"/>
  </p:sldIdLst>
  <p:sldSz cx="12192000" cy="6858000"/>
  <p:notesSz cx="6858000" cy="9144000"/>
  <p:embeddedFontLst>
    <p:embeddedFont>
      <p:font typeface="Montserrat" panose="00000500000000000000" pitchFamily="2" charset="0"/>
      <p:regular r:id="rId29"/>
      <p:bold r:id="rId30"/>
      <p:italic r:id="rId31"/>
      <p:boldItalic r:id="rId32"/>
    </p:embeddedFont>
    <p:embeddedFont>
      <p:font typeface="Montserrat Medium" panose="00000600000000000000" pitchFamily="2" charset="0"/>
      <p:regular r:id="rId33"/>
      <p:bold r:id="rId34"/>
      <p:italic r:id="rId35"/>
      <p:boldItalic r:id="rId36"/>
    </p:embeddedFont>
    <p:embeddedFont>
      <p:font typeface="Nunito" pitchFamily="2"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CE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3802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074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085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621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536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696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6000"/>
            <a:lum/>
            <a:extLst>
              <a:ext uri="{BEBA8EAE-BF5A-486C-A8C5-ECC9F3942E4B}">
                <a14:imgProps xmlns:a14="http://schemas.microsoft.com/office/drawing/2010/main">
                  <a14:imgLayer r:embed="rId4">
                    <a14:imgEffect>
                      <a14:saturation sat="0"/>
                    </a14:imgEffect>
                  </a14:imgLayer>
                </a14:imgProps>
              </a:ext>
            </a:extLst>
          </a:blip>
          <a:srcRect/>
          <a:stretch>
            <a:fillRect l="-41000" r="-46000"/>
          </a:stretch>
        </a:blipFill>
        <a:effectLst/>
      </p:bgPr>
    </p:bg>
    <p:spTree>
      <p:nvGrpSpPr>
        <p:cNvPr id="1" name="Shape 86"/>
        <p:cNvGrpSpPr/>
        <p:nvPr/>
      </p:nvGrpSpPr>
      <p:grpSpPr>
        <a:xfrm>
          <a:off x="0" y="0"/>
          <a:ext cx="0" cy="0"/>
          <a:chOff x="0" y="0"/>
          <a:chExt cx="0" cy="0"/>
        </a:xfrm>
      </p:grpSpPr>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8C212C"/>
                </a:solidFill>
                <a:latin typeface="Arial"/>
                <a:ea typeface="Arial"/>
                <a:cs typeface="Arial"/>
                <a:sym typeface="Arial"/>
              </a:rPr>
              <a:t>GITAM UNIVERSITY</a:t>
            </a:r>
            <a:endParaRPr sz="1400" b="0" i="0" u="none" strike="noStrike" cap="none" dirty="0">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a:t>
              </a:r>
              <a:r>
                <a:rPr lang="en-US" sz="1351" dirty="0">
                  <a:solidFill>
                    <a:schemeClr val="lt1"/>
                  </a:solidFill>
                  <a:latin typeface="Calibri"/>
                  <a:ea typeface="Calibri"/>
                  <a:cs typeface="Calibri"/>
                  <a:sym typeface="Calibri"/>
                </a:rPr>
                <a:t>1</a:t>
              </a:r>
              <a:r>
                <a:rPr lang="en-US" sz="1351" b="0" i="0" u="none" strike="noStrike" cap="none" dirty="0">
                  <a:solidFill>
                    <a:schemeClr val="lt1"/>
                  </a:solidFill>
                  <a:latin typeface="Calibri"/>
                  <a:ea typeface="Calibri"/>
                  <a:cs typeface="Calibri"/>
                  <a:sym typeface="Calibri"/>
                </a:rPr>
                <a:t>-25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Minor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CS5</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dirty="0">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5">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5280284" cy="881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a:ea typeface="Montserrat"/>
                <a:cs typeface="Montserrat"/>
                <a:sym typeface="Montserrat"/>
              </a:rPr>
              <a:t>SINGLE AND MULTI-OBJECTIVE OPTIMIZATION FOR REAL WORLD PROBLEMS</a:t>
            </a:r>
          </a:p>
        </p:txBody>
      </p:sp>
      <p:sp>
        <p:nvSpPr>
          <p:cNvPr id="2" name="Google Shape;111;p1">
            <a:extLst>
              <a:ext uri="{FF2B5EF4-FFF2-40B4-BE49-F238E27FC236}">
                <a16:creationId xmlns:a16="http://schemas.microsoft.com/office/drawing/2014/main" id="{9D6E9948-A142-7B28-3C91-30F0929BCAEC}"/>
              </a:ext>
            </a:extLst>
          </p:cNvPr>
          <p:cNvSpPr/>
          <p:nvPr/>
        </p:nvSpPr>
        <p:spPr>
          <a:xfrm>
            <a:off x="94540" y="5262756"/>
            <a:ext cx="3222592" cy="1169511"/>
          </a:xfrm>
          <a:prstGeom prst="rect">
            <a:avLst/>
          </a:prstGeom>
          <a:solidFill>
            <a:schemeClr val="lt1">
              <a:alpha val="58000"/>
            </a:schemeClr>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IN" sz="1400" b="1" i="0" u="none" strike="noStrike" cap="none" dirty="0">
                <a:solidFill>
                  <a:schemeClr val="dk1"/>
                </a:solidFill>
                <a:latin typeface="Arial"/>
                <a:ea typeface="Arial"/>
                <a:cs typeface="Arial"/>
                <a:sym typeface="Arial"/>
              </a:rPr>
              <a:t>Bu21eece0100108 [V Varun </a:t>
            </a:r>
            <a:r>
              <a:rPr lang="en-IN" b="1" dirty="0">
                <a:latin typeface="Arial"/>
                <a:ea typeface="Arial"/>
                <a:cs typeface="Arial"/>
              </a:rPr>
              <a:t>S</a:t>
            </a:r>
            <a:r>
              <a:rPr lang="en-IN" sz="1400" b="1" i="0" u="none" strike="noStrike" cap="none" dirty="0">
                <a:solidFill>
                  <a:schemeClr val="dk1"/>
                </a:solidFill>
                <a:latin typeface="Arial"/>
                <a:ea typeface="Arial"/>
                <a:cs typeface="Arial"/>
                <a:sym typeface="Arial"/>
              </a:rPr>
              <a:t>ai]</a:t>
            </a:r>
            <a:endParaRPr lang="en-IN" b="1" dirty="0">
              <a:latin typeface="Arial"/>
              <a:ea typeface="Arial"/>
              <a:cs typeface="Arial"/>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IN" sz="1400" b="1" i="0" u="none" strike="noStrike" cap="none" dirty="0">
                <a:solidFill>
                  <a:schemeClr val="dk1"/>
                </a:solidFill>
                <a:latin typeface="Arial"/>
                <a:ea typeface="Arial"/>
                <a:cs typeface="Arial"/>
                <a:sym typeface="Arial"/>
              </a:rPr>
              <a:t>Bu21eece0100213 [D</a:t>
            </a:r>
            <a:r>
              <a:rPr lang="en-IN" b="1" dirty="0">
                <a:latin typeface="Arial"/>
                <a:ea typeface="Arial"/>
                <a:cs typeface="Arial"/>
              </a:rPr>
              <a:t> </a:t>
            </a:r>
            <a:r>
              <a:rPr lang="en-IN" sz="1400" b="1" i="0" u="none" strike="noStrike" cap="none" dirty="0">
                <a:solidFill>
                  <a:schemeClr val="dk1"/>
                </a:solidFill>
                <a:latin typeface="Arial"/>
                <a:ea typeface="Arial"/>
                <a:cs typeface="Arial"/>
                <a:sym typeface="Arial"/>
              </a:rPr>
              <a:t>Hafeez]</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IN" sz="1400" b="1" i="0" u="none" strike="noStrike" cap="none" dirty="0">
                <a:solidFill>
                  <a:schemeClr val="dk1"/>
                </a:solidFill>
                <a:latin typeface="Arial"/>
                <a:ea typeface="Arial"/>
                <a:cs typeface="Arial"/>
                <a:sym typeface="Arial"/>
              </a:rPr>
              <a:t>Bu21eece0100</a:t>
            </a:r>
            <a:r>
              <a:rPr lang="en-IN" b="1" dirty="0">
                <a:solidFill>
                  <a:schemeClr val="dk1"/>
                </a:solidFill>
              </a:rPr>
              <a:t>474 [U Pavani]</a:t>
            </a:r>
            <a:endParaRPr lang="en-IN" sz="1400" b="1" i="0" u="none" strike="noStrike" cap="none" dirty="0">
              <a:solidFill>
                <a:schemeClr val="dk1"/>
              </a:solidFill>
              <a:latin typeface="Arial"/>
              <a:ea typeface="Arial"/>
              <a:cs typeface="Arial"/>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742198" cy="523180"/>
          </a:xfrm>
          <a:prstGeom prst="rect">
            <a:avLst/>
          </a:prstGeom>
          <a:solidFill>
            <a:schemeClr val="lt1">
              <a:alpha val="52000"/>
            </a:schemeClr>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Avishek Chakraborty</a:t>
            </a:r>
            <a:endParaRPr lang="en-US" sz="1400" b="1" i="0" u="none" strike="noStrike" cap="none" dirty="0">
              <a:solidFill>
                <a:schemeClr val="dk1"/>
              </a:solidFill>
              <a:latin typeface="Montserrat Medium"/>
              <a:ea typeface="Arial"/>
              <a:cs typeface="Arial"/>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ECA178-BEA6-BFDD-FE3B-980D821BA8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TextBox 3">
            <a:extLst>
              <a:ext uri="{FF2B5EF4-FFF2-40B4-BE49-F238E27FC236}">
                <a16:creationId xmlns:a16="http://schemas.microsoft.com/office/drawing/2014/main" id="{B6CCE7BE-5494-F559-49C7-F5B2F9612EE4}"/>
              </a:ext>
            </a:extLst>
          </p:cNvPr>
          <p:cNvSpPr txBox="1"/>
          <p:nvPr/>
        </p:nvSpPr>
        <p:spPr>
          <a:xfrm>
            <a:off x="2943727" y="373312"/>
            <a:ext cx="6304546" cy="338554"/>
          </a:xfrm>
          <a:prstGeom prst="rect">
            <a:avLst/>
          </a:prstGeom>
          <a:noFill/>
        </p:spPr>
        <p:txBody>
          <a:bodyPr wrap="square" rtlCol="0">
            <a:spAutoFit/>
          </a:bodyPr>
          <a:lstStyle/>
          <a:p>
            <a:pPr algn="ctr"/>
            <a:r>
              <a:rPr lang="en-US" sz="1600" b="1" dirty="0"/>
              <a:t>Algorithms used in single and multi-objective optimization</a:t>
            </a:r>
            <a:endParaRPr lang="en-IN" sz="1600" b="1" dirty="0"/>
          </a:p>
        </p:txBody>
      </p:sp>
      <p:sp>
        <p:nvSpPr>
          <p:cNvPr id="6" name="TextBox 5">
            <a:extLst>
              <a:ext uri="{FF2B5EF4-FFF2-40B4-BE49-F238E27FC236}">
                <a16:creationId xmlns:a16="http://schemas.microsoft.com/office/drawing/2014/main" id="{DA87700A-AB42-99B6-876B-54D82560913B}"/>
              </a:ext>
            </a:extLst>
          </p:cNvPr>
          <p:cNvSpPr txBox="1"/>
          <p:nvPr/>
        </p:nvSpPr>
        <p:spPr>
          <a:xfrm>
            <a:off x="352926" y="992227"/>
            <a:ext cx="9095873" cy="6188938"/>
          </a:xfrm>
          <a:prstGeom prst="rect">
            <a:avLst/>
          </a:prstGeom>
          <a:noFill/>
        </p:spPr>
        <p:txBody>
          <a:bodyPr wrap="square">
            <a:spAutoFit/>
          </a:bodyPr>
          <a:lstStyle/>
          <a:p>
            <a:pPr algn="l">
              <a:lnSpc>
                <a:spcPct val="150000"/>
              </a:lnSpc>
            </a:pPr>
            <a:r>
              <a:rPr lang="en-US" b="1" i="0" dirty="0">
                <a:solidFill>
                  <a:schemeClr val="tx1"/>
                </a:solidFill>
                <a:effectLst/>
                <a:latin typeface="Verdana" panose="020B0604030504040204" pitchFamily="34" charset="0"/>
                <a:ea typeface="Verdana" panose="020B0604030504040204" pitchFamily="34" charset="0"/>
              </a:rPr>
              <a:t>Genetic algorithms</a:t>
            </a:r>
            <a:endParaRPr lang="en-US" b="0" i="0" dirty="0">
              <a:solidFill>
                <a:schemeClr val="tx1"/>
              </a:solidFill>
              <a:effectLst/>
              <a:latin typeface="Verdana" panose="020B0604030504040204" pitchFamily="34" charset="0"/>
              <a:ea typeface="Verdana" panose="020B0604030504040204" pitchFamily="34" charset="0"/>
            </a:endParaRPr>
          </a:p>
          <a:p>
            <a:pPr algn="l" fontAlgn="ctr">
              <a:lnSpc>
                <a:spcPct val="150000"/>
              </a:lnSpc>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A meta-heuristic algorithm that uses randomness to find solutions. Genetic algorithms can be used to minimize equipment costs and the length of a heat exchanger. </a:t>
            </a:r>
          </a:p>
          <a:p>
            <a:pPr algn="l">
              <a:lnSpc>
                <a:spcPct val="150000"/>
              </a:lnSpc>
            </a:pPr>
            <a:r>
              <a:rPr lang="en-US" b="1" i="0" dirty="0">
                <a:solidFill>
                  <a:schemeClr val="tx1"/>
                </a:solidFill>
                <a:effectLst/>
                <a:latin typeface="Verdana" panose="020B0604030504040204" pitchFamily="34" charset="0"/>
                <a:ea typeface="Verdana" panose="020B0604030504040204" pitchFamily="34" charset="0"/>
              </a:rPr>
              <a:t>Tabu search</a:t>
            </a:r>
            <a:endParaRPr lang="en-US" b="0" i="0" dirty="0">
              <a:solidFill>
                <a:schemeClr val="tx1"/>
              </a:solidFill>
              <a:effectLst/>
              <a:latin typeface="Verdana" panose="020B0604030504040204" pitchFamily="34" charset="0"/>
              <a:ea typeface="Verdana" panose="020B0604030504040204" pitchFamily="34" charset="0"/>
            </a:endParaRPr>
          </a:p>
          <a:p>
            <a:pPr algn="l" fontAlgn="ctr">
              <a:lnSpc>
                <a:spcPct val="150000"/>
              </a:lnSpc>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A meta-heuristic algorithm that uses a tabu list of recently found solutions to find solutions. </a:t>
            </a:r>
          </a:p>
          <a:p>
            <a:pPr algn="l">
              <a:lnSpc>
                <a:spcPct val="150000"/>
              </a:lnSpc>
            </a:pPr>
            <a:r>
              <a:rPr lang="en-US" b="1" i="0" dirty="0">
                <a:solidFill>
                  <a:schemeClr val="tx1"/>
                </a:solidFill>
                <a:effectLst/>
                <a:latin typeface="Verdana" panose="020B0604030504040204" pitchFamily="34" charset="0"/>
                <a:ea typeface="Verdana" panose="020B0604030504040204" pitchFamily="34" charset="0"/>
              </a:rPr>
              <a:t>Moth swarm algorithm (MSA)</a:t>
            </a:r>
            <a:endParaRPr lang="en-US" b="0" i="0" dirty="0">
              <a:solidFill>
                <a:schemeClr val="tx1"/>
              </a:solidFill>
              <a:effectLst/>
              <a:latin typeface="Verdana" panose="020B0604030504040204" pitchFamily="34" charset="0"/>
              <a:ea typeface="Verdana" panose="020B0604030504040204" pitchFamily="34" charset="0"/>
            </a:endParaRPr>
          </a:p>
          <a:p>
            <a:pPr algn="l" fontAlgn="ctr">
              <a:lnSpc>
                <a:spcPct val="150000"/>
              </a:lnSpc>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A single-objective algorithm that has been shown to be superior to over 80 other evolutionary algorithms. </a:t>
            </a:r>
          </a:p>
          <a:p>
            <a:pPr algn="l" fontAlgn="ctr">
              <a:lnSpc>
                <a:spcPct val="150000"/>
              </a:lnSpc>
              <a:buFont typeface="Arial" panose="020B0604020202020204" pitchFamily="34" charset="0"/>
              <a:buChar char="•"/>
            </a:pPr>
            <a:endParaRPr lang="en-US" b="0" i="0" dirty="0">
              <a:solidFill>
                <a:schemeClr val="tx1"/>
              </a:solidFill>
              <a:effectLst/>
              <a:latin typeface="Verdana" panose="020B0604030504040204" pitchFamily="34" charset="0"/>
              <a:ea typeface="Verdana" panose="020B0604030504040204" pitchFamily="34" charset="0"/>
            </a:endParaRPr>
          </a:p>
          <a:p>
            <a:pPr algn="l" fontAlgn="ctr">
              <a:lnSpc>
                <a:spcPct val="150000"/>
              </a:lnSpc>
            </a:pPr>
            <a:r>
              <a:rPr lang="en-US" b="0" i="0" dirty="0">
                <a:solidFill>
                  <a:schemeClr val="tx1"/>
                </a:solidFill>
                <a:effectLst/>
                <a:latin typeface="Nunito" pitchFamily="2" charset="0"/>
              </a:rPr>
              <a:t> </a:t>
            </a:r>
            <a:r>
              <a:rPr lang="en-US" b="1" i="0" dirty="0">
                <a:solidFill>
                  <a:schemeClr val="tx1"/>
                </a:solidFill>
                <a:effectLst/>
                <a:latin typeface="Verdana" panose="020B0604030504040204" pitchFamily="34" charset="0"/>
                <a:ea typeface="Verdana" panose="020B0604030504040204" pitchFamily="34" charset="0"/>
              </a:rPr>
              <a:t>Multi-objective grey wolf (MOGWO)</a:t>
            </a:r>
            <a:endParaRPr lang="en-US" b="0" i="0" dirty="0">
              <a:solidFill>
                <a:schemeClr val="tx1"/>
              </a:solidFill>
              <a:effectLst/>
              <a:latin typeface="Verdana" panose="020B0604030504040204" pitchFamily="34" charset="0"/>
              <a:ea typeface="Verdana" panose="020B0604030504040204" pitchFamily="34" charset="0"/>
            </a:endParaRPr>
          </a:p>
          <a:p>
            <a:pPr algn="l" fontAlgn="ctr">
              <a:lnSpc>
                <a:spcPct val="150000"/>
              </a:lnSpc>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A multi-objective algorithm that can be used to solve multi-objective optimization problems. </a:t>
            </a:r>
          </a:p>
          <a:p>
            <a:pPr algn="l">
              <a:lnSpc>
                <a:spcPct val="150000"/>
              </a:lnSpc>
            </a:pPr>
            <a:r>
              <a:rPr lang="en-US" b="1" i="0" dirty="0">
                <a:solidFill>
                  <a:schemeClr val="tx1"/>
                </a:solidFill>
                <a:effectLst/>
                <a:latin typeface="Verdana" panose="020B0604030504040204" pitchFamily="34" charset="0"/>
                <a:ea typeface="Verdana" panose="020B0604030504040204" pitchFamily="34" charset="0"/>
              </a:rPr>
              <a:t>Multi-objective ant-lion (MOALO)</a:t>
            </a:r>
            <a:endParaRPr lang="en-US" b="0" i="0" dirty="0">
              <a:solidFill>
                <a:schemeClr val="tx1"/>
              </a:solidFill>
              <a:effectLst/>
              <a:latin typeface="Verdana" panose="020B0604030504040204" pitchFamily="34" charset="0"/>
              <a:ea typeface="Verdana" panose="020B0604030504040204" pitchFamily="34" charset="0"/>
            </a:endParaRPr>
          </a:p>
          <a:p>
            <a:pPr algn="l" fontAlgn="ctr">
              <a:lnSpc>
                <a:spcPct val="150000"/>
              </a:lnSpc>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A multi-objective algorithm that can be used to solve multi-objective optimization problems. </a:t>
            </a:r>
          </a:p>
          <a:p>
            <a:pPr algn="l">
              <a:lnSpc>
                <a:spcPct val="150000"/>
              </a:lnSpc>
            </a:pPr>
            <a:r>
              <a:rPr lang="en-US" b="1" i="0" dirty="0">
                <a:solidFill>
                  <a:schemeClr val="tx1"/>
                </a:solidFill>
                <a:effectLst/>
                <a:latin typeface="Verdana" panose="020B0604030504040204" pitchFamily="34" charset="0"/>
                <a:ea typeface="Verdana" panose="020B0604030504040204" pitchFamily="34" charset="0"/>
              </a:rPr>
              <a:t>Multi-verse algorithm (MOMVO)</a:t>
            </a:r>
            <a:endParaRPr lang="en-US" b="0" i="0" dirty="0">
              <a:solidFill>
                <a:schemeClr val="tx1"/>
              </a:solidFill>
              <a:effectLst/>
              <a:latin typeface="Verdana" panose="020B0604030504040204" pitchFamily="34" charset="0"/>
              <a:ea typeface="Verdana" panose="020B0604030504040204" pitchFamily="34" charset="0"/>
            </a:endParaRPr>
          </a:p>
          <a:p>
            <a:pPr algn="l">
              <a:lnSpc>
                <a:spcPct val="150000"/>
              </a:lnSpc>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A multi-objective algorithm that can be used to solve multi-objective optimization problems. </a:t>
            </a:r>
          </a:p>
          <a:p>
            <a:pPr algn="l">
              <a:lnSpc>
                <a:spcPct val="150000"/>
              </a:lnSpc>
            </a:pPr>
            <a:r>
              <a:rPr lang="en-US" b="1" i="0" dirty="0">
                <a:solidFill>
                  <a:schemeClr val="tx1"/>
                </a:solidFill>
                <a:effectLst/>
                <a:latin typeface="Verdana" panose="020B0604030504040204" pitchFamily="34" charset="0"/>
                <a:ea typeface="Verdana" panose="020B0604030504040204" pitchFamily="34" charset="0"/>
              </a:rPr>
              <a:t>Particle swarm optimization</a:t>
            </a:r>
            <a:endParaRPr lang="en-US" b="0" i="0" dirty="0">
              <a:solidFill>
                <a:schemeClr val="tx1"/>
              </a:solidFill>
              <a:effectLst/>
              <a:latin typeface="Verdana" panose="020B0604030504040204" pitchFamily="34" charset="0"/>
              <a:ea typeface="Verdana" panose="020B0604030504040204" pitchFamily="34" charset="0"/>
            </a:endParaRPr>
          </a:p>
          <a:p>
            <a:pPr algn="l" fontAlgn="ctr">
              <a:lnSpc>
                <a:spcPct val="150000"/>
              </a:lnSpc>
              <a:buFont typeface="Arial" panose="020B0604020202020204" pitchFamily="34" charset="0"/>
              <a:buChar char="•"/>
            </a:pPr>
            <a:r>
              <a:rPr lang="en-US" b="0" i="0" dirty="0">
                <a:solidFill>
                  <a:schemeClr val="tx1"/>
                </a:solidFill>
                <a:effectLst/>
                <a:latin typeface="Nunito" pitchFamily="2" charset="0"/>
              </a:rPr>
              <a:t>Particle Swarm Optimization (PSO) is a powerful meta-heuristic optimization algorithm and inspired by swarm behavior observed in nature such as fish and bird schooling.</a:t>
            </a:r>
          </a:p>
          <a:p>
            <a:pPr algn="l">
              <a:lnSpc>
                <a:spcPct val="150000"/>
              </a:lnSpc>
              <a:buFont typeface="Arial" panose="020B0604020202020204" pitchFamily="34" charset="0"/>
              <a:buChar char="•"/>
            </a:pPr>
            <a:endParaRPr lang="en-US" b="0" i="0" dirty="0">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47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ct val="0"/>
              </a:spcBef>
              <a:spcAft>
                <a:spcPct val="0"/>
              </a:spcAft>
              <a:buNone/>
            </a:pPr>
            <a:fld id="{00000000-1234-1234-1234-123412341234}" type="slidenum">
              <a:rPr lang="en-US" smtClean="0"/>
              <a:t>11</a:t>
            </a:fld>
            <a:endParaRPr lang="en-US"/>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407368" y="1028395"/>
            <a:ext cx="10515600" cy="55446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t>Analysis –</a:t>
            </a:r>
          </a:p>
          <a:p>
            <a:pPr>
              <a:buFont typeface="Arial" panose="020B0604020202020204" pitchFamily="34" charset="0"/>
              <a:buChar char="•"/>
            </a:pPr>
            <a:r>
              <a:rPr lang="en-US" sz="1800" b="1" dirty="0"/>
              <a:t>Why:</a:t>
            </a:r>
            <a:endParaRPr lang="en-US" sz="1800" dirty="0"/>
          </a:p>
          <a:p>
            <a:pPr marL="742950" lvl="1" indent="-285750" algn="just">
              <a:buFont typeface="Arial" panose="020B0604020202020204" pitchFamily="34" charset="0"/>
              <a:buChar char="•"/>
            </a:pPr>
            <a:r>
              <a:rPr lang="en-US" sz="1800" dirty="0"/>
              <a:t>The purpose of this project is to solve real-world problems using single and multi-objective optimization. Where optimization is required to find the best solution</a:t>
            </a:r>
          </a:p>
          <a:p>
            <a:pPr algn="just">
              <a:buFont typeface="Arial" panose="020B0604020202020204" pitchFamily="34" charset="0"/>
              <a:buChar char="•"/>
            </a:pPr>
            <a:r>
              <a:rPr lang="en-US" sz="1800" b="1" dirty="0"/>
              <a:t>What:</a:t>
            </a:r>
            <a:endParaRPr lang="en-US" sz="1800" dirty="0"/>
          </a:p>
          <a:p>
            <a:pPr marL="742950" lvl="1" indent="-285750" algn="just">
              <a:buFont typeface="Arial" panose="020B0604020202020204" pitchFamily="34" charset="0"/>
              <a:buChar char="•"/>
            </a:pPr>
            <a:r>
              <a:rPr lang="en-US" sz="1800" dirty="0"/>
              <a:t>We are using different types of algorithms to  find efficient solutions for different types of problems</a:t>
            </a:r>
          </a:p>
          <a:p>
            <a:pPr algn="just">
              <a:buFont typeface="Arial" panose="020B0604020202020204" pitchFamily="34" charset="0"/>
              <a:buChar char="•"/>
            </a:pPr>
            <a:r>
              <a:rPr lang="en-US" sz="1800" b="1" dirty="0"/>
              <a:t>Where:</a:t>
            </a:r>
            <a:endParaRPr lang="en-US" sz="1800" dirty="0"/>
          </a:p>
          <a:p>
            <a:pPr marL="742950" lvl="1" indent="-285750" algn="just">
              <a:buFont typeface="Arial" panose="020B0604020202020204" pitchFamily="34" charset="0"/>
              <a:buChar char="•"/>
            </a:pPr>
            <a:r>
              <a:rPr lang="en-US" sz="1800" dirty="0"/>
              <a:t>The initial phase of the project is done in MATLAB and in google collab where we try executing different algorithms in multiple ways. which can be used in many real-world applications </a:t>
            </a:r>
          </a:p>
        </p:txBody>
      </p:sp>
      <p:sp>
        <p:nvSpPr>
          <p:cNvPr id="5" name="TextBox 4">
            <a:extLst>
              <a:ext uri="{FF2B5EF4-FFF2-40B4-BE49-F238E27FC236}">
                <a16:creationId xmlns:a16="http://schemas.microsoft.com/office/drawing/2014/main" id="{134585DB-4BD2-541A-CAD4-9C9F32FA5BDC}"/>
              </a:ext>
            </a:extLst>
          </p:cNvPr>
          <p:cNvSpPr txBox="1"/>
          <p:nvPr/>
        </p:nvSpPr>
        <p:spPr>
          <a:xfrm>
            <a:off x="2351584" y="376358"/>
            <a:ext cx="6097554" cy="400110"/>
          </a:xfrm>
          <a:prstGeom prst="rect">
            <a:avLst/>
          </a:prstGeom>
          <a:noFill/>
        </p:spPr>
        <p:txBody>
          <a:bodyPr wrap="square">
            <a:spAutoFit/>
          </a:bodyPr>
          <a:lstStyle/>
          <a:p>
            <a:pPr algn="ctr"/>
            <a:r>
              <a:rPr lang="en-IN" sz="2000" b="1" dirty="0">
                <a:solidFill>
                  <a:srgbClr val="0070C0"/>
                </a:solidFill>
              </a:rPr>
              <a:t>Review Phase-2</a:t>
            </a:r>
          </a:p>
        </p:txBody>
      </p:sp>
    </p:spTree>
    <p:extLst>
      <p:ext uri="{BB962C8B-B14F-4D97-AF65-F5344CB8AC3E}">
        <p14:creationId xmlns:p14="http://schemas.microsoft.com/office/powerpoint/2010/main" val="391580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B897E7-6403-C77A-81C4-C9B3B54C38FA}"/>
              </a:ext>
            </a:extLst>
          </p:cNvPr>
          <p:cNvSpPr>
            <a:spLocks noGrp="1"/>
          </p:cNvSpPr>
          <p:nvPr>
            <p:ph type="sldNum" idx="12"/>
          </p:nvPr>
        </p:nvSpPr>
        <p:spPr/>
        <p:txBody>
          <a:bodyPr/>
          <a:lstStyle/>
          <a:p>
            <a:pPr marL="0" lvl="0" indent="0" algn="r" rtl="0">
              <a:spcBef>
                <a:spcPct val="0"/>
              </a:spcBef>
              <a:spcAft>
                <a:spcPct val="0"/>
              </a:spcAft>
              <a:buNone/>
            </a:pPr>
            <a:fld id="{00000000-1234-1234-1234-123412341234}" type="slidenum">
              <a:rPr lang="en-US" smtClean="0"/>
              <a:t>12</a:t>
            </a:fld>
            <a:endParaRPr lang="en-US"/>
          </a:p>
        </p:txBody>
      </p:sp>
      <p:sp>
        <p:nvSpPr>
          <p:cNvPr id="4" name="Rectangle 1">
            <a:extLst>
              <a:ext uri="{FF2B5EF4-FFF2-40B4-BE49-F238E27FC236}">
                <a16:creationId xmlns:a16="http://schemas.microsoft.com/office/drawing/2014/main" id="{E12D9BFC-5655-B278-D634-150ABBC02462}"/>
              </a:ext>
            </a:extLst>
          </p:cNvPr>
          <p:cNvSpPr>
            <a:spLocks noGrp="1" noChangeArrowheads="1"/>
          </p:cNvSpPr>
          <p:nvPr>
            <p:ph type="title"/>
          </p:nvPr>
        </p:nvSpPr>
        <p:spPr bwMode="auto">
          <a:xfrm>
            <a:off x="191344" y="1720841"/>
            <a:ext cx="109452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When: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Currently, we are using these algorithms to solve real-world problems that </a:t>
            </a:r>
            <a:r>
              <a:rPr lang="en-US" altLang="en-US" sz="1800" dirty="0">
                <a:solidFill>
                  <a:schemeClr val="tx1"/>
                </a:solidFill>
                <a:latin typeface="Arial" panose="020B0604020202020204" pitchFamily="34" charset="0"/>
              </a:rPr>
              <a:t>are basic and we are trying to find efficient solutions for the next phase is to find real-world problems that are complex and hard to solve </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a:t>
            </a:r>
            <a:r>
              <a:rPr lang="en-US" sz="1800" dirty="0"/>
              <a:t>aims to solve optimization problems by leveraging swarm intelligence principles. In a typical optimization problem, the objective is to find the </a:t>
            </a:r>
            <a:r>
              <a:rPr lang="en-US" sz="1800" b="1" dirty="0"/>
              <a:t>best solution</a:t>
            </a:r>
            <a:r>
              <a:rPr lang="en-US" sz="1800" dirty="0"/>
              <a:t> from a set of possible solutions within a defined search space. PSO is particularly effective for </a:t>
            </a:r>
            <a:r>
              <a:rPr lang="en-US" sz="1800" b="1" dirty="0"/>
              <a:t>nonlinear, multi-dimensional</a:t>
            </a:r>
            <a:r>
              <a:rPr lang="en-US" sz="1800" dirty="0"/>
              <a:t>, or </a:t>
            </a:r>
            <a:r>
              <a:rPr lang="en-US" sz="1800" b="1" dirty="0"/>
              <a:t>non-convex problems</a:t>
            </a:r>
            <a:r>
              <a:rPr lang="en-US" sz="1800" dirty="0"/>
              <a:t> where traditional optimization methods may fail or be inefficient.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462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6CCA89-AE4F-A816-9ADC-2ED594DCE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TextBox 4">
            <a:extLst>
              <a:ext uri="{FF2B5EF4-FFF2-40B4-BE49-F238E27FC236}">
                <a16:creationId xmlns:a16="http://schemas.microsoft.com/office/drawing/2014/main" id="{BA084FCE-A4CD-2CB5-4F32-2E2EE4AD5E58}"/>
              </a:ext>
            </a:extLst>
          </p:cNvPr>
          <p:cNvSpPr txBox="1"/>
          <p:nvPr/>
        </p:nvSpPr>
        <p:spPr>
          <a:xfrm>
            <a:off x="2967789" y="680301"/>
            <a:ext cx="6882063" cy="461665"/>
          </a:xfrm>
          <a:prstGeom prst="rect">
            <a:avLst/>
          </a:prstGeom>
          <a:noFill/>
        </p:spPr>
        <p:txBody>
          <a:bodyPr wrap="square">
            <a:spAutoFit/>
          </a:bodyPr>
          <a:lstStyle/>
          <a:p>
            <a:pPr algn="l" fontAlgn="base"/>
            <a:r>
              <a:rPr lang="en-IN" sz="2400" b="1" i="0" dirty="0">
                <a:solidFill>
                  <a:schemeClr val="tx1"/>
                </a:solidFill>
                <a:effectLst/>
                <a:latin typeface="Verdana" panose="020B0604030504040204" pitchFamily="34" charset="0"/>
                <a:ea typeface="Verdana" panose="020B0604030504040204" pitchFamily="34" charset="0"/>
              </a:rPr>
              <a:t>Particle Swarm Optimization (PSO)</a:t>
            </a:r>
          </a:p>
        </p:txBody>
      </p:sp>
      <p:sp>
        <p:nvSpPr>
          <p:cNvPr id="6" name="TextBox 5">
            <a:extLst>
              <a:ext uri="{FF2B5EF4-FFF2-40B4-BE49-F238E27FC236}">
                <a16:creationId xmlns:a16="http://schemas.microsoft.com/office/drawing/2014/main" id="{EE4EED21-E26F-BFE9-B870-17DBD2C378FA}"/>
              </a:ext>
            </a:extLst>
          </p:cNvPr>
          <p:cNvSpPr txBox="1"/>
          <p:nvPr/>
        </p:nvSpPr>
        <p:spPr>
          <a:xfrm>
            <a:off x="385011" y="1427747"/>
            <a:ext cx="11486147" cy="1200329"/>
          </a:xfrm>
          <a:prstGeom prst="rect">
            <a:avLst/>
          </a:prstGeom>
          <a:noFill/>
        </p:spPr>
        <p:txBody>
          <a:bodyPr wrap="square" rtlCol="0">
            <a:spAutoFit/>
          </a:bodyPr>
          <a:lstStyle/>
          <a:p>
            <a:r>
              <a:rPr lang="en-US" sz="1800" b="0" i="0" dirty="0">
                <a:solidFill>
                  <a:schemeClr val="tx1"/>
                </a:solidFill>
                <a:effectLst/>
                <a:latin typeface="Nunito" pitchFamily="2" charset="0"/>
              </a:rPr>
              <a:t>Particle Swarm Optimization (PSO) is a powerful meta-heuristic optimization algorithm inspired by swarm behavior observed in nature such as fish and bird schooling.  PSO is a Simulation of a simplified social system. The original intent of the PSO algorithm was to graphically simulate the graceful but unpredictable choreography of a bird flock.  </a:t>
            </a:r>
            <a:endParaRPr lang="en-IN" sz="1800" dirty="0">
              <a:solidFill>
                <a:schemeClr val="tx1"/>
              </a:solidFill>
            </a:endParaRPr>
          </a:p>
        </p:txBody>
      </p:sp>
      <p:sp>
        <p:nvSpPr>
          <p:cNvPr id="8" name="TextBox 7">
            <a:extLst>
              <a:ext uri="{FF2B5EF4-FFF2-40B4-BE49-F238E27FC236}">
                <a16:creationId xmlns:a16="http://schemas.microsoft.com/office/drawing/2014/main" id="{CA0A58B2-0DAF-A837-5795-5B34916F0D6F}"/>
              </a:ext>
            </a:extLst>
          </p:cNvPr>
          <p:cNvSpPr txBox="1"/>
          <p:nvPr/>
        </p:nvSpPr>
        <p:spPr>
          <a:xfrm>
            <a:off x="385010" y="2960037"/>
            <a:ext cx="7026443" cy="1600438"/>
          </a:xfrm>
          <a:prstGeom prst="rect">
            <a:avLst/>
          </a:prstGeom>
          <a:noFill/>
        </p:spPr>
        <p:txBody>
          <a:bodyPr wrap="square">
            <a:spAutoFit/>
          </a:bodyPr>
          <a:lstStyle/>
          <a:p>
            <a:pPr algn="l" fontAlgn="base"/>
            <a:r>
              <a:rPr lang="en-US" b="1" i="0" dirty="0">
                <a:solidFill>
                  <a:schemeClr val="tx1"/>
                </a:solidFill>
                <a:effectLst/>
                <a:latin typeface="Verdana" panose="020B0604030504040204" pitchFamily="34" charset="0"/>
                <a:ea typeface="Verdana" panose="020B0604030504040204" pitchFamily="34" charset="0"/>
              </a:rPr>
              <a:t>Mathematical model  </a:t>
            </a:r>
          </a:p>
          <a:p>
            <a:pPr algn="l" fontAlgn="base">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Each particle in particle swarm optimization has an associated position, velocity, and fitness value.</a:t>
            </a:r>
          </a:p>
          <a:p>
            <a:pPr algn="l" fontAlgn="base">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Each particle keeps track of the </a:t>
            </a:r>
            <a:r>
              <a:rPr lang="en-US" b="0" i="0" dirty="0" err="1">
                <a:solidFill>
                  <a:schemeClr val="tx1"/>
                </a:solidFill>
                <a:effectLst/>
                <a:latin typeface="Verdana" panose="020B0604030504040204" pitchFamily="34" charset="0"/>
                <a:ea typeface="Verdana" panose="020B0604030504040204" pitchFamily="34" charset="0"/>
              </a:rPr>
              <a:t>particle_bestFitness_value</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particle_bestFitness_position</a:t>
            </a:r>
            <a:r>
              <a:rPr lang="en-US" b="0" i="0" dirty="0">
                <a:solidFill>
                  <a:schemeClr val="tx1"/>
                </a:solidFill>
                <a:effectLst/>
                <a:latin typeface="Verdana" panose="020B0604030504040204" pitchFamily="34" charset="0"/>
                <a:ea typeface="Verdana" panose="020B0604030504040204" pitchFamily="34" charset="0"/>
              </a:rPr>
              <a:t>.</a:t>
            </a:r>
          </a:p>
          <a:p>
            <a:pPr algn="l" fontAlgn="base">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A record of the global </a:t>
            </a:r>
            <a:r>
              <a:rPr lang="en-US" b="0" i="0" dirty="0" err="1">
                <a:solidFill>
                  <a:schemeClr val="tx1"/>
                </a:solidFill>
                <a:effectLst/>
                <a:latin typeface="Verdana" panose="020B0604030504040204" pitchFamily="34" charset="0"/>
                <a:ea typeface="Verdana" panose="020B0604030504040204" pitchFamily="34" charset="0"/>
              </a:rPr>
              <a:t>bestFitness</a:t>
            </a:r>
            <a:r>
              <a:rPr lang="en-US" dirty="0">
                <a:solidFill>
                  <a:schemeClr val="tx1"/>
                </a:solidFill>
                <a:latin typeface="Verdana" panose="020B0604030504040204" pitchFamily="34" charset="0"/>
                <a:ea typeface="Verdana" panose="020B0604030504040204" pitchFamily="34" charset="0"/>
              </a:rPr>
              <a:t> </a:t>
            </a:r>
            <a:r>
              <a:rPr lang="en-US" b="0" i="0" dirty="0">
                <a:solidFill>
                  <a:schemeClr val="tx1"/>
                </a:solidFill>
                <a:effectLst/>
                <a:latin typeface="Verdana" panose="020B0604030504040204" pitchFamily="34" charset="0"/>
                <a:ea typeface="Verdana" panose="020B0604030504040204" pitchFamily="34" charset="0"/>
              </a:rPr>
              <a:t>position and </a:t>
            </a:r>
            <a:r>
              <a:rPr lang="en-US" b="0" i="0" dirty="0" err="1">
                <a:solidFill>
                  <a:schemeClr val="tx1"/>
                </a:solidFill>
                <a:effectLst/>
                <a:latin typeface="Verdana" panose="020B0604030504040204" pitchFamily="34" charset="0"/>
                <a:ea typeface="Verdana" panose="020B0604030504040204" pitchFamily="34" charset="0"/>
              </a:rPr>
              <a:t>global_bestFitness_value</a:t>
            </a:r>
            <a:r>
              <a:rPr lang="en-US" b="0" i="0" dirty="0">
                <a:solidFill>
                  <a:schemeClr val="tx1"/>
                </a:solidFill>
                <a:effectLst/>
                <a:latin typeface="Verdana" panose="020B0604030504040204" pitchFamily="34" charset="0"/>
                <a:ea typeface="Verdana" panose="020B0604030504040204" pitchFamily="34" charset="0"/>
              </a:rPr>
              <a:t> is maintained.</a:t>
            </a:r>
          </a:p>
        </p:txBody>
      </p:sp>
      <p:pic>
        <p:nvPicPr>
          <p:cNvPr id="1026" name="Picture 2">
            <a:extLst>
              <a:ext uri="{FF2B5EF4-FFF2-40B4-BE49-F238E27FC236}">
                <a16:creationId xmlns:a16="http://schemas.microsoft.com/office/drawing/2014/main" id="{B2601A2E-8319-9AA4-CC67-B94E3FE0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589" y="2628076"/>
            <a:ext cx="34385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23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5E6412-FEFB-026C-AC95-93CF5A76E9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pic>
        <p:nvPicPr>
          <p:cNvPr id="2054" name="Picture 6" descr="Pseudocode of standard particle swarm optimization. ">
            <a:extLst>
              <a:ext uri="{FF2B5EF4-FFF2-40B4-BE49-F238E27FC236}">
                <a16:creationId xmlns:a16="http://schemas.microsoft.com/office/drawing/2014/main" id="{37160790-DB65-EFB7-AA36-596B1B378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 y="1059866"/>
            <a:ext cx="6254917" cy="566692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064437A-A078-0440-4A74-455E0F17538D}"/>
              </a:ext>
            </a:extLst>
          </p:cNvPr>
          <p:cNvSpPr txBox="1"/>
          <p:nvPr/>
        </p:nvSpPr>
        <p:spPr>
          <a:xfrm>
            <a:off x="3978442" y="361128"/>
            <a:ext cx="3561347" cy="369332"/>
          </a:xfrm>
          <a:prstGeom prst="rect">
            <a:avLst/>
          </a:prstGeom>
          <a:noFill/>
        </p:spPr>
        <p:txBody>
          <a:bodyPr wrap="square" rtlCol="0">
            <a:spAutoFit/>
          </a:bodyPr>
          <a:lstStyle/>
          <a:p>
            <a:r>
              <a:rPr lang="en-US" sz="1800" b="1" dirty="0">
                <a:latin typeface="Verdana" panose="020B0604030504040204" pitchFamily="34" charset="0"/>
                <a:ea typeface="Verdana" panose="020B0604030504040204" pitchFamily="34" charset="0"/>
              </a:rPr>
              <a:t>Pseudo code for PSO </a:t>
            </a:r>
            <a:endParaRPr lang="en-IN" sz="18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1921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0F968D-A9FA-3D19-1252-89C8A5E5F3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Picture 4">
            <a:extLst>
              <a:ext uri="{FF2B5EF4-FFF2-40B4-BE49-F238E27FC236}">
                <a16:creationId xmlns:a16="http://schemas.microsoft.com/office/drawing/2014/main" id="{91727680-5F0F-F29E-A3E8-A36B6DCE6FF4}"/>
              </a:ext>
            </a:extLst>
          </p:cNvPr>
          <p:cNvPicPr>
            <a:picLocks noChangeAspect="1"/>
          </p:cNvPicPr>
          <p:nvPr/>
        </p:nvPicPr>
        <p:blipFill>
          <a:blip r:embed="rId2"/>
          <a:stretch>
            <a:fillRect/>
          </a:stretch>
        </p:blipFill>
        <p:spPr>
          <a:xfrm>
            <a:off x="338493" y="1226211"/>
            <a:ext cx="10046988" cy="5596575"/>
          </a:xfrm>
          <a:prstGeom prst="rect">
            <a:avLst/>
          </a:prstGeom>
        </p:spPr>
      </p:pic>
      <p:sp>
        <p:nvSpPr>
          <p:cNvPr id="6" name="TextBox 5">
            <a:extLst>
              <a:ext uri="{FF2B5EF4-FFF2-40B4-BE49-F238E27FC236}">
                <a16:creationId xmlns:a16="http://schemas.microsoft.com/office/drawing/2014/main" id="{491C7FF0-D49B-A243-FFD9-F8E367F2534A}"/>
              </a:ext>
            </a:extLst>
          </p:cNvPr>
          <p:cNvSpPr txBox="1"/>
          <p:nvPr/>
        </p:nvSpPr>
        <p:spPr>
          <a:xfrm>
            <a:off x="485187" y="776669"/>
            <a:ext cx="4876800" cy="369332"/>
          </a:xfrm>
          <a:prstGeom prst="rect">
            <a:avLst/>
          </a:prstGeom>
          <a:noFill/>
        </p:spPr>
        <p:txBody>
          <a:bodyPr wrap="square" rtlCol="0">
            <a:spAutoFit/>
          </a:bodyPr>
          <a:lstStyle/>
          <a:p>
            <a:r>
              <a:rPr lang="en-US" sz="1800" b="1" dirty="0"/>
              <a:t>Code 1</a:t>
            </a:r>
            <a:endParaRPr lang="en-IN" sz="1800" b="1" dirty="0"/>
          </a:p>
        </p:txBody>
      </p:sp>
    </p:spTree>
    <p:extLst>
      <p:ext uri="{BB962C8B-B14F-4D97-AF65-F5344CB8AC3E}">
        <p14:creationId xmlns:p14="http://schemas.microsoft.com/office/powerpoint/2010/main" val="249650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C66EF-9C86-5550-05CB-373C69C6ABA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5AF541-2E7F-D6C3-46BE-231D6F7728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4" name="Picture 3">
            <a:extLst>
              <a:ext uri="{FF2B5EF4-FFF2-40B4-BE49-F238E27FC236}">
                <a16:creationId xmlns:a16="http://schemas.microsoft.com/office/drawing/2014/main" id="{3CCA48E7-99B8-4F70-2CAB-3FD106CB8161}"/>
              </a:ext>
            </a:extLst>
          </p:cNvPr>
          <p:cNvPicPr>
            <a:picLocks noChangeAspect="1"/>
          </p:cNvPicPr>
          <p:nvPr/>
        </p:nvPicPr>
        <p:blipFill>
          <a:blip r:embed="rId3"/>
          <a:stretch>
            <a:fillRect/>
          </a:stretch>
        </p:blipFill>
        <p:spPr>
          <a:xfrm>
            <a:off x="2091889" y="415288"/>
            <a:ext cx="8113072" cy="6290312"/>
          </a:xfrm>
          <a:prstGeom prst="rect">
            <a:avLst/>
          </a:prstGeom>
        </p:spPr>
      </p:pic>
    </p:spTree>
    <p:extLst>
      <p:ext uri="{BB962C8B-B14F-4D97-AF65-F5344CB8AC3E}">
        <p14:creationId xmlns:p14="http://schemas.microsoft.com/office/powerpoint/2010/main" val="422341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A60C-FF40-3AE5-3BAB-BBAF9CC0B9C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D3D475-994A-00DA-C812-0BE037FC97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Picture 4">
            <a:extLst>
              <a:ext uri="{FF2B5EF4-FFF2-40B4-BE49-F238E27FC236}">
                <a16:creationId xmlns:a16="http://schemas.microsoft.com/office/drawing/2014/main" id="{FB305B58-12A1-D993-4F8B-7A5ABCF84F4E}"/>
              </a:ext>
            </a:extLst>
          </p:cNvPr>
          <p:cNvPicPr>
            <a:picLocks noChangeAspect="1"/>
          </p:cNvPicPr>
          <p:nvPr/>
        </p:nvPicPr>
        <p:blipFill>
          <a:blip r:embed="rId2"/>
          <a:stretch>
            <a:fillRect/>
          </a:stretch>
        </p:blipFill>
        <p:spPr>
          <a:xfrm>
            <a:off x="1894434" y="271078"/>
            <a:ext cx="8700627" cy="6369145"/>
          </a:xfrm>
          <a:prstGeom prst="rect">
            <a:avLst/>
          </a:prstGeom>
        </p:spPr>
      </p:pic>
    </p:spTree>
    <p:extLst>
      <p:ext uri="{BB962C8B-B14F-4D97-AF65-F5344CB8AC3E}">
        <p14:creationId xmlns:p14="http://schemas.microsoft.com/office/powerpoint/2010/main" val="94978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25937-7E86-D1A3-7248-D0DBFD77826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414EBB-6F95-5ACA-A75A-B08A1757F9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2" name="TextBox 1">
            <a:extLst>
              <a:ext uri="{FF2B5EF4-FFF2-40B4-BE49-F238E27FC236}">
                <a16:creationId xmlns:a16="http://schemas.microsoft.com/office/drawing/2014/main" id="{E7460FA4-E3B6-1194-8F6E-13F5646C1685}"/>
              </a:ext>
            </a:extLst>
          </p:cNvPr>
          <p:cNvSpPr txBox="1"/>
          <p:nvPr/>
        </p:nvSpPr>
        <p:spPr>
          <a:xfrm>
            <a:off x="641684" y="946484"/>
            <a:ext cx="2871537" cy="338554"/>
          </a:xfrm>
          <a:prstGeom prst="rect">
            <a:avLst/>
          </a:prstGeom>
          <a:noFill/>
        </p:spPr>
        <p:txBody>
          <a:bodyPr wrap="square" rtlCol="0">
            <a:spAutoFit/>
          </a:bodyPr>
          <a:lstStyle/>
          <a:p>
            <a:r>
              <a:rPr lang="en-US" sz="1600" b="1" dirty="0"/>
              <a:t>Result</a:t>
            </a:r>
            <a:endParaRPr lang="en-IN" sz="1600" b="1" dirty="0"/>
          </a:p>
        </p:txBody>
      </p:sp>
      <p:pic>
        <p:nvPicPr>
          <p:cNvPr id="6" name="Picture 5">
            <a:extLst>
              <a:ext uri="{FF2B5EF4-FFF2-40B4-BE49-F238E27FC236}">
                <a16:creationId xmlns:a16="http://schemas.microsoft.com/office/drawing/2014/main" id="{72041767-4AD6-451C-F8D9-853A4A8DE4BB}"/>
              </a:ext>
            </a:extLst>
          </p:cNvPr>
          <p:cNvPicPr>
            <a:picLocks noChangeAspect="1"/>
          </p:cNvPicPr>
          <p:nvPr/>
        </p:nvPicPr>
        <p:blipFill>
          <a:blip r:embed="rId2"/>
          <a:stretch>
            <a:fillRect/>
          </a:stretch>
        </p:blipFill>
        <p:spPr>
          <a:xfrm>
            <a:off x="2077452" y="774623"/>
            <a:ext cx="8391661" cy="5865600"/>
          </a:xfrm>
          <a:prstGeom prst="rect">
            <a:avLst/>
          </a:prstGeom>
        </p:spPr>
      </p:pic>
    </p:spTree>
    <p:extLst>
      <p:ext uri="{BB962C8B-B14F-4D97-AF65-F5344CB8AC3E}">
        <p14:creationId xmlns:p14="http://schemas.microsoft.com/office/powerpoint/2010/main" val="1265483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DD84B-A013-D610-2315-D2EAB6D2A18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5B738A-7AE2-5039-675D-69B035FA9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2" name="TextBox 1">
            <a:extLst>
              <a:ext uri="{FF2B5EF4-FFF2-40B4-BE49-F238E27FC236}">
                <a16:creationId xmlns:a16="http://schemas.microsoft.com/office/drawing/2014/main" id="{249B9D03-D549-12C4-82D6-AE68F1673822}"/>
              </a:ext>
            </a:extLst>
          </p:cNvPr>
          <p:cNvSpPr txBox="1"/>
          <p:nvPr/>
        </p:nvSpPr>
        <p:spPr>
          <a:xfrm>
            <a:off x="641684" y="946484"/>
            <a:ext cx="10042358" cy="4647426"/>
          </a:xfrm>
          <a:prstGeom prst="rect">
            <a:avLst/>
          </a:prstGeom>
          <a:noFill/>
        </p:spPr>
        <p:txBody>
          <a:bodyPr wrap="square" rtlCol="0">
            <a:spAutoFit/>
          </a:bodyPr>
          <a:lstStyle/>
          <a:p>
            <a:r>
              <a:rPr lang="en-US" sz="2000" b="1" dirty="0"/>
              <a:t>Problem Statement:</a:t>
            </a:r>
          </a:p>
          <a:p>
            <a:r>
              <a:rPr lang="en-US" sz="2000" dirty="0"/>
              <a:t>A logistics company needs to deliver goods to 50 customers using 5 delivery trucks. Each truck has a maximum capacity, and each customer has a certain demand. The objective is to minimize the total travel distance while ensuring that all customers are served, vehicle capacities are not exceeded, and each customer is visited exactly once.</a:t>
            </a:r>
          </a:p>
          <a:p>
            <a:endParaRPr lang="en-US" sz="2000" dirty="0"/>
          </a:p>
          <a:p>
            <a:r>
              <a:rPr lang="en-US" sz="2000" b="1" dirty="0"/>
              <a:t>Step 1: Problem Data (Simplified for explanation)</a:t>
            </a:r>
          </a:p>
          <a:p>
            <a:pPr>
              <a:buFont typeface="+mj-lt"/>
              <a:buAutoNum type="arabicPeriod"/>
            </a:pPr>
            <a:r>
              <a:rPr lang="en-US" sz="2000" b="1" dirty="0"/>
              <a:t>Number of Customers</a:t>
            </a:r>
            <a:r>
              <a:rPr lang="en-US" sz="2000" dirty="0"/>
              <a:t>: 50</a:t>
            </a:r>
          </a:p>
          <a:p>
            <a:pPr>
              <a:buFont typeface="+mj-lt"/>
              <a:buAutoNum type="arabicPeriod"/>
            </a:pPr>
            <a:r>
              <a:rPr lang="en-US" sz="2000" b="1" dirty="0"/>
              <a:t>Number of Vehicles (Trucks)</a:t>
            </a:r>
            <a:r>
              <a:rPr lang="en-US" sz="2000" dirty="0"/>
              <a:t>: 5</a:t>
            </a:r>
          </a:p>
          <a:p>
            <a:pPr>
              <a:buFont typeface="+mj-lt"/>
              <a:buAutoNum type="arabicPeriod"/>
            </a:pPr>
            <a:r>
              <a:rPr lang="en-US" sz="2000" b="1" dirty="0"/>
              <a:t>Vehicle Capacity</a:t>
            </a:r>
            <a:r>
              <a:rPr lang="en-US" sz="2000" dirty="0"/>
              <a:t>: Each truck has a capacity of 100 units.</a:t>
            </a:r>
          </a:p>
          <a:p>
            <a:pPr>
              <a:buFont typeface="+mj-lt"/>
              <a:buAutoNum type="arabicPeriod"/>
            </a:pPr>
            <a:r>
              <a:rPr lang="en-US" sz="2000" b="1" dirty="0"/>
              <a:t>Customer Demand</a:t>
            </a:r>
            <a:r>
              <a:rPr lang="en-US" sz="2000" dirty="0"/>
              <a:t>: Each customer has a random demand between 1 and 10 units.</a:t>
            </a:r>
          </a:p>
          <a:p>
            <a:pPr>
              <a:buFont typeface="+mj-lt"/>
              <a:buAutoNum type="arabicPeriod"/>
            </a:pPr>
            <a:r>
              <a:rPr lang="en-US" sz="2000" b="1" dirty="0"/>
              <a:t>Distance Matrix</a:t>
            </a:r>
            <a:r>
              <a:rPr lang="en-US" sz="2000" dirty="0"/>
              <a:t>: The distances between all customer locations (50 x 50 matrix). We will randomly generate these distances, assuming that locations are in a 2D grid.</a:t>
            </a:r>
          </a:p>
          <a:p>
            <a:endParaRPr lang="en-US" sz="2000" dirty="0"/>
          </a:p>
          <a:p>
            <a:endParaRPr lang="en-IN" sz="1600" b="1" dirty="0"/>
          </a:p>
        </p:txBody>
      </p:sp>
    </p:spTree>
    <p:extLst>
      <p:ext uri="{BB962C8B-B14F-4D97-AF65-F5344CB8AC3E}">
        <p14:creationId xmlns:p14="http://schemas.microsoft.com/office/powerpoint/2010/main" val="407912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952954" y="1278403"/>
            <a:ext cx="10609939" cy="1389665"/>
            <a:chOff x="905784" y="1270748"/>
            <a:chExt cx="10609939" cy="941509"/>
          </a:xfrm>
        </p:grpSpPr>
        <p:sp>
          <p:nvSpPr>
            <p:cNvPr id="4" name="Google Shape;120;p76">
              <a:extLst>
                <a:ext uri="{FF2B5EF4-FFF2-40B4-BE49-F238E27FC236}">
                  <a16:creationId xmlns:a16="http://schemas.microsoft.com/office/drawing/2014/main" id="{3AD7F3A5-9B93-6163-9D85-A08E588D2811}"/>
                </a:ext>
              </a:extLst>
            </p:cNvPr>
            <p:cNvSpPr/>
            <p:nvPr/>
          </p:nvSpPr>
          <p:spPr>
            <a:xfrm>
              <a:off x="905784" y="1270748"/>
              <a:ext cx="1198319" cy="941509"/>
            </a:xfrm>
            <a:prstGeom prst="roundRect">
              <a:avLst>
                <a:gd name="adj" fmla="val 16667"/>
              </a:avLst>
            </a:prstGeom>
            <a:blipFill dpi="0" rotWithShape="1">
              <a:blip r:embed="rId5">
                <a:extLst>
                  <a:ext uri="{28A0092B-C50C-407E-A947-70E740481C1C}">
                    <a14:useLocalDpi xmlns:a14="http://schemas.microsoft.com/office/drawing/2010/main" val="0"/>
                  </a:ext>
                </a:extLst>
              </a:blip>
              <a:srcRect/>
              <a:stretch>
                <a:fillRect/>
              </a:stretch>
            </a:blip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b="1" i="0" u="none" strike="noStrike" cap="none" dirty="0">
                  <a:solidFill>
                    <a:schemeClr val="bg1"/>
                  </a:solidFill>
                  <a:latin typeface="Arial"/>
                  <a:ea typeface="Arial"/>
                  <a:cs typeface="Arial"/>
                  <a:sym typeface="Arial"/>
                </a:rPr>
                <a:t>Bu21eece0100108</a:t>
              </a:r>
              <a:endParaRPr b="0" i="0" u="none" strike="noStrike" cap="none" dirty="0">
                <a:solidFill>
                  <a:schemeClr val="bg1"/>
                </a:solidFill>
                <a:latin typeface="Arial"/>
                <a:ea typeface="Arial"/>
                <a:cs typeface="Arial"/>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37874" y="1529290"/>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1400" b="1" i="0" u="none" strike="noStrike" cap="none" dirty="0">
                  <a:solidFill>
                    <a:schemeClr val="bg1"/>
                  </a:solidFill>
                  <a:latin typeface="Arial"/>
                  <a:ea typeface="Arial"/>
                  <a:cs typeface="Arial"/>
                  <a:sym typeface="Arial"/>
                </a:rPr>
                <a:t>V Varun </a:t>
              </a:r>
              <a:r>
                <a:rPr lang="en-IN" sz="1400" b="1" i="0" u="none" strike="noStrike" cap="none" dirty="0" err="1">
                  <a:solidFill>
                    <a:schemeClr val="bg1"/>
                  </a:solidFill>
                  <a:latin typeface="Arial"/>
                  <a:ea typeface="Arial"/>
                  <a:cs typeface="Arial"/>
                  <a:sym typeface="Arial"/>
                </a:rPr>
                <a:t>sai</a:t>
              </a:r>
              <a:r>
                <a:rPr lang="en-IN" sz="1400" b="1" i="0" u="none" strike="noStrike" cap="none" dirty="0">
                  <a:solidFill>
                    <a:schemeClr val="bg1"/>
                  </a:solidFill>
                  <a:latin typeface="Arial"/>
                  <a:ea typeface="Arial"/>
                  <a:cs typeface="Arial"/>
                  <a:sym typeface="Arial"/>
                </a:rPr>
                <a:t> </a:t>
              </a:r>
              <a:r>
                <a:rPr lang="en-IN" sz="900" b="1" i="0" u="none" strike="noStrike" cap="none" dirty="0">
                  <a:solidFill>
                    <a:schemeClr val="bg1"/>
                  </a:solidFill>
                  <a:latin typeface="Arial"/>
                  <a:ea typeface="Arial"/>
                  <a:cs typeface="Arial"/>
                  <a:sym typeface="Arial"/>
                </a:rPr>
                <a:t> </a:t>
              </a:r>
              <a:endParaRPr sz="900" b="0" i="0" u="none" strike="noStrike" cap="none" dirty="0">
                <a:solidFill>
                  <a:schemeClr val="bg1"/>
                </a:solidFill>
                <a:latin typeface="Arial"/>
                <a:ea typeface="Arial"/>
                <a:cs typeface="Arial"/>
                <a:sym typeface="Arial"/>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905784" y="2991668"/>
            <a:ext cx="10581659" cy="1575518"/>
            <a:chOff x="905784" y="1270748"/>
            <a:chExt cx="10581659" cy="941509"/>
          </a:xfrm>
        </p:grpSpPr>
        <p:sp>
          <p:nvSpPr>
            <p:cNvPr id="18" name="Google Shape;120;p76">
              <a:extLst>
                <a:ext uri="{FF2B5EF4-FFF2-40B4-BE49-F238E27FC236}">
                  <a16:creationId xmlns:a16="http://schemas.microsoft.com/office/drawing/2014/main" id="{6CA962F3-D447-C626-9C8B-C981ADBCA2B9}"/>
                </a:ext>
              </a:extLst>
            </p:cNvPr>
            <p:cNvSpPr/>
            <p:nvPr/>
          </p:nvSpPr>
          <p:spPr>
            <a:xfrm>
              <a:off x="905784" y="1270748"/>
              <a:ext cx="1260000" cy="941509"/>
            </a:xfrm>
            <a:prstGeom prst="roundRect">
              <a:avLst>
                <a:gd name="adj" fmla="val 16667"/>
              </a:avLst>
            </a:prstGeom>
            <a:blipFill dpi="0" rotWithShape="1">
              <a:blip r:embed="rId6">
                <a:extLst>
                  <a:ext uri="{28A0092B-C50C-407E-A947-70E740481C1C}">
                    <a14:useLocalDpi xmlns:a14="http://schemas.microsoft.com/office/drawing/2010/main" val="0"/>
                  </a:ext>
                </a:extLst>
              </a:blip>
              <a:srcRect/>
              <a:stretch>
                <a:fillRect/>
              </a:stretch>
            </a:blip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1800" b="1" i="0" u="none" strike="noStrike" cap="none" dirty="0">
                  <a:solidFill>
                    <a:schemeClr val="dk1"/>
                  </a:solidFill>
                  <a:latin typeface="Arial"/>
                  <a:ea typeface="Arial"/>
                  <a:cs typeface="Arial"/>
                  <a:sym typeface="Arial"/>
                </a:rPr>
                <a:t> </a:t>
              </a:r>
              <a:r>
                <a:rPr lang="en-IN" b="1" i="0" u="none" strike="noStrike" cap="none" dirty="0">
                  <a:solidFill>
                    <a:schemeClr val="bg1"/>
                  </a:solidFill>
                  <a:latin typeface="Arial"/>
                  <a:ea typeface="Arial"/>
                  <a:cs typeface="Arial"/>
                  <a:sym typeface="Arial"/>
                </a:rPr>
                <a:t>Bu21eece0100213</a:t>
              </a:r>
              <a:endParaRPr b="0" i="0" u="none" strike="noStrike" cap="none" dirty="0">
                <a:solidFill>
                  <a:schemeClr val="bg1"/>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09594"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b="1" i="0" u="none" strike="noStrike" cap="none" dirty="0">
                  <a:solidFill>
                    <a:schemeClr val="bg1"/>
                  </a:solidFill>
                  <a:latin typeface="Arial"/>
                  <a:ea typeface="Arial"/>
                  <a:cs typeface="Arial"/>
                  <a:sym typeface="Arial"/>
                </a:rPr>
                <a:t>D Hafeez</a:t>
              </a:r>
              <a:endParaRPr b="0" i="0" u="none" strike="noStrike" cap="none" dirty="0">
                <a:solidFill>
                  <a:schemeClr val="bg1"/>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952953" y="4926668"/>
            <a:ext cx="10609940" cy="1575518"/>
            <a:chOff x="905784" y="1270748"/>
            <a:chExt cx="10609940" cy="941509"/>
          </a:xfrm>
        </p:grpSpPr>
        <p:sp>
          <p:nvSpPr>
            <p:cNvPr id="23" name="Google Shape;120;p76">
              <a:extLst>
                <a:ext uri="{FF2B5EF4-FFF2-40B4-BE49-F238E27FC236}">
                  <a16:creationId xmlns:a16="http://schemas.microsoft.com/office/drawing/2014/main" id="{71E47BAB-A39F-C1CD-E15C-652105F1F1DE}"/>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t>
              </a:r>
              <a:r>
                <a:rPr lang="en-US" sz="1800" dirty="0">
                  <a:solidFill>
                    <a:schemeClr val="lt1"/>
                  </a:solidFill>
                  <a:latin typeface="Verdana"/>
                  <a:ea typeface="Verdana"/>
                  <a:cs typeface="Verdana"/>
                  <a:sym typeface="Verdana"/>
                </a:rPr>
                <a:t>Regular</a:t>
              </a:r>
              <a:endParaRPr sz="900" b="0" i="0" u="none" strike="noStrike" cap="none" dirty="0">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b="1" i="0" u="none" strike="noStrike" cap="none" dirty="0">
                  <a:solidFill>
                    <a:schemeClr val="bg1"/>
                  </a:solidFill>
                  <a:latin typeface="Arial"/>
                  <a:ea typeface="Arial"/>
                  <a:cs typeface="Arial"/>
                  <a:sym typeface="Arial"/>
                </a:rPr>
                <a:t>Bu21eece0100474</a:t>
              </a:r>
              <a:endParaRPr b="0" i="0" u="none" strike="noStrike" cap="none" dirty="0">
                <a:solidFill>
                  <a:schemeClr val="bg1"/>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b="0" i="0" u="none" strike="noStrike" cap="none">
                  <a:solidFill>
                    <a:schemeClr val="bg1"/>
                  </a:solidFill>
                  <a:latin typeface="Arial"/>
                  <a:ea typeface="Arial"/>
                  <a:cs typeface="Arial"/>
                  <a:sym typeface="Arial"/>
                </a:rPr>
                <a:t>U</a:t>
              </a:r>
              <a:r>
                <a:rPr lang="en-IN" dirty="0"/>
                <a:t> </a:t>
              </a:r>
              <a:r>
                <a:rPr lang="en-IN" b="0" i="0" u="none" strike="noStrike" cap="none">
                  <a:solidFill>
                    <a:schemeClr val="bg1"/>
                  </a:solidFill>
                  <a:latin typeface="Arial"/>
                  <a:ea typeface="Arial"/>
                  <a:cs typeface="Arial"/>
                  <a:sym typeface="Arial"/>
                </a:rPr>
                <a:t>Pavani</a:t>
              </a:r>
              <a:endParaRPr b="0" i="0" u="none" strike="noStrike" cap="none" dirty="0">
                <a:solidFill>
                  <a:schemeClr val="bg1"/>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6" name="Picture 5">
            <a:extLst>
              <a:ext uri="{FF2B5EF4-FFF2-40B4-BE49-F238E27FC236}">
                <a16:creationId xmlns:a16="http://schemas.microsoft.com/office/drawing/2014/main" id="{BA7EF7B8-568E-87F7-A30C-630B44188DB1}"/>
              </a:ext>
            </a:extLst>
          </p:cNvPr>
          <p:cNvPicPr>
            <a:picLocks noChangeAspect="1"/>
          </p:cNvPicPr>
          <p:nvPr/>
        </p:nvPicPr>
        <p:blipFill>
          <a:blip r:embed="rId7"/>
          <a:stretch>
            <a:fillRect/>
          </a:stretch>
        </p:blipFill>
        <p:spPr>
          <a:xfrm>
            <a:off x="888411" y="4926668"/>
            <a:ext cx="1294745" cy="157551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83DC8-22A7-BADE-2BC5-EF3457350A5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4DD7EB-BFCD-0CDF-002F-5BBA02C723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2" name="TextBox 1">
            <a:extLst>
              <a:ext uri="{FF2B5EF4-FFF2-40B4-BE49-F238E27FC236}">
                <a16:creationId xmlns:a16="http://schemas.microsoft.com/office/drawing/2014/main" id="{11FC90EE-00D4-C2BC-F691-D5F3F4941B49}"/>
              </a:ext>
            </a:extLst>
          </p:cNvPr>
          <p:cNvSpPr txBox="1"/>
          <p:nvPr/>
        </p:nvSpPr>
        <p:spPr>
          <a:xfrm>
            <a:off x="641684" y="946484"/>
            <a:ext cx="10042358" cy="2031325"/>
          </a:xfrm>
          <a:prstGeom prst="rect">
            <a:avLst/>
          </a:prstGeom>
          <a:noFill/>
        </p:spPr>
        <p:txBody>
          <a:bodyPr wrap="square" rtlCol="0">
            <a:spAutoFit/>
          </a:bodyPr>
          <a:lstStyle/>
          <a:p>
            <a:r>
              <a:rPr lang="en-US" sz="1800" b="1" dirty="0"/>
              <a:t>PSO Algorithm:</a:t>
            </a:r>
          </a:p>
          <a:p>
            <a:r>
              <a:rPr lang="en-US" sz="1800" dirty="0"/>
              <a:t>We’ll use PSO to solve this problem. The particles represent possible solutions, where each particle's position indicates a sequence of customer visits for each vehicle. The PSO will search for the optimal sequence (routing) that minimizes the total travel distance while satisfying the constraints.</a:t>
            </a:r>
          </a:p>
          <a:p>
            <a:endParaRPr lang="en-US" sz="2000" dirty="0"/>
          </a:p>
          <a:p>
            <a:r>
              <a:rPr lang="en-IN" sz="1600" b="1" dirty="0"/>
              <a:t>DATA</a:t>
            </a:r>
          </a:p>
        </p:txBody>
      </p:sp>
      <p:pic>
        <p:nvPicPr>
          <p:cNvPr id="5" name="Picture 4">
            <a:extLst>
              <a:ext uri="{FF2B5EF4-FFF2-40B4-BE49-F238E27FC236}">
                <a16:creationId xmlns:a16="http://schemas.microsoft.com/office/drawing/2014/main" id="{366D10DD-8D5E-77C7-F5CB-8EA71AB569BB}"/>
              </a:ext>
            </a:extLst>
          </p:cNvPr>
          <p:cNvPicPr>
            <a:picLocks noChangeAspect="1"/>
          </p:cNvPicPr>
          <p:nvPr/>
        </p:nvPicPr>
        <p:blipFill>
          <a:blip r:embed="rId2"/>
          <a:stretch>
            <a:fillRect/>
          </a:stretch>
        </p:blipFill>
        <p:spPr>
          <a:xfrm>
            <a:off x="641684" y="2977809"/>
            <a:ext cx="6641432" cy="3822068"/>
          </a:xfrm>
          <a:prstGeom prst="rect">
            <a:avLst/>
          </a:prstGeom>
        </p:spPr>
      </p:pic>
    </p:spTree>
    <p:extLst>
      <p:ext uri="{BB962C8B-B14F-4D97-AF65-F5344CB8AC3E}">
        <p14:creationId xmlns:p14="http://schemas.microsoft.com/office/powerpoint/2010/main" val="137519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3163D-CE31-085C-897D-50CFE3D2020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B6CDB2-1164-E1F9-B2F1-589875BC1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Picture 4">
            <a:extLst>
              <a:ext uri="{FF2B5EF4-FFF2-40B4-BE49-F238E27FC236}">
                <a16:creationId xmlns:a16="http://schemas.microsoft.com/office/drawing/2014/main" id="{E11D47BF-3793-8D56-D4B9-90662D6909CB}"/>
              </a:ext>
            </a:extLst>
          </p:cNvPr>
          <p:cNvPicPr>
            <a:picLocks noChangeAspect="1"/>
          </p:cNvPicPr>
          <p:nvPr/>
        </p:nvPicPr>
        <p:blipFill>
          <a:blip r:embed="rId2"/>
          <a:stretch>
            <a:fillRect/>
          </a:stretch>
        </p:blipFill>
        <p:spPr>
          <a:xfrm>
            <a:off x="2357910" y="591449"/>
            <a:ext cx="7476180" cy="6266551"/>
          </a:xfrm>
          <a:prstGeom prst="rect">
            <a:avLst/>
          </a:prstGeom>
        </p:spPr>
      </p:pic>
      <p:sp>
        <p:nvSpPr>
          <p:cNvPr id="6" name="TextBox 5">
            <a:extLst>
              <a:ext uri="{FF2B5EF4-FFF2-40B4-BE49-F238E27FC236}">
                <a16:creationId xmlns:a16="http://schemas.microsoft.com/office/drawing/2014/main" id="{83B2C5DC-BF25-EFD1-C8E7-2E1D7C78BB2E}"/>
              </a:ext>
            </a:extLst>
          </p:cNvPr>
          <p:cNvSpPr txBox="1"/>
          <p:nvPr/>
        </p:nvSpPr>
        <p:spPr>
          <a:xfrm>
            <a:off x="485187" y="776669"/>
            <a:ext cx="4876800" cy="369332"/>
          </a:xfrm>
          <a:prstGeom prst="rect">
            <a:avLst/>
          </a:prstGeom>
          <a:noFill/>
        </p:spPr>
        <p:txBody>
          <a:bodyPr wrap="square" rtlCol="0">
            <a:spAutoFit/>
          </a:bodyPr>
          <a:lstStyle/>
          <a:p>
            <a:r>
              <a:rPr lang="en-US" sz="1800" b="1" dirty="0"/>
              <a:t>Code </a:t>
            </a:r>
            <a:endParaRPr lang="en-IN" sz="1800" b="1" dirty="0"/>
          </a:p>
        </p:txBody>
      </p:sp>
    </p:spTree>
    <p:extLst>
      <p:ext uri="{BB962C8B-B14F-4D97-AF65-F5344CB8AC3E}">
        <p14:creationId xmlns:p14="http://schemas.microsoft.com/office/powerpoint/2010/main" val="2178494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DE3E5-0C4C-5533-707D-16AC72E306A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7412CB-2C38-E3F6-2762-D6991C0E98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TextBox 5">
            <a:extLst>
              <a:ext uri="{FF2B5EF4-FFF2-40B4-BE49-F238E27FC236}">
                <a16:creationId xmlns:a16="http://schemas.microsoft.com/office/drawing/2014/main" id="{60784A29-99EF-A0A8-F90E-F263205A0D57}"/>
              </a:ext>
            </a:extLst>
          </p:cNvPr>
          <p:cNvSpPr txBox="1"/>
          <p:nvPr/>
        </p:nvSpPr>
        <p:spPr>
          <a:xfrm>
            <a:off x="485187" y="776669"/>
            <a:ext cx="4876800" cy="369332"/>
          </a:xfrm>
          <a:prstGeom prst="rect">
            <a:avLst/>
          </a:prstGeom>
          <a:noFill/>
        </p:spPr>
        <p:txBody>
          <a:bodyPr wrap="square" rtlCol="0">
            <a:spAutoFit/>
          </a:bodyPr>
          <a:lstStyle/>
          <a:p>
            <a:r>
              <a:rPr lang="en-US" sz="1800" b="1" dirty="0"/>
              <a:t>Code </a:t>
            </a:r>
            <a:endParaRPr lang="en-IN" sz="1800" b="1" dirty="0"/>
          </a:p>
        </p:txBody>
      </p:sp>
      <p:pic>
        <p:nvPicPr>
          <p:cNvPr id="4" name="Picture 3">
            <a:extLst>
              <a:ext uri="{FF2B5EF4-FFF2-40B4-BE49-F238E27FC236}">
                <a16:creationId xmlns:a16="http://schemas.microsoft.com/office/drawing/2014/main" id="{93611FD2-E037-7647-6B8A-58B18DE9801F}"/>
              </a:ext>
            </a:extLst>
          </p:cNvPr>
          <p:cNvPicPr>
            <a:picLocks noChangeAspect="1"/>
          </p:cNvPicPr>
          <p:nvPr/>
        </p:nvPicPr>
        <p:blipFill>
          <a:blip r:embed="rId2"/>
          <a:stretch>
            <a:fillRect/>
          </a:stretch>
        </p:blipFill>
        <p:spPr>
          <a:xfrm>
            <a:off x="1470967" y="304364"/>
            <a:ext cx="9250066" cy="6249272"/>
          </a:xfrm>
          <a:prstGeom prst="rect">
            <a:avLst/>
          </a:prstGeom>
        </p:spPr>
      </p:pic>
    </p:spTree>
    <p:extLst>
      <p:ext uri="{BB962C8B-B14F-4D97-AF65-F5344CB8AC3E}">
        <p14:creationId xmlns:p14="http://schemas.microsoft.com/office/powerpoint/2010/main" val="1581796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CA107-BD11-050B-7CF8-C2BE2B3FCDC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4625BB-FF8B-043C-0669-3B86F79D8D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6" name="TextBox 5">
            <a:extLst>
              <a:ext uri="{FF2B5EF4-FFF2-40B4-BE49-F238E27FC236}">
                <a16:creationId xmlns:a16="http://schemas.microsoft.com/office/drawing/2014/main" id="{F597C6BA-DAE4-A1CF-30B6-3FA41655749A}"/>
              </a:ext>
            </a:extLst>
          </p:cNvPr>
          <p:cNvSpPr txBox="1"/>
          <p:nvPr/>
        </p:nvSpPr>
        <p:spPr>
          <a:xfrm>
            <a:off x="485187" y="776669"/>
            <a:ext cx="4876800" cy="369332"/>
          </a:xfrm>
          <a:prstGeom prst="rect">
            <a:avLst/>
          </a:prstGeom>
          <a:noFill/>
        </p:spPr>
        <p:txBody>
          <a:bodyPr wrap="square" rtlCol="0">
            <a:spAutoFit/>
          </a:bodyPr>
          <a:lstStyle/>
          <a:p>
            <a:r>
              <a:rPr lang="en-US" sz="1800" b="1" dirty="0"/>
              <a:t>result </a:t>
            </a:r>
            <a:endParaRPr lang="en-IN" sz="1800" b="1" dirty="0"/>
          </a:p>
        </p:txBody>
      </p:sp>
      <p:pic>
        <p:nvPicPr>
          <p:cNvPr id="5" name="Picture 4">
            <a:extLst>
              <a:ext uri="{FF2B5EF4-FFF2-40B4-BE49-F238E27FC236}">
                <a16:creationId xmlns:a16="http://schemas.microsoft.com/office/drawing/2014/main" id="{CC803C22-CBF6-3F3F-266B-923E8F464C91}"/>
              </a:ext>
            </a:extLst>
          </p:cNvPr>
          <p:cNvPicPr>
            <a:picLocks noChangeAspect="1"/>
          </p:cNvPicPr>
          <p:nvPr/>
        </p:nvPicPr>
        <p:blipFill>
          <a:blip r:embed="rId2"/>
          <a:stretch>
            <a:fillRect/>
          </a:stretch>
        </p:blipFill>
        <p:spPr>
          <a:xfrm>
            <a:off x="485186" y="1472767"/>
            <a:ext cx="10678573" cy="1783780"/>
          </a:xfrm>
          <a:prstGeom prst="rect">
            <a:avLst/>
          </a:prstGeom>
        </p:spPr>
      </p:pic>
    </p:spTree>
    <p:extLst>
      <p:ext uri="{BB962C8B-B14F-4D97-AF65-F5344CB8AC3E}">
        <p14:creationId xmlns:p14="http://schemas.microsoft.com/office/powerpoint/2010/main" val="438735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20C95-84E8-26C9-CABB-9236C3FBF8F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7E67B7-B489-5AE5-12E0-5C961332B8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6" name="TextBox 5">
            <a:extLst>
              <a:ext uri="{FF2B5EF4-FFF2-40B4-BE49-F238E27FC236}">
                <a16:creationId xmlns:a16="http://schemas.microsoft.com/office/drawing/2014/main" id="{74048737-F594-5FD6-86E3-7488E8F750E7}"/>
              </a:ext>
            </a:extLst>
          </p:cNvPr>
          <p:cNvSpPr txBox="1"/>
          <p:nvPr/>
        </p:nvSpPr>
        <p:spPr>
          <a:xfrm>
            <a:off x="485187" y="776669"/>
            <a:ext cx="4876800" cy="369332"/>
          </a:xfrm>
          <a:prstGeom prst="rect">
            <a:avLst/>
          </a:prstGeom>
          <a:noFill/>
        </p:spPr>
        <p:txBody>
          <a:bodyPr wrap="square" rtlCol="0">
            <a:spAutoFit/>
          </a:bodyPr>
          <a:lstStyle/>
          <a:p>
            <a:r>
              <a:rPr lang="en-US" sz="1800" b="1" dirty="0"/>
              <a:t>result </a:t>
            </a:r>
            <a:endParaRPr lang="en-IN" sz="1800" b="1" dirty="0"/>
          </a:p>
        </p:txBody>
      </p:sp>
      <p:pic>
        <p:nvPicPr>
          <p:cNvPr id="3074" name="Picture 2">
            <a:extLst>
              <a:ext uri="{FF2B5EF4-FFF2-40B4-BE49-F238E27FC236}">
                <a16:creationId xmlns:a16="http://schemas.microsoft.com/office/drawing/2014/main" id="{A9548E01-7FC3-06A9-6D19-79DFC1018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596" y="365125"/>
            <a:ext cx="6418795" cy="645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528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ct val="0"/>
              </a:spcBef>
              <a:spcAft>
                <a:spcPct val="0"/>
              </a:spcAft>
              <a:buNone/>
            </a:pPr>
            <a:fld id="{00000000-1234-1234-1234-123412341234}" type="slidenum">
              <a:rPr lang="en-US" smtClean="0"/>
              <a:t>25</a:t>
            </a:fld>
            <a:endParaRPr lang="en-US"/>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695400" y="260648"/>
            <a:ext cx="10515600" cy="49385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370288" y="923857"/>
            <a:ext cx="11165823" cy="245077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lnSpc>
                <a:spcPct val="100000"/>
              </a:lnSpc>
              <a:spcBef>
                <a:spcPct val="0"/>
              </a:spcBef>
              <a:spcAft>
                <a:spcPct val="0"/>
              </a:spcAft>
              <a:buNone/>
            </a:pPr>
            <a:r>
              <a:rPr lang="en-IN" sz="1800" b="1" dirty="0">
                <a:latin typeface="Verdana" panose="020B0604030504040204" pitchFamily="34" charset="0"/>
                <a:ea typeface="Verdana" panose="020B0604030504040204" pitchFamily="34" charset="0"/>
              </a:rPr>
              <a:t>Summary and Conclusion </a:t>
            </a:r>
          </a:p>
          <a:p>
            <a:r>
              <a:rPr lang="en-US" sz="1800" dirty="0"/>
              <a:t>In this project, we used Particle Swarm Optimization (PSO) to solve an optimization problem, demonstrating its effectiveness in finding optimal or near-optimal solutions for complex, high-dimensional search spaces. The PSO algorithm, inspired by the social behavior of birds flocking or fish schooling, successfully balances exploration and exploitation to converge towards a global optimum.</a:t>
            </a:r>
          </a:p>
          <a:p>
            <a:r>
              <a:rPr lang="en-US" sz="1800" dirty="0"/>
              <a:t>The implementation of PSO for solving real-world problems like the Vehicle Routing Problem (VRP), function optimization, and resource allocation highlights its versatility. By allowing particles to share information about the best solutions they have found, PSO efficiently navigates the solution space and avoids getting trapped in local minima.</a:t>
            </a:r>
          </a:p>
          <a:p>
            <a:pPr marR="0" lvl="0" rtl="0">
              <a:lnSpc>
                <a:spcPct val="100000"/>
              </a:lnSpc>
              <a:spcBef>
                <a:spcPct val="0"/>
              </a:spcBef>
              <a:spcAft>
                <a:spcPct val="0"/>
              </a:spcAft>
            </a:pPr>
            <a:endParaRPr lang="en-IN" sz="1800" dirty="0">
              <a:latin typeface="Verdana" panose="020B0604030504040204" pitchFamily="34" charset="0"/>
              <a:ea typeface="Verdana" panose="020B0604030504040204" pitchFamily="34" charset="0"/>
            </a:endParaRPr>
          </a:p>
          <a:p>
            <a:pPr marR="0" lvl="0" rtl="0">
              <a:lnSpc>
                <a:spcPct val="100000"/>
              </a:lnSpc>
              <a:spcBef>
                <a:spcPct val="0"/>
              </a:spcBef>
              <a:spcAft>
                <a:spcPct val="0"/>
              </a:spcAft>
            </a:pPr>
            <a:endParaRPr lang="en-IN" sz="1800" dirty="0">
              <a:latin typeface="Verdana" panose="020B0604030504040204" pitchFamily="34" charset="0"/>
              <a:ea typeface="Verdana" panose="020B0604030504040204" pitchFamily="34" charset="0"/>
            </a:endParaRPr>
          </a:p>
          <a:p>
            <a:pPr marR="0" lvl="0" rtl="0">
              <a:lnSpc>
                <a:spcPct val="100000"/>
              </a:lnSpc>
              <a:spcBef>
                <a:spcPct val="0"/>
              </a:spcBef>
              <a:spcAft>
                <a:spcPct val="0"/>
              </a:spcAft>
            </a:pPr>
            <a:endParaRPr lang="en-IN" sz="18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7CBC81E1-0CC8-F318-CF4F-DDA64DDE4D23}"/>
              </a:ext>
            </a:extLst>
          </p:cNvPr>
          <p:cNvSpPr txBox="1"/>
          <p:nvPr/>
        </p:nvSpPr>
        <p:spPr>
          <a:xfrm>
            <a:off x="335361" y="3483366"/>
            <a:ext cx="11856638" cy="3016210"/>
          </a:xfrm>
          <a:prstGeom prst="rect">
            <a:avLst/>
          </a:prstGeom>
          <a:noFill/>
        </p:spPr>
        <p:txBody>
          <a:bodyPr wrap="square" rtlCol="0">
            <a:spAutoFit/>
          </a:bodyPr>
          <a:lstStyle/>
          <a:p>
            <a:endParaRPr lang="en-IN" b="1" dirty="0">
              <a:latin typeface="Verdana" panose="020B0604030504040204" pitchFamily="34" charset="0"/>
              <a:ea typeface="Verdana" panose="020B0604030504040204" pitchFamily="34" charset="0"/>
            </a:endParaRPr>
          </a:p>
          <a:p>
            <a:r>
              <a:rPr lang="en-US" sz="1800" b="1" dirty="0"/>
              <a:t>Future Work:</a:t>
            </a:r>
          </a:p>
          <a:p>
            <a:r>
              <a:rPr lang="en-US" sz="1800" dirty="0"/>
              <a:t>Future work can explore:</a:t>
            </a:r>
          </a:p>
          <a:p>
            <a:pPr>
              <a:buFont typeface="Arial" panose="020B0604020202020204" pitchFamily="34" charset="0"/>
              <a:buChar char="•"/>
            </a:pPr>
            <a:r>
              <a:rPr lang="en-US" sz="1800" b="1" dirty="0"/>
              <a:t>Hybrid Approaches</a:t>
            </a:r>
            <a:r>
              <a:rPr lang="en-US" sz="1800" dirty="0"/>
              <a:t>: Combining PSO with algorithms like Genetic Algorithms (GA) or Differential Evolution (DE) to enhance exploration and convergence.</a:t>
            </a:r>
          </a:p>
          <a:p>
            <a:pPr>
              <a:buFont typeface="Arial" panose="020B0604020202020204" pitchFamily="34" charset="0"/>
              <a:buChar char="•"/>
            </a:pPr>
            <a:r>
              <a:rPr lang="en-US" sz="1800" b="1" dirty="0"/>
              <a:t>Alternative Algorithms</a:t>
            </a:r>
            <a:r>
              <a:rPr lang="en-US" sz="1800" dirty="0"/>
              <a:t>: Testing algorithms such as Ant Colony Optimization (ACO) for routing problems or Simulated Annealing (SA) to escape local optima.</a:t>
            </a:r>
          </a:p>
          <a:p>
            <a:pPr>
              <a:buFont typeface="Arial" panose="020B0604020202020204" pitchFamily="34" charset="0"/>
              <a:buChar char="•"/>
            </a:pPr>
            <a:r>
              <a:rPr lang="en-US" sz="1800" b="1" dirty="0"/>
              <a:t>Dynamic Environments</a:t>
            </a:r>
            <a:r>
              <a:rPr lang="en-US" sz="1800" dirty="0"/>
              <a:t>: Implementing Deep Reinforcement Learning (DRL) for problems with changing constraints and real-time decision-making.</a:t>
            </a:r>
          </a:p>
          <a:p>
            <a:r>
              <a:rPr lang="en-US" sz="1800" dirty="0"/>
              <a:t>These approaches aim to improve solution quality and robustness in complex optimization scenarios.</a:t>
            </a:r>
          </a:p>
          <a:p>
            <a:endParaRPr lang="en-IN" dirty="0"/>
          </a:p>
        </p:txBody>
      </p:sp>
    </p:spTree>
    <p:extLst>
      <p:ext uri="{BB962C8B-B14F-4D97-AF65-F5344CB8AC3E}">
        <p14:creationId xmlns:p14="http://schemas.microsoft.com/office/powerpoint/2010/main" val="567826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770557" y="2578376"/>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111761" y="890524"/>
            <a:ext cx="11822574" cy="438332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600" dirty="0">
                <a:latin typeface="Verdana" panose="020B0604030504040204" pitchFamily="34" charset="0"/>
                <a:ea typeface="Verdana" panose="020B0604030504040204" pitchFamily="34" charset="0"/>
              </a:rPr>
              <a:t>In the last decade, bio-inspired computation has become one of the most important themes of research into artificial intelligence; it has undergone a very significant increase in research and, as a direct consequence, in publications. The current status of the research in bio-inspired optimization is reviewed hereinafter with a focus on numerical optimization techniques that make up the core of the development of the corresponding bio-inspired solvers. In fact, despite the very fast growth, the field has become extremely controversial and currently, there are no new ideas, so the scientific community is forced to reconsider and redefine the future directions of the research. Especially, it points out several key challenges that need to be met to guarantee the scientific rigor and attraction for both new and established researchers in this domain: scalability, parameter adaptation, and benchmarking of bio-inspired algorithms. The authors propose a standard notation and description of bio-inspired algorithms to enhance readability and consistency among researchers. In the end, it will make communication and cooperation easier among the research community. By dealing with these problems, this research project is creating an environment that will foster innovation in bio-inspired computation. It is thus expected that such renewed focus on the fundamentals of paradigms and rigor in methodology could drive further collaboration and push the discovery of new bio-inspired techniques for solving complex optimization problems. The contribution aims to further develop bio-inspired solvers and increase the impact of bio-inspired computation on artificial intelligence research. These efforts can put the field back on track, continuing its evolution to provide new solutions for some very challenging optimization problems.</a:t>
            </a:r>
            <a:endParaRPr lang="en-IN" sz="1600"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974205" y="222971"/>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Abstract</a:t>
            </a:r>
            <a:endParaRPr lang="en-US" dirty="0"/>
          </a:p>
        </p:txBody>
      </p:sp>
    </p:spTree>
    <p:extLst>
      <p:ext uri="{BB962C8B-B14F-4D97-AF65-F5344CB8AC3E}">
        <p14:creationId xmlns:p14="http://schemas.microsoft.com/office/powerpoint/2010/main" val="3478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111761" y="890524"/>
            <a:ext cx="11822574" cy="4383326"/>
          </a:xfrm>
          <a:prstGeom prst="rect">
            <a:avLst/>
          </a:prstGeom>
          <a:noFill/>
          <a:ln>
            <a:noFill/>
          </a:ln>
        </p:spPr>
        <p:txBody>
          <a:bodyPr spcFirstLastPara="1" wrap="square" lIns="91425" tIns="45700" rIns="91425" bIns="45700" anchor="ctr" anchorCtr="0">
            <a:noAutofit/>
          </a:bodyPr>
          <a:lstStyle/>
          <a:p>
            <a:pPr>
              <a:lnSpc>
                <a:spcPct val="150000"/>
              </a:lnSpc>
            </a:pPr>
            <a:r>
              <a:rPr lang="en-US" sz="1800" b="1" dirty="0">
                <a:latin typeface="Verdana" panose="020B0604030504040204" pitchFamily="34" charset="0"/>
                <a:ea typeface="Verdana" panose="020B0604030504040204" pitchFamily="34" charset="0"/>
              </a:rPr>
              <a:t>Single-Object Optimization</a:t>
            </a:r>
            <a:endParaRPr lang="en-US" sz="1800" dirty="0">
              <a:latin typeface="Verdana" panose="020B0604030504040204" pitchFamily="34" charset="0"/>
              <a:ea typeface="Verdana" panose="020B0604030504040204" pitchFamily="34" charset="0"/>
            </a:endParaRPr>
          </a:p>
          <a:p>
            <a:pPr>
              <a:lnSpc>
                <a:spcPct val="150000"/>
              </a:lnSpc>
            </a:pPr>
            <a:r>
              <a:rPr lang="en-US" sz="1800" dirty="0">
                <a:latin typeface="Verdana" panose="020B0604030504040204" pitchFamily="34" charset="0"/>
                <a:ea typeface="Verdana" panose="020B0604030504040204" pitchFamily="34" charset="0"/>
              </a:rPr>
              <a:t>Single-object optimization focuses on optimizing a single objective function. This is a relatively straightforward approach where the goal is to find the best solution that maximizes or minimizes a given objective. For instance, a company might aim to maximize its profit while minimizing costs.</a:t>
            </a:r>
          </a:p>
          <a:p>
            <a:pPr>
              <a:lnSpc>
                <a:spcPct val="150000"/>
              </a:lnSpc>
            </a:pPr>
            <a:r>
              <a:rPr lang="en-US" sz="1800" b="1" dirty="0">
                <a:latin typeface="Verdana" panose="020B0604030504040204" pitchFamily="34" charset="0"/>
                <a:ea typeface="Verdana" panose="020B0604030504040204" pitchFamily="34" charset="0"/>
              </a:rPr>
              <a:t>Multi-Object Optimization</a:t>
            </a:r>
            <a:endParaRPr lang="en-US" sz="1800" dirty="0">
              <a:latin typeface="Verdana" panose="020B0604030504040204" pitchFamily="34" charset="0"/>
              <a:ea typeface="Verdana" panose="020B0604030504040204" pitchFamily="34" charset="0"/>
            </a:endParaRPr>
          </a:p>
          <a:p>
            <a:pPr>
              <a:lnSpc>
                <a:spcPct val="150000"/>
              </a:lnSpc>
            </a:pPr>
            <a:r>
              <a:rPr lang="en-US" sz="1800" dirty="0">
                <a:latin typeface="Verdana" panose="020B0604030504040204" pitchFamily="34" charset="0"/>
                <a:ea typeface="Verdana" panose="020B0604030504040204" pitchFamily="34" charset="0"/>
              </a:rPr>
              <a:t>Multi-object optimization, also known as multi-objective optimization (MOO), deals with problems where multiple objectives need to be optimized simultaneously. These objectives often conflict with each other, making it challenging to find a single solution that satisfies all of them perfectly. An example is designing a car where the engineer might want to minimize weight, maximize safety, and minimize manufacturing cost, all of which can be competing objectives.</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974205" y="222971"/>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Introduction</a:t>
            </a:r>
            <a:endParaRPr lang="en-US" dirty="0"/>
          </a:p>
        </p:txBody>
      </p:sp>
    </p:spTree>
    <p:extLst>
      <p:ext uri="{BB962C8B-B14F-4D97-AF65-F5344CB8AC3E}">
        <p14:creationId xmlns:p14="http://schemas.microsoft.com/office/powerpoint/2010/main" val="289306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71A384AE-51C7-8FC9-47A7-758253B91CA9}"/>
              </a:ext>
            </a:extLst>
          </p:cNvPr>
          <p:cNvGraphicFramePr>
            <a:graphicFrameLocks noGrp="1"/>
          </p:cNvGraphicFramePr>
          <p:nvPr>
            <p:extLst>
              <p:ext uri="{D42A27DB-BD31-4B8C-83A1-F6EECF244321}">
                <p14:modId xmlns:p14="http://schemas.microsoft.com/office/powerpoint/2010/main" val="231163876"/>
              </p:ext>
            </p:extLst>
          </p:nvPr>
        </p:nvGraphicFramePr>
        <p:xfrm>
          <a:off x="325749" y="878566"/>
          <a:ext cx="11316356" cy="5533799"/>
        </p:xfrm>
        <a:graphic>
          <a:graphicData uri="http://schemas.openxmlformats.org/drawingml/2006/table">
            <a:tbl>
              <a:tblPr firstRow="1" bandRow="1">
                <a:tableStyleId>{487C13AC-C4EB-4B75-A16E-F28B5C2F6171}</a:tableStyleId>
              </a:tblPr>
              <a:tblGrid>
                <a:gridCol w="2829089">
                  <a:extLst>
                    <a:ext uri="{9D8B030D-6E8A-4147-A177-3AD203B41FA5}">
                      <a16:colId xmlns:a16="http://schemas.microsoft.com/office/drawing/2014/main" val="1462119968"/>
                    </a:ext>
                  </a:extLst>
                </a:gridCol>
                <a:gridCol w="2454110">
                  <a:extLst>
                    <a:ext uri="{9D8B030D-6E8A-4147-A177-3AD203B41FA5}">
                      <a16:colId xmlns:a16="http://schemas.microsoft.com/office/drawing/2014/main" val="356742731"/>
                    </a:ext>
                  </a:extLst>
                </a:gridCol>
                <a:gridCol w="3204068">
                  <a:extLst>
                    <a:ext uri="{9D8B030D-6E8A-4147-A177-3AD203B41FA5}">
                      <a16:colId xmlns:a16="http://schemas.microsoft.com/office/drawing/2014/main" val="1921053738"/>
                    </a:ext>
                  </a:extLst>
                </a:gridCol>
                <a:gridCol w="2829089">
                  <a:extLst>
                    <a:ext uri="{9D8B030D-6E8A-4147-A177-3AD203B41FA5}">
                      <a16:colId xmlns:a16="http://schemas.microsoft.com/office/drawing/2014/main" val="3500201228"/>
                    </a:ext>
                  </a:extLst>
                </a:gridCol>
              </a:tblGrid>
              <a:tr h="687479">
                <a:tc>
                  <a:txBody>
                    <a:bodyPr/>
                    <a:lstStyle/>
                    <a:p>
                      <a:pPr algn="ctr"/>
                      <a:r>
                        <a:rPr lang="en-US" dirty="0"/>
                        <a:t>Title</a:t>
                      </a:r>
                      <a:endParaRPr lang="en-IN" dirty="0"/>
                    </a:p>
                  </a:txBody>
                  <a:tcPr anchor="ctr"/>
                </a:tc>
                <a:tc>
                  <a:txBody>
                    <a:bodyPr/>
                    <a:lstStyle/>
                    <a:p>
                      <a:pPr algn="ctr"/>
                      <a:r>
                        <a:rPr lang="en-US" dirty="0"/>
                        <a:t>Year</a:t>
                      </a:r>
                      <a:endParaRPr lang="en-IN" dirty="0"/>
                    </a:p>
                  </a:txBody>
                  <a:tcPr anchor="ctr"/>
                </a:tc>
                <a:tc>
                  <a:txBody>
                    <a:bodyPr/>
                    <a:lstStyle/>
                    <a:p>
                      <a:pPr algn="ctr"/>
                      <a:r>
                        <a:rPr lang="en-US" dirty="0"/>
                        <a:t>Author/s</a:t>
                      </a:r>
                      <a:endParaRPr lang="en-IN" dirty="0"/>
                    </a:p>
                  </a:txBody>
                  <a:tcPr anchor="ctr"/>
                </a:tc>
                <a:tc>
                  <a:txBody>
                    <a:bodyPr/>
                    <a:lstStyle/>
                    <a:p>
                      <a:pPr algn="ctr"/>
                      <a:r>
                        <a:rPr lang="en-US" dirty="0"/>
                        <a:t>Technology used</a:t>
                      </a:r>
                      <a:endParaRPr lang="en-IN" dirty="0"/>
                    </a:p>
                  </a:txBody>
                  <a:tcPr anchor="ctr"/>
                </a:tc>
                <a:extLst>
                  <a:ext uri="{0D108BD9-81ED-4DB2-BD59-A6C34878D82A}">
                    <a16:rowId xmlns:a16="http://schemas.microsoft.com/office/drawing/2014/main" val="2957225057"/>
                  </a:ext>
                </a:extLst>
              </a:tr>
              <a:tr h="337985">
                <a:tc>
                  <a:txBody>
                    <a:bodyPr/>
                    <a:lstStyle/>
                    <a:p>
                      <a:r>
                        <a:rPr lang="en-IN" dirty="0">
                          <a:latin typeface="Verdana" panose="020B0604030504040204" pitchFamily="34" charset="0"/>
                          <a:ea typeface="Verdana" panose="020B0604030504040204" pitchFamily="34" charset="0"/>
                        </a:rPr>
                        <a:t>Bio-inspired computation: Where we stand and what’s next</a:t>
                      </a:r>
                      <a:endParaRPr lang="en-IN" dirty="0"/>
                    </a:p>
                  </a:txBody>
                  <a:tcPr/>
                </a:tc>
                <a:tc>
                  <a:txBody>
                    <a:bodyPr/>
                    <a:lstStyle/>
                    <a:p>
                      <a:pPr algn="ctr"/>
                      <a:r>
                        <a:rPr lang="en-US" dirty="0"/>
                        <a:t>2019</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Javier Del Ser , </a:t>
                      </a:r>
                      <a:r>
                        <a:rPr lang="en-IN" dirty="0" err="1"/>
                        <a:t>Eneko</a:t>
                      </a:r>
                      <a:r>
                        <a:rPr lang="en-IN" dirty="0"/>
                        <a:t> </a:t>
                      </a:r>
                      <a:r>
                        <a:rPr lang="en-IN" dirty="0" err="1"/>
                        <a:t>Osaba</a:t>
                      </a:r>
                      <a:r>
                        <a:rPr lang="en-IN" dirty="0"/>
                        <a:t> , Daniel Molina , Xin-She Yang , Sancho Salcedo-Sanz , David Camacho, </a:t>
                      </a:r>
                      <a:r>
                        <a:rPr lang="en-IN" dirty="0" err="1"/>
                        <a:t>Swagatam</a:t>
                      </a:r>
                      <a:r>
                        <a:rPr lang="en-IN" dirty="0"/>
                        <a:t> Das, </a:t>
                      </a:r>
                      <a:r>
                        <a:rPr lang="en-IN" dirty="0" err="1"/>
                        <a:t>Ponnuthurai</a:t>
                      </a:r>
                      <a:r>
                        <a:rPr lang="en-IN" dirty="0"/>
                        <a:t> N. </a:t>
                      </a:r>
                      <a:r>
                        <a:rPr lang="en-IN" dirty="0" err="1"/>
                        <a:t>Suganthan</a:t>
                      </a:r>
                      <a:r>
                        <a:rPr lang="en-IN" dirty="0"/>
                        <a:t>, Carlos A. </a:t>
                      </a:r>
                      <a:r>
                        <a:rPr lang="en-IN" dirty="0" err="1"/>
                        <a:t>Coello</a:t>
                      </a:r>
                      <a:r>
                        <a:rPr lang="en-IN" dirty="0"/>
                        <a:t> </a:t>
                      </a:r>
                      <a:r>
                        <a:rPr lang="en-IN" dirty="0" err="1"/>
                        <a:t>Coello</a:t>
                      </a:r>
                      <a:r>
                        <a:rPr lang="en-IN" dirty="0"/>
                        <a:t>, Francisco Herrera</a:t>
                      </a:r>
                    </a:p>
                    <a:p>
                      <a:endParaRPr lang="en-IN" dirty="0"/>
                    </a:p>
                  </a:txBody>
                  <a:tcPr/>
                </a:tc>
                <a:tc>
                  <a:txBody>
                    <a:bodyPr/>
                    <a:lstStyle/>
                    <a:p>
                      <a:pPr algn="ctr"/>
                      <a:r>
                        <a:rPr lang="en-US" dirty="0"/>
                        <a:t>Neural Networks</a:t>
                      </a:r>
                      <a:endParaRPr lang="en-IN" dirty="0"/>
                    </a:p>
                  </a:txBody>
                  <a:tcPr anchor="ctr"/>
                </a:tc>
                <a:extLst>
                  <a:ext uri="{0D108BD9-81ED-4DB2-BD59-A6C34878D82A}">
                    <a16:rowId xmlns:a16="http://schemas.microsoft.com/office/drawing/2014/main" val="3844153211"/>
                  </a:ext>
                </a:extLst>
              </a:tr>
              <a:tr h="687479">
                <a:tc>
                  <a:txBody>
                    <a:bodyPr/>
                    <a:lstStyle/>
                    <a:p>
                      <a:pPr algn="l"/>
                      <a:r>
                        <a:rPr lang="en-US" dirty="0">
                          <a:latin typeface="Verdana" panose="020B0604030504040204" pitchFamily="34" charset="0"/>
                          <a:ea typeface="Verdana" panose="020B0604030504040204" pitchFamily="34" charset="0"/>
                        </a:rPr>
                        <a:t>A methodology to find the elementary landscape decomposition of combinatorial optimization problem</a:t>
                      </a:r>
                      <a:endParaRPr lang="en-IN" dirty="0"/>
                    </a:p>
                  </a:txBody>
                  <a:tcPr/>
                </a:tc>
                <a:tc>
                  <a:txBody>
                    <a:bodyPr/>
                    <a:lstStyle/>
                    <a:p>
                      <a:pPr algn="ctr"/>
                      <a:r>
                        <a:rPr lang="en-US" dirty="0"/>
                        <a:t>2011</a:t>
                      </a:r>
                      <a:endParaRPr lang="en-IN" dirty="0"/>
                    </a:p>
                  </a:txBody>
                  <a:tcPr anchor="ctr"/>
                </a:tc>
                <a:tc>
                  <a:txBody>
                    <a:bodyPr/>
                    <a:lstStyle/>
                    <a:p>
                      <a:pPr algn="l"/>
                      <a:r>
                        <a:rPr lang="en-US" dirty="0">
                          <a:latin typeface="Verdana" panose="020B0604030504040204" pitchFamily="34" charset="0"/>
                          <a:ea typeface="Verdana" panose="020B0604030504040204" pitchFamily="34" charset="0"/>
                        </a:rPr>
                        <a:t>F. Chicano, L.D. Whitley, E. Alba.</a:t>
                      </a:r>
                      <a:endParaRPr lang="en-IN" dirty="0"/>
                    </a:p>
                  </a:txBody>
                  <a:tcPr anchor="ctr"/>
                </a:tc>
                <a:tc>
                  <a:txBody>
                    <a:bodyPr/>
                    <a:lstStyle/>
                    <a:p>
                      <a:pPr algn="ctr"/>
                      <a:r>
                        <a:rPr lang="en-IN" dirty="0"/>
                        <a:t>Mathematical Analysis and Algebra</a:t>
                      </a:r>
                    </a:p>
                    <a:p>
                      <a:pPr algn="ctr"/>
                      <a:r>
                        <a:rPr lang="en-IN" dirty="0"/>
                        <a:t>Optimization Techniques</a:t>
                      </a:r>
                    </a:p>
                    <a:p>
                      <a:pPr algn="ctr"/>
                      <a:r>
                        <a:rPr lang="en-IN" dirty="0"/>
                        <a:t>Machine Learning</a:t>
                      </a:r>
                    </a:p>
                  </a:txBody>
                  <a:tcPr anchor="ctr"/>
                </a:tc>
                <a:extLst>
                  <a:ext uri="{0D108BD9-81ED-4DB2-BD59-A6C34878D82A}">
                    <a16:rowId xmlns:a16="http://schemas.microsoft.com/office/drawing/2014/main" val="2408068222"/>
                  </a:ext>
                </a:extLst>
              </a:tr>
              <a:tr h="687479">
                <a:tc>
                  <a:txBody>
                    <a:bodyPr/>
                    <a:lstStyle/>
                    <a:p>
                      <a:r>
                        <a:rPr lang="en-US" dirty="0">
                          <a:latin typeface="Verdana" panose="020B0604030504040204" pitchFamily="34" charset="0"/>
                          <a:ea typeface="Verdana" panose="020B0604030504040204" pitchFamily="34" charset="0"/>
                        </a:rPr>
                        <a:t>No Free Lunch theorems: limitations and perspectives of metaheuristics, in Theory and Principled Methods for the Design of Metaheuristics</a:t>
                      </a:r>
                      <a:endParaRPr lang="en-IN" dirty="0"/>
                    </a:p>
                  </a:txBody>
                  <a:tcPr/>
                </a:tc>
                <a:tc>
                  <a:txBody>
                    <a:bodyPr/>
                    <a:lstStyle/>
                    <a:p>
                      <a:pPr algn="ctr"/>
                      <a:r>
                        <a:rPr lang="en-US" dirty="0"/>
                        <a:t>2014</a:t>
                      </a:r>
                      <a:endParaRPr lang="en-IN" dirty="0"/>
                    </a:p>
                  </a:txBody>
                  <a:tcPr anchor="ctr"/>
                </a:tc>
                <a:tc>
                  <a:txBody>
                    <a:bodyPr/>
                    <a:lstStyle/>
                    <a:p>
                      <a:pPr algn="ctr"/>
                      <a:r>
                        <a:rPr lang="en-US" dirty="0">
                          <a:latin typeface="Verdana" panose="020B0604030504040204" pitchFamily="34" charset="0"/>
                          <a:ea typeface="Verdana" panose="020B0604030504040204" pitchFamily="34" charset="0"/>
                        </a:rPr>
                        <a:t>C. </a:t>
                      </a:r>
                      <a:r>
                        <a:rPr lang="en-US" dirty="0" err="1">
                          <a:latin typeface="Verdana" panose="020B0604030504040204" pitchFamily="34" charset="0"/>
                          <a:ea typeface="Verdana" panose="020B0604030504040204" pitchFamily="34" charset="0"/>
                        </a:rPr>
                        <a:t>Igel</a:t>
                      </a:r>
                      <a:endParaRPr lang="en-IN" dirty="0"/>
                    </a:p>
                  </a:txBody>
                  <a:tcPr anchor="ctr"/>
                </a:tc>
                <a:tc>
                  <a:txBody>
                    <a:bodyPr/>
                    <a:lstStyle/>
                    <a:p>
                      <a:pPr algn="ctr"/>
                      <a:r>
                        <a:rPr lang="en-IN" dirty="0"/>
                        <a:t>Metaheuristic Design and Adaptation</a:t>
                      </a:r>
                    </a:p>
                    <a:p>
                      <a:pPr algn="ctr"/>
                      <a:r>
                        <a:rPr lang="en-IN" dirty="0"/>
                        <a:t>Theoretical Frameworks and Models</a:t>
                      </a:r>
                    </a:p>
                    <a:p>
                      <a:pPr algn="ctr"/>
                      <a:r>
                        <a:rPr lang="en-IN" dirty="0"/>
                        <a:t>Machine Learning</a:t>
                      </a:r>
                    </a:p>
                  </a:txBody>
                  <a:tcPr anchor="ctr"/>
                </a:tc>
                <a:extLst>
                  <a:ext uri="{0D108BD9-81ED-4DB2-BD59-A6C34878D82A}">
                    <a16:rowId xmlns:a16="http://schemas.microsoft.com/office/drawing/2014/main" val="2475486243"/>
                  </a:ext>
                </a:extLst>
              </a:tr>
              <a:tr h="687479">
                <a:tc>
                  <a:txBody>
                    <a:bodyPr/>
                    <a:lstStyle/>
                    <a:p>
                      <a:r>
                        <a:rPr lang="en-IN" dirty="0">
                          <a:latin typeface="Verdana" panose="020B0604030504040204" pitchFamily="34" charset="0"/>
                          <a:ea typeface="Verdana" panose="020B0604030504040204" pitchFamily="34" charset="0"/>
                        </a:rPr>
                        <a:t>Multi-population techniques in nature-inspired optimization algorithms: A comprehensive survey</a:t>
                      </a:r>
                      <a:endParaRPr lang="en-IN" dirty="0"/>
                    </a:p>
                  </a:txBody>
                  <a:tcPr/>
                </a:tc>
                <a:tc>
                  <a:txBody>
                    <a:bodyPr/>
                    <a:lstStyle/>
                    <a:p>
                      <a:pPr algn="ctr"/>
                      <a:r>
                        <a:rPr lang="en-US" dirty="0"/>
                        <a:t>2019</a:t>
                      </a:r>
                      <a:endParaRPr lang="en-IN" dirty="0"/>
                    </a:p>
                  </a:txBody>
                  <a:tcPr anchor="ctr"/>
                </a:tc>
                <a:tc>
                  <a:txBody>
                    <a:bodyPr/>
                    <a:lstStyle/>
                    <a:p>
                      <a:r>
                        <a:rPr lang="en-IN" dirty="0" err="1">
                          <a:latin typeface="Verdana" panose="020B0604030504040204" pitchFamily="34" charset="0"/>
                          <a:ea typeface="Verdana" panose="020B0604030504040204" pitchFamily="34" charset="0"/>
                        </a:rPr>
                        <a:t>Haiping</a:t>
                      </a:r>
                      <a:r>
                        <a:rPr lang="en-IN" dirty="0">
                          <a:latin typeface="Verdana" panose="020B0604030504040204" pitchFamily="34" charset="0"/>
                          <a:ea typeface="Verdana" panose="020B0604030504040204" pitchFamily="34" charset="0"/>
                        </a:rPr>
                        <a:t> Maa, </a:t>
                      </a:r>
                      <a:r>
                        <a:rPr lang="en-IN" dirty="0" err="1">
                          <a:latin typeface="Verdana" panose="020B0604030504040204" pitchFamily="34" charset="0"/>
                          <a:ea typeface="Verdana" panose="020B0604030504040204" pitchFamily="34" charset="0"/>
                        </a:rPr>
                        <a:t>Shigen</a:t>
                      </a:r>
                      <a:r>
                        <a:rPr lang="en-IN" dirty="0">
                          <a:latin typeface="Verdana" panose="020B0604030504040204" pitchFamily="34" charset="0"/>
                          <a:ea typeface="Verdana" panose="020B0604030504040204" pitchFamily="34" charset="0"/>
                        </a:rPr>
                        <a:t> Shen , Mei Yu, </a:t>
                      </a:r>
                      <a:r>
                        <a:rPr lang="en-IN" dirty="0" err="1">
                          <a:latin typeface="Verdana" panose="020B0604030504040204" pitchFamily="34" charset="0"/>
                          <a:ea typeface="Verdana" panose="020B0604030504040204" pitchFamily="34" charset="0"/>
                        </a:rPr>
                        <a:t>Zhile</a:t>
                      </a:r>
                      <a:r>
                        <a:rPr lang="en-IN" dirty="0">
                          <a:latin typeface="Verdana" panose="020B0604030504040204" pitchFamily="34" charset="0"/>
                          <a:ea typeface="Verdana" panose="020B0604030504040204" pitchFamily="34" charset="0"/>
                        </a:rPr>
                        <a:t> Yang, </a:t>
                      </a:r>
                      <a:r>
                        <a:rPr lang="en-IN" dirty="0" err="1">
                          <a:latin typeface="Verdana" panose="020B0604030504040204" pitchFamily="34" charset="0"/>
                          <a:ea typeface="Verdana" panose="020B0604030504040204" pitchFamily="34" charset="0"/>
                        </a:rPr>
                        <a:t>Minrui</a:t>
                      </a:r>
                      <a:r>
                        <a:rPr lang="en-IN" dirty="0">
                          <a:latin typeface="Verdana" panose="020B0604030504040204" pitchFamily="34" charset="0"/>
                          <a:ea typeface="Verdana" panose="020B0604030504040204" pitchFamily="34" charset="0"/>
                        </a:rPr>
                        <a:t> Fei, </a:t>
                      </a:r>
                      <a:r>
                        <a:rPr lang="en-IN" dirty="0" err="1">
                          <a:latin typeface="Verdana" panose="020B0604030504040204" pitchFamily="34" charset="0"/>
                          <a:ea typeface="Verdana" panose="020B0604030504040204" pitchFamily="34" charset="0"/>
                        </a:rPr>
                        <a:t>Huiyu</a:t>
                      </a:r>
                      <a:r>
                        <a:rPr lang="en-IN" dirty="0">
                          <a:latin typeface="Verdana" panose="020B0604030504040204" pitchFamily="34" charset="0"/>
                          <a:ea typeface="Verdana" panose="020B0604030504040204" pitchFamily="34" charset="0"/>
                        </a:rPr>
                        <a:t> Zhou </a:t>
                      </a:r>
                      <a:endParaRPr lang="en-IN" dirty="0"/>
                    </a:p>
                  </a:txBody>
                  <a:tcPr/>
                </a:tc>
                <a:tc>
                  <a:txBody>
                    <a:bodyPr/>
                    <a:lstStyle/>
                    <a:p>
                      <a:pPr algn="ctr"/>
                      <a:r>
                        <a:rPr lang="en-IN" dirty="0"/>
                        <a:t>Swarm Intelligence</a:t>
                      </a:r>
                    </a:p>
                    <a:p>
                      <a:pPr algn="ctr"/>
                      <a:r>
                        <a:rPr lang="en-IN" dirty="0"/>
                        <a:t>Parallel and Distributed Computing</a:t>
                      </a:r>
                    </a:p>
                    <a:p>
                      <a:pPr algn="ctr"/>
                      <a:r>
                        <a:rPr lang="en-IN" dirty="0"/>
                        <a:t>Machine Learning</a:t>
                      </a:r>
                    </a:p>
                  </a:txBody>
                  <a:tcPr/>
                </a:tc>
                <a:extLst>
                  <a:ext uri="{0D108BD9-81ED-4DB2-BD59-A6C34878D82A}">
                    <a16:rowId xmlns:a16="http://schemas.microsoft.com/office/drawing/2014/main" val="3168352671"/>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71A384AE-51C7-8FC9-47A7-758253B91CA9}"/>
              </a:ext>
            </a:extLst>
          </p:cNvPr>
          <p:cNvGraphicFramePr>
            <a:graphicFrameLocks noGrp="1"/>
          </p:cNvGraphicFramePr>
          <p:nvPr>
            <p:extLst>
              <p:ext uri="{D42A27DB-BD31-4B8C-83A1-F6EECF244321}">
                <p14:modId xmlns:p14="http://schemas.microsoft.com/office/powerpoint/2010/main" val="2069648889"/>
              </p:ext>
            </p:extLst>
          </p:nvPr>
        </p:nvGraphicFramePr>
        <p:xfrm>
          <a:off x="325749" y="878566"/>
          <a:ext cx="11316356" cy="4253639"/>
        </p:xfrm>
        <a:graphic>
          <a:graphicData uri="http://schemas.openxmlformats.org/drawingml/2006/table">
            <a:tbl>
              <a:tblPr firstRow="1" bandRow="1">
                <a:tableStyleId>{487C13AC-C4EB-4B75-A16E-F28B5C2F6171}</a:tableStyleId>
              </a:tblPr>
              <a:tblGrid>
                <a:gridCol w="2829089">
                  <a:extLst>
                    <a:ext uri="{9D8B030D-6E8A-4147-A177-3AD203B41FA5}">
                      <a16:colId xmlns:a16="http://schemas.microsoft.com/office/drawing/2014/main" val="1462119968"/>
                    </a:ext>
                  </a:extLst>
                </a:gridCol>
                <a:gridCol w="2829089">
                  <a:extLst>
                    <a:ext uri="{9D8B030D-6E8A-4147-A177-3AD203B41FA5}">
                      <a16:colId xmlns:a16="http://schemas.microsoft.com/office/drawing/2014/main" val="356742731"/>
                    </a:ext>
                  </a:extLst>
                </a:gridCol>
                <a:gridCol w="2829089">
                  <a:extLst>
                    <a:ext uri="{9D8B030D-6E8A-4147-A177-3AD203B41FA5}">
                      <a16:colId xmlns:a16="http://schemas.microsoft.com/office/drawing/2014/main" val="1921053738"/>
                    </a:ext>
                  </a:extLst>
                </a:gridCol>
                <a:gridCol w="2829089">
                  <a:extLst>
                    <a:ext uri="{9D8B030D-6E8A-4147-A177-3AD203B41FA5}">
                      <a16:colId xmlns:a16="http://schemas.microsoft.com/office/drawing/2014/main" val="3500201228"/>
                    </a:ext>
                  </a:extLst>
                </a:gridCol>
              </a:tblGrid>
              <a:tr h="687479">
                <a:tc>
                  <a:txBody>
                    <a:bodyPr/>
                    <a:lstStyle/>
                    <a:p>
                      <a:pPr algn="ctr"/>
                      <a:r>
                        <a:rPr lang="en-US" dirty="0"/>
                        <a:t>Title</a:t>
                      </a:r>
                      <a:endParaRPr lang="en-IN" dirty="0"/>
                    </a:p>
                  </a:txBody>
                  <a:tcPr anchor="ctr"/>
                </a:tc>
                <a:tc>
                  <a:txBody>
                    <a:bodyPr/>
                    <a:lstStyle/>
                    <a:p>
                      <a:pPr algn="ctr"/>
                      <a:r>
                        <a:rPr lang="en-US" dirty="0"/>
                        <a:t>Year</a:t>
                      </a:r>
                      <a:endParaRPr lang="en-IN" dirty="0"/>
                    </a:p>
                  </a:txBody>
                  <a:tcPr anchor="ctr"/>
                </a:tc>
                <a:tc>
                  <a:txBody>
                    <a:bodyPr/>
                    <a:lstStyle/>
                    <a:p>
                      <a:pPr algn="ctr"/>
                      <a:r>
                        <a:rPr lang="en-US" dirty="0"/>
                        <a:t>Author/s</a:t>
                      </a:r>
                      <a:endParaRPr lang="en-IN" dirty="0"/>
                    </a:p>
                  </a:txBody>
                  <a:tcPr anchor="ctr"/>
                </a:tc>
                <a:tc>
                  <a:txBody>
                    <a:bodyPr/>
                    <a:lstStyle/>
                    <a:p>
                      <a:pPr algn="ctr"/>
                      <a:r>
                        <a:rPr lang="en-US" dirty="0"/>
                        <a:t>Technology used</a:t>
                      </a:r>
                      <a:endParaRPr lang="en-IN" dirty="0"/>
                    </a:p>
                  </a:txBody>
                  <a:tcPr anchor="ctr"/>
                </a:tc>
                <a:extLst>
                  <a:ext uri="{0D108BD9-81ED-4DB2-BD59-A6C34878D82A}">
                    <a16:rowId xmlns:a16="http://schemas.microsoft.com/office/drawing/2014/main" val="2957225057"/>
                  </a:ext>
                </a:extLst>
              </a:tr>
              <a:tr h="337985">
                <a:tc>
                  <a:txBody>
                    <a:bodyPr/>
                    <a:lstStyle/>
                    <a:p>
                      <a:r>
                        <a:rPr lang="en-US" sz="1400" b="0" i="0" u="none" strike="noStrike" cap="none" dirty="0">
                          <a:solidFill>
                            <a:srgbClr val="000000"/>
                          </a:solidFill>
                          <a:effectLst/>
                          <a:latin typeface="Arial"/>
                          <a:ea typeface="Arial"/>
                          <a:cs typeface="Arial"/>
                          <a:sym typeface="Arial"/>
                        </a:rPr>
                        <a:t>Robust optimization – A comprehensive survey</a:t>
                      </a:r>
                    </a:p>
                  </a:txBody>
                  <a:tcPr/>
                </a:tc>
                <a:tc>
                  <a:txBody>
                    <a:bodyPr/>
                    <a:lstStyle/>
                    <a:p>
                      <a:pPr algn="ctr"/>
                      <a:r>
                        <a:rPr lang="en-US" dirty="0"/>
                        <a:t>2007</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effectLst/>
                        </a:rPr>
                        <a:t>Hans-Georg Beyer </a:t>
                      </a:r>
                      <a:r>
                        <a:rPr lang="en-IN" sz="1400" b="0" i="0" u="none" strike="noStrike" cap="none" dirty="0">
                          <a:solidFill>
                            <a:srgbClr val="000000"/>
                          </a:solidFill>
                          <a:effectLst/>
                          <a:latin typeface="Arial"/>
                          <a:ea typeface="Arial"/>
                          <a:cs typeface="Arial"/>
                          <a:sym typeface="Arial"/>
                        </a:rPr>
                        <a:t>, </a:t>
                      </a:r>
                      <a:r>
                        <a:rPr lang="en-IN" dirty="0">
                          <a:effectLst/>
                        </a:rPr>
                        <a:t>Bernhard </a:t>
                      </a:r>
                      <a:r>
                        <a:rPr lang="en-IN" dirty="0" err="1">
                          <a:effectLst/>
                        </a:rPr>
                        <a:t>Sendhoff</a:t>
                      </a:r>
                      <a:r>
                        <a:rPr lang="en-IN" dirty="0">
                          <a:effectLst/>
                        </a:rPr>
                        <a:t> </a:t>
                      </a:r>
                      <a:endParaRPr lang="en-IN" dirty="0"/>
                    </a:p>
                  </a:txBody>
                  <a:tcPr/>
                </a:tc>
                <a:tc>
                  <a:txBody>
                    <a:bodyPr/>
                    <a:lstStyle/>
                    <a:p>
                      <a:pPr algn="ctr"/>
                      <a:r>
                        <a:rPr lang="en-IN" dirty="0"/>
                        <a:t>Mathematical Programming</a:t>
                      </a:r>
                    </a:p>
                    <a:p>
                      <a:pPr algn="ctr"/>
                      <a:r>
                        <a:rPr lang="en-IN" dirty="0"/>
                        <a:t>Metaheuristics</a:t>
                      </a:r>
                    </a:p>
                    <a:p>
                      <a:pPr algn="ctr"/>
                      <a:r>
                        <a:rPr lang="en-IN" dirty="0"/>
                        <a:t>Decision Support Systems</a:t>
                      </a:r>
                    </a:p>
                  </a:txBody>
                  <a:tcPr anchor="ctr"/>
                </a:tc>
                <a:extLst>
                  <a:ext uri="{0D108BD9-81ED-4DB2-BD59-A6C34878D82A}">
                    <a16:rowId xmlns:a16="http://schemas.microsoft.com/office/drawing/2014/main" val="3844153211"/>
                  </a:ext>
                </a:extLst>
              </a:tr>
              <a:tr h="687479">
                <a:tc>
                  <a:txBody>
                    <a:bodyPr/>
                    <a:lstStyle/>
                    <a:p>
                      <a:pPr algn="l"/>
                      <a:r>
                        <a:rPr lang="en-IN" dirty="0"/>
                        <a:t>Data-driven robust optimization</a:t>
                      </a:r>
                    </a:p>
                  </a:txBody>
                  <a:tcPr/>
                </a:tc>
                <a:tc>
                  <a:txBody>
                    <a:bodyPr/>
                    <a:lstStyle/>
                    <a:p>
                      <a:pPr algn="ctr"/>
                      <a:r>
                        <a:rPr lang="en-US" dirty="0"/>
                        <a:t>2018</a:t>
                      </a:r>
                      <a:endParaRPr lang="en-IN" dirty="0"/>
                    </a:p>
                  </a:txBody>
                  <a:tcPr anchor="ctr"/>
                </a:tc>
                <a:tc>
                  <a:txBody>
                    <a:bodyPr/>
                    <a:lstStyle/>
                    <a:p>
                      <a:pPr algn="l"/>
                      <a:r>
                        <a:rPr lang="en-IN" dirty="0"/>
                        <a:t>Dimitris Bertsimas, Vishal Gupta, Nathan Kallus</a:t>
                      </a:r>
                    </a:p>
                  </a:txBody>
                  <a:tcPr anchor="ctr"/>
                </a:tc>
                <a:tc>
                  <a:txBody>
                    <a:bodyPr/>
                    <a:lstStyle/>
                    <a:p>
                      <a:pPr algn="ctr"/>
                      <a:r>
                        <a:rPr lang="en-IN" dirty="0"/>
                        <a:t>Mathematical Programming</a:t>
                      </a:r>
                    </a:p>
                    <a:p>
                      <a:pPr algn="ctr"/>
                      <a:r>
                        <a:rPr lang="en-IN" dirty="0"/>
                        <a:t>Metaheuristics</a:t>
                      </a:r>
                    </a:p>
                    <a:p>
                      <a:pPr algn="ctr"/>
                      <a:r>
                        <a:rPr lang="en-IN" dirty="0"/>
                        <a:t>Decision Support Systems</a:t>
                      </a:r>
                    </a:p>
                  </a:txBody>
                  <a:tcPr anchor="ctr"/>
                </a:tc>
                <a:extLst>
                  <a:ext uri="{0D108BD9-81ED-4DB2-BD59-A6C34878D82A}">
                    <a16:rowId xmlns:a16="http://schemas.microsoft.com/office/drawing/2014/main" val="2408068222"/>
                  </a:ext>
                </a:extLst>
              </a:tr>
              <a:tr h="687479">
                <a:tc>
                  <a:txBody>
                    <a:bodyPr/>
                    <a:lstStyle/>
                    <a:p>
                      <a:r>
                        <a:rPr lang="en-US" sz="1400" b="0" i="0" u="none" strike="noStrike" cap="none" dirty="0">
                          <a:solidFill>
                            <a:srgbClr val="000000"/>
                          </a:solidFill>
                          <a:effectLst/>
                          <a:latin typeface="Arial"/>
                          <a:ea typeface="Arial"/>
                          <a:cs typeface="Arial"/>
                          <a:sym typeface="Arial"/>
                        </a:rPr>
                        <a:t>Survey of quality measures for multi-objective optimization: Construction of complementary set of multi-objective quality measures</a:t>
                      </a:r>
                    </a:p>
                  </a:txBody>
                  <a:tcPr/>
                </a:tc>
                <a:tc>
                  <a:txBody>
                    <a:bodyPr/>
                    <a:lstStyle/>
                    <a:p>
                      <a:pPr algn="ctr"/>
                      <a:r>
                        <a:rPr lang="en-US" dirty="0"/>
                        <a:t>2019</a:t>
                      </a:r>
                      <a:endParaRPr lang="en-IN" dirty="0"/>
                    </a:p>
                  </a:txBody>
                  <a:tcPr anchor="ctr"/>
                </a:tc>
                <a:tc>
                  <a:txBody>
                    <a:bodyPr/>
                    <a:lstStyle/>
                    <a:p>
                      <a:pPr algn="ctr"/>
                      <a:r>
                        <a:rPr lang="pl-PL" dirty="0">
                          <a:effectLst/>
                        </a:rPr>
                        <a:t>Maciej Laszczyk</a:t>
                      </a:r>
                      <a:r>
                        <a:rPr lang="pl-PL" sz="1400" b="0" i="0" u="none" strike="noStrike" cap="none" dirty="0">
                          <a:solidFill>
                            <a:srgbClr val="000000"/>
                          </a:solidFill>
                          <a:effectLst/>
                          <a:latin typeface="Arial"/>
                          <a:ea typeface="Arial"/>
                          <a:cs typeface="Arial"/>
                          <a:sym typeface="Arial"/>
                        </a:rPr>
                        <a:t>, </a:t>
                      </a:r>
                      <a:r>
                        <a:rPr lang="pl-PL" dirty="0">
                          <a:effectLst/>
                        </a:rPr>
                        <a:t>Paweł B. Myszkowski</a:t>
                      </a:r>
                      <a:endParaRPr lang="en-IN" dirty="0"/>
                    </a:p>
                  </a:txBody>
                  <a:tcPr anchor="ctr"/>
                </a:tc>
                <a:tc>
                  <a:txBody>
                    <a:bodyPr/>
                    <a:lstStyle/>
                    <a:p>
                      <a:pPr algn="ctr"/>
                      <a:r>
                        <a:rPr lang="en-IN" dirty="0"/>
                        <a:t>Metaheuristics</a:t>
                      </a:r>
                    </a:p>
                    <a:p>
                      <a:pPr algn="ctr"/>
                      <a:r>
                        <a:rPr lang="en-IN" dirty="0"/>
                        <a:t>Machine Learning</a:t>
                      </a:r>
                    </a:p>
                    <a:p>
                      <a:pPr algn="ctr"/>
                      <a:r>
                        <a:rPr lang="en-IN" dirty="0"/>
                        <a:t>Visualization Tools</a:t>
                      </a:r>
                    </a:p>
                    <a:p>
                      <a:pPr algn="ctr"/>
                      <a:r>
                        <a:rPr lang="en-IN" dirty="0"/>
                        <a:t>Optimization Frameworks</a:t>
                      </a:r>
                    </a:p>
                  </a:txBody>
                  <a:tcPr anchor="ctr"/>
                </a:tc>
                <a:extLst>
                  <a:ext uri="{0D108BD9-81ED-4DB2-BD59-A6C34878D82A}">
                    <a16:rowId xmlns:a16="http://schemas.microsoft.com/office/drawing/2014/main" val="2475486243"/>
                  </a:ext>
                </a:extLst>
              </a:tr>
              <a:tr h="687479">
                <a:tc>
                  <a:txBody>
                    <a:bodyPr/>
                    <a:lstStyle/>
                    <a:p>
                      <a:r>
                        <a:rPr lang="en-IN" dirty="0"/>
                        <a:t>Multi-Objective Evolutionary Algorithms</a:t>
                      </a:r>
                    </a:p>
                  </a:txBody>
                  <a:tcPr/>
                </a:tc>
                <a:tc>
                  <a:txBody>
                    <a:bodyPr/>
                    <a:lstStyle/>
                    <a:p>
                      <a:pPr algn="ctr"/>
                      <a:r>
                        <a:rPr lang="en-US" dirty="0"/>
                        <a:t>2019</a:t>
                      </a:r>
                      <a:endParaRPr lang="en-IN" dirty="0"/>
                    </a:p>
                  </a:txBody>
                  <a:tcPr anchor="ctr"/>
                </a:tc>
                <a:tc>
                  <a:txBody>
                    <a:bodyPr/>
                    <a:lstStyle/>
                    <a:p>
                      <a:pPr algn="ctr"/>
                      <a:r>
                        <a:rPr lang="en-IN" dirty="0" err="1"/>
                        <a:t>Kalyanmoy</a:t>
                      </a:r>
                      <a:r>
                        <a:rPr lang="en-IN" dirty="0"/>
                        <a:t> Deb</a:t>
                      </a:r>
                    </a:p>
                  </a:txBody>
                  <a:tcPr anchor="ctr"/>
                </a:tc>
                <a:tc>
                  <a:txBody>
                    <a:bodyPr/>
                    <a:lstStyle/>
                    <a:p>
                      <a:pPr algn="ctr"/>
                      <a:r>
                        <a:rPr lang="en-IN" dirty="0"/>
                        <a:t>Metaheuristics</a:t>
                      </a:r>
                    </a:p>
                    <a:p>
                      <a:pPr algn="ctr"/>
                      <a:r>
                        <a:rPr lang="en-IN" dirty="0"/>
                        <a:t>Machine Learning</a:t>
                      </a:r>
                    </a:p>
                    <a:p>
                      <a:pPr algn="ctr"/>
                      <a:r>
                        <a:rPr lang="en-IN" dirty="0"/>
                        <a:t>Visualization Tools</a:t>
                      </a:r>
                    </a:p>
                    <a:p>
                      <a:pPr algn="ctr"/>
                      <a:r>
                        <a:rPr lang="en-IN" dirty="0"/>
                        <a:t>Optimization Frameworks</a:t>
                      </a:r>
                    </a:p>
                  </a:txBody>
                  <a:tcPr/>
                </a:tc>
                <a:extLst>
                  <a:ext uri="{0D108BD9-81ED-4DB2-BD59-A6C34878D82A}">
                    <a16:rowId xmlns:a16="http://schemas.microsoft.com/office/drawing/2014/main" val="3168352671"/>
                  </a:ext>
                </a:extLst>
              </a:tr>
            </a:tbl>
          </a:graphicData>
        </a:graphic>
      </p:graphicFrame>
      <p:sp>
        <p:nvSpPr>
          <p:cNvPr id="6" name="TextBox 5">
            <a:extLst>
              <a:ext uri="{FF2B5EF4-FFF2-40B4-BE49-F238E27FC236}">
                <a16:creationId xmlns:a16="http://schemas.microsoft.com/office/drawing/2014/main" id="{1A94B384-F04D-4B6D-F595-FABE622A4741}"/>
              </a:ext>
            </a:extLst>
          </p:cNvPr>
          <p:cNvSpPr txBox="1"/>
          <p:nvPr/>
        </p:nvSpPr>
        <p:spPr>
          <a:xfrm>
            <a:off x="325749" y="5754211"/>
            <a:ext cx="6094428" cy="738664"/>
          </a:xfrm>
          <a:prstGeom prst="rect">
            <a:avLst/>
          </a:prstGeom>
          <a:noFill/>
        </p:spPr>
        <p:txBody>
          <a:bodyPr wrap="square">
            <a:sp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Resources </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Google Scholar</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IEEE journals</a:t>
            </a:r>
          </a:p>
        </p:txBody>
      </p:sp>
    </p:spTree>
    <p:extLst>
      <p:ext uri="{BB962C8B-B14F-4D97-AF65-F5344CB8AC3E}">
        <p14:creationId xmlns:p14="http://schemas.microsoft.com/office/powerpoint/2010/main" val="277030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Research Gap</a:t>
            </a:r>
            <a:endParaRPr dirty="0"/>
          </a:p>
        </p:txBody>
      </p:sp>
      <p:sp>
        <p:nvSpPr>
          <p:cNvPr id="33" name="TextBox 32">
            <a:extLst>
              <a:ext uri="{FF2B5EF4-FFF2-40B4-BE49-F238E27FC236}">
                <a16:creationId xmlns:a16="http://schemas.microsoft.com/office/drawing/2014/main" id="{A1111477-E886-23E8-64BD-4CADAD76379A}"/>
              </a:ext>
            </a:extLst>
          </p:cNvPr>
          <p:cNvSpPr txBox="1"/>
          <p:nvPr/>
        </p:nvSpPr>
        <p:spPr>
          <a:xfrm>
            <a:off x="456338" y="1170805"/>
            <a:ext cx="10742705" cy="2627899"/>
          </a:xfrm>
          <a:prstGeom prst="rect">
            <a:avLst/>
          </a:prstGeom>
          <a:noFill/>
        </p:spPr>
        <p:txBody>
          <a:bodyPr wrap="square" rtlCol="0">
            <a:spAutoFit/>
          </a:bodyPr>
          <a:lstStyle/>
          <a:p>
            <a:pPr algn="just">
              <a:lnSpc>
                <a:spcPct val="150000"/>
              </a:lnSpc>
            </a:pPr>
            <a:r>
              <a:rPr lang="en-US" sz="1600" dirty="0">
                <a:latin typeface="Verdana" panose="020B0604030504040204" pitchFamily="34" charset="0"/>
                <a:ea typeface="Verdana" panose="020B0604030504040204" pitchFamily="34" charset="0"/>
              </a:rPr>
              <a:t>	Both single-objective and multi-objective optimization have significant research gaps that need to be addressed to improve their applicability and effectiveness in solving real-world problems. Key areas for single-objective optimization include scalability, handling non-convex functions, and optimization under uncertainty. For multi-objective optimization, gaps include dealing with high-dimensional objective spaces, integrating decision-maker preferences, and improving computational efficiency. Addressing these gaps through innovative research can lead to more robust, efficient, and applicable optimization methods across various domains</a:t>
            </a:r>
            <a:endParaRPr lang="en-IN" sz="1050"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367344" y="4337426"/>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456338" y="1170805"/>
            <a:ext cx="10742705" cy="3108543"/>
          </a:xfrm>
          <a:prstGeom prst="rect">
            <a:avLst/>
          </a:prstGeom>
          <a:noFill/>
        </p:spPr>
        <p:txBody>
          <a:bodyPr wrap="square" rtlCol="0">
            <a:spAutoFit/>
          </a:bodyPr>
          <a:lstStyle/>
          <a:p>
            <a:pPr algn="just"/>
            <a:r>
              <a:rPr lang="en-US" dirty="0">
                <a:latin typeface="Verdana" panose="020B0604030504040204" pitchFamily="34" charset="0"/>
                <a:ea typeface="Verdana" panose="020B0604030504040204" pitchFamily="34" charset="0"/>
              </a:rPr>
              <a:t>	In real-world problems, optimization is finding the best solution from a set of possible solutions, subject to certain constraints. There are two types of optimization approaches: </a:t>
            </a:r>
            <a:r>
              <a:rPr lang="en-US" b="1" dirty="0">
                <a:latin typeface="Verdana" panose="020B0604030504040204" pitchFamily="34" charset="0"/>
                <a:ea typeface="Verdana" panose="020B0604030504040204" pitchFamily="34" charset="0"/>
              </a:rPr>
              <a:t>single-objective</a:t>
            </a:r>
            <a:r>
              <a:rPr lang="en-US" dirty="0">
                <a:latin typeface="Verdana" panose="020B0604030504040204" pitchFamily="34" charset="0"/>
                <a:ea typeface="Verdana" panose="020B0604030504040204" pitchFamily="34" charset="0"/>
              </a:rPr>
              <a:t> and </a:t>
            </a:r>
            <a:r>
              <a:rPr lang="en-US" b="1" dirty="0">
                <a:latin typeface="Verdana" panose="020B0604030504040204" pitchFamily="34" charset="0"/>
                <a:ea typeface="Verdana" panose="020B0604030504040204" pitchFamily="34" charset="0"/>
              </a:rPr>
              <a:t>multi-objective</a:t>
            </a:r>
            <a:r>
              <a:rPr lang="en-US" dirty="0">
                <a:latin typeface="Verdana" panose="020B0604030504040204" pitchFamily="34" charset="0"/>
                <a:ea typeface="Verdana" panose="020B0604030504040204" pitchFamily="34" charset="0"/>
              </a:rPr>
              <a:t> optimization. Here's a breakdown of the objectives and goals for each:</a:t>
            </a:r>
          </a:p>
          <a:p>
            <a:pPr algn="just"/>
            <a:endParaRPr lang="en-IN" dirty="0">
              <a:latin typeface="Verdana" panose="020B0604030504040204" pitchFamily="34" charset="0"/>
              <a:ea typeface="Verdana" panose="020B0604030504040204" pitchFamily="34" charset="0"/>
            </a:endParaRPr>
          </a:p>
          <a:p>
            <a:pPr algn="just"/>
            <a:r>
              <a:rPr lang="en-IN" dirty="0">
                <a:latin typeface="Verdana" panose="020B0604030504040204" pitchFamily="34" charset="0"/>
                <a:ea typeface="Verdana" panose="020B0604030504040204" pitchFamily="34" charset="0"/>
              </a:rPr>
              <a:t>.</a:t>
            </a:r>
            <a:r>
              <a:rPr lang="en-US" dirty="0">
                <a:latin typeface="Verdana" panose="020B0604030504040204" pitchFamily="34" charset="0"/>
                <a:ea typeface="Verdana" panose="020B0604030504040204" pitchFamily="34" charset="0"/>
              </a:rPr>
              <a:t> The primary objective of single-objective optimization is to </a:t>
            </a:r>
            <a:r>
              <a:rPr lang="en-US" b="1" dirty="0">
                <a:latin typeface="Verdana" panose="020B0604030504040204" pitchFamily="34" charset="0"/>
                <a:ea typeface="Verdana" panose="020B0604030504040204" pitchFamily="34" charset="0"/>
              </a:rPr>
              <a:t>minimize or maximize</a:t>
            </a:r>
            <a:r>
              <a:rPr lang="en-US" dirty="0">
                <a:latin typeface="Verdana" panose="020B0604030504040204" pitchFamily="34" charset="0"/>
                <a:ea typeface="Verdana" panose="020B0604030504040204" pitchFamily="34" charset="0"/>
              </a:rPr>
              <a:t> a single objective function, which represents a specific goal in the problem.</a:t>
            </a:r>
          </a:p>
          <a:p>
            <a:pPr algn="just"/>
            <a:r>
              <a:rPr lang="en-IN" dirty="0">
                <a:latin typeface="Verdana" panose="020B0604030504040204" pitchFamily="34" charset="0"/>
                <a:ea typeface="Verdana" panose="020B0604030504040204" pitchFamily="34" charset="0"/>
              </a:rPr>
              <a:t>.</a:t>
            </a:r>
            <a:r>
              <a:rPr lang="en-US" dirty="0">
                <a:latin typeface="Verdana" panose="020B0604030504040204" pitchFamily="34" charset="0"/>
                <a:ea typeface="Verdana" panose="020B0604030504040204" pitchFamily="34" charset="0"/>
              </a:rPr>
              <a:t> The objective of multi-objective optimization is to optimize multiple conflicting objectives simultaneously. Rather than one optimal solution, it seeks a </a:t>
            </a:r>
            <a:r>
              <a:rPr lang="en-US" b="1" dirty="0">
                <a:latin typeface="Verdana" panose="020B0604030504040204" pitchFamily="34" charset="0"/>
                <a:ea typeface="Verdana" panose="020B0604030504040204" pitchFamily="34" charset="0"/>
              </a:rPr>
              <a:t>Pareto-optimal set</a:t>
            </a:r>
            <a:r>
              <a:rPr lang="en-US" dirty="0">
                <a:latin typeface="Verdana" panose="020B0604030504040204" pitchFamily="34" charset="0"/>
                <a:ea typeface="Verdana" panose="020B0604030504040204" pitchFamily="34" charset="0"/>
              </a:rPr>
              <a:t> of solutions, where no one solution is better than another across all objectives.</a:t>
            </a:r>
          </a:p>
          <a:p>
            <a:pPr algn="just"/>
            <a:endParaRPr lang="en-US" dirty="0">
              <a:latin typeface="Verdana" panose="020B0604030504040204" pitchFamily="34" charset="0"/>
              <a:ea typeface="Verdana" panose="020B0604030504040204" pitchFamily="34" charset="0"/>
            </a:endParaRPr>
          </a:p>
          <a:p>
            <a:pPr algn="just"/>
            <a:r>
              <a:rPr lang="en-US" b="1" dirty="0">
                <a:latin typeface="Verdana" panose="020B0604030504040204" pitchFamily="34" charset="0"/>
                <a:ea typeface="Verdana" panose="020B0604030504040204" pitchFamily="34" charset="0"/>
              </a:rPr>
              <a:t>Real-World Applications:</a:t>
            </a:r>
          </a:p>
          <a:p>
            <a:pPr algn="just"/>
            <a:endParaRPr lang="en-US" b="1" dirty="0">
              <a:latin typeface="Verdana" panose="020B0604030504040204" pitchFamily="34" charset="0"/>
              <a:ea typeface="Verdana" panose="020B0604030504040204" pitchFamily="34" charset="0"/>
            </a:endParaRPr>
          </a:p>
          <a:p>
            <a:pPr algn="just">
              <a:buFont typeface="Arial" panose="020B0604020202020204" pitchFamily="34" charset="0"/>
              <a:buChar char="•"/>
            </a:pPr>
            <a:r>
              <a:rPr lang="en-US" b="1" dirty="0">
                <a:latin typeface="Verdana" panose="020B0604030504040204" pitchFamily="34" charset="0"/>
                <a:ea typeface="Verdana" panose="020B0604030504040204" pitchFamily="34" charset="0"/>
              </a:rPr>
              <a:t>Environmental Engineering:</a:t>
            </a:r>
            <a:r>
              <a:rPr lang="en-US" dirty="0">
                <a:latin typeface="Verdana" panose="020B0604030504040204" pitchFamily="34" charset="0"/>
                <a:ea typeface="Verdana" panose="020B0604030504040204" pitchFamily="34" charset="0"/>
              </a:rPr>
              <a:t> Balancing the minimization of pollution with the maximization of energy production.</a:t>
            </a:r>
          </a:p>
          <a:p>
            <a:pPr algn="just">
              <a:buFont typeface="Arial" panose="020B0604020202020204" pitchFamily="34" charset="0"/>
              <a:buChar char="•"/>
            </a:pPr>
            <a:r>
              <a:rPr lang="en-US" b="1" dirty="0">
                <a:latin typeface="Verdana" panose="020B0604030504040204" pitchFamily="34" charset="0"/>
                <a:ea typeface="Verdana" panose="020B0604030504040204" pitchFamily="34" charset="0"/>
              </a:rPr>
              <a:t>Supply Chain:</a:t>
            </a:r>
            <a:r>
              <a:rPr lang="en-US" dirty="0">
                <a:latin typeface="Verdana" panose="020B0604030504040204" pitchFamily="34" charset="0"/>
                <a:ea typeface="Verdana" panose="020B0604030504040204" pitchFamily="34" charset="0"/>
              </a:rPr>
              <a:t> Optimizing cost, delivery time, service quality, etc..</a:t>
            </a:r>
            <a:endParaRPr lang="en-IN" sz="100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367344" y="4830368"/>
            <a:ext cx="10022445" cy="954107"/>
          </a:xfrm>
          <a:prstGeom prst="rect">
            <a:avLst/>
          </a:prstGeom>
          <a:noFill/>
        </p:spPr>
        <p:txBody>
          <a:bodyPr wrap="square" rtlCol="0">
            <a:spAutoFit/>
          </a:bodyPr>
          <a:lstStyle/>
          <a:p>
            <a:pPr marL="285750" indent="-285750">
              <a:buFontTx/>
              <a:buChar char="-"/>
            </a:pPr>
            <a:r>
              <a:rPr lang="en-IN" dirty="0">
                <a:latin typeface="Verdana" panose="020B0604030504040204" pitchFamily="34" charset="0"/>
                <a:ea typeface="Verdana" panose="020B0604030504040204" pitchFamily="34" charset="0"/>
              </a:rPr>
              <a:t>Solving Various real-world problems in different fields</a:t>
            </a:r>
          </a:p>
          <a:p>
            <a:pPr marL="285750" indent="-285750">
              <a:buFontTx/>
              <a:buChar char="-"/>
            </a:pPr>
            <a:r>
              <a:rPr lang="en-IN" dirty="0">
                <a:latin typeface="Verdana" panose="020B0604030504040204" pitchFamily="34" charset="0"/>
                <a:ea typeface="Verdana" panose="020B0604030504040204" pitchFamily="34" charset="0"/>
              </a:rPr>
              <a:t>Finding solutions that are most efficient</a:t>
            </a:r>
          </a:p>
          <a:p>
            <a:pPr marL="285750" indent="-285750">
              <a:buFontTx/>
              <a:buChar char="-"/>
            </a:pPr>
            <a:r>
              <a:rPr lang="en-IN" dirty="0"/>
              <a:t>Achieve Feasibility</a:t>
            </a:r>
          </a:p>
          <a:p>
            <a:pPr marL="285750" indent="-285750">
              <a:buFontTx/>
              <a:buChar char="-"/>
            </a:pPr>
            <a:r>
              <a:rPr lang="en-IN" dirty="0"/>
              <a:t>Enhance Decision-Maker Insights</a:t>
            </a:r>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4960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265524" y="22130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Block Diagram  </a:t>
            </a:r>
            <a:endParaRPr dirty="0"/>
          </a:p>
        </p:txBody>
      </p:sp>
      <p:sp>
        <p:nvSpPr>
          <p:cNvPr id="6" name="Oval 5">
            <a:extLst>
              <a:ext uri="{FF2B5EF4-FFF2-40B4-BE49-F238E27FC236}">
                <a16:creationId xmlns:a16="http://schemas.microsoft.com/office/drawing/2014/main" id="{4B6E9B26-78C2-CF02-0E73-897D778BFF7F}"/>
              </a:ext>
            </a:extLst>
          </p:cNvPr>
          <p:cNvSpPr/>
          <p:nvPr/>
        </p:nvSpPr>
        <p:spPr>
          <a:xfrm>
            <a:off x="274163" y="1319753"/>
            <a:ext cx="1668544" cy="942680"/>
          </a:xfrm>
          <a:prstGeom prst="ellipse">
            <a:avLst/>
          </a:prstGeom>
          <a:solidFill>
            <a:srgbClr val="23CEE5"/>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Single and Multi-object optimization</a:t>
            </a:r>
            <a:endParaRPr lang="en-IN" dirty="0"/>
          </a:p>
        </p:txBody>
      </p:sp>
      <p:sp>
        <p:nvSpPr>
          <p:cNvPr id="7" name="Flowchart: Alternate Process 6">
            <a:extLst>
              <a:ext uri="{FF2B5EF4-FFF2-40B4-BE49-F238E27FC236}">
                <a16:creationId xmlns:a16="http://schemas.microsoft.com/office/drawing/2014/main" id="{C778066E-8E0E-FA7C-1BDE-46EC0D46CDA3}"/>
              </a:ext>
            </a:extLst>
          </p:cNvPr>
          <p:cNvSpPr/>
          <p:nvPr/>
        </p:nvSpPr>
        <p:spPr>
          <a:xfrm>
            <a:off x="2458826" y="1357460"/>
            <a:ext cx="1668544" cy="867266"/>
          </a:xfrm>
          <a:prstGeom prst="flowChartAlternateProcess">
            <a:avLst/>
          </a:prstGeom>
          <a:solidFill>
            <a:srgbClr val="23CEE5"/>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Literature </a:t>
            </a:r>
          </a:p>
          <a:p>
            <a:pPr algn="ctr"/>
            <a:r>
              <a:rPr lang="en-US" dirty="0"/>
              <a:t>Survey</a:t>
            </a:r>
            <a:endParaRPr lang="en-IN" dirty="0"/>
          </a:p>
        </p:txBody>
      </p:sp>
      <p:sp>
        <p:nvSpPr>
          <p:cNvPr id="8" name="Flowchart: Alternate Process 7">
            <a:extLst>
              <a:ext uri="{FF2B5EF4-FFF2-40B4-BE49-F238E27FC236}">
                <a16:creationId xmlns:a16="http://schemas.microsoft.com/office/drawing/2014/main" id="{EA00FFF4-C171-DF6A-CAD9-E5F9CBF0A84F}"/>
              </a:ext>
            </a:extLst>
          </p:cNvPr>
          <p:cNvSpPr/>
          <p:nvPr/>
        </p:nvSpPr>
        <p:spPr>
          <a:xfrm>
            <a:off x="4643489" y="1357460"/>
            <a:ext cx="1759670" cy="867266"/>
          </a:xfrm>
          <a:prstGeom prst="flowChartAlternateProcess">
            <a:avLst/>
          </a:prstGeom>
          <a:solidFill>
            <a:srgbClr val="23CEE5"/>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 Detection</a:t>
            </a:r>
            <a:endParaRPr lang="en-IN" dirty="0"/>
          </a:p>
        </p:txBody>
      </p:sp>
      <p:sp>
        <p:nvSpPr>
          <p:cNvPr id="9" name="Flowchart: Alternate Process 8">
            <a:extLst>
              <a:ext uri="{FF2B5EF4-FFF2-40B4-BE49-F238E27FC236}">
                <a16:creationId xmlns:a16="http://schemas.microsoft.com/office/drawing/2014/main" id="{EA00FFF4-C171-DF6A-CAD9-E5F9CBF0A84F}"/>
              </a:ext>
            </a:extLst>
          </p:cNvPr>
          <p:cNvSpPr/>
          <p:nvPr/>
        </p:nvSpPr>
        <p:spPr>
          <a:xfrm>
            <a:off x="6919278" y="1319753"/>
            <a:ext cx="1668544" cy="942680"/>
          </a:xfrm>
          <a:prstGeom prst="flowChartAlternateProcess">
            <a:avLst/>
          </a:prstGeom>
          <a:solidFill>
            <a:srgbClr val="23CEE5"/>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Selection </a:t>
            </a:r>
          </a:p>
        </p:txBody>
      </p:sp>
      <p:sp>
        <p:nvSpPr>
          <p:cNvPr id="12" name="Flowchart: Decision 11">
            <a:extLst>
              <a:ext uri="{FF2B5EF4-FFF2-40B4-BE49-F238E27FC236}">
                <a16:creationId xmlns:a16="http://schemas.microsoft.com/office/drawing/2014/main" id="{C8B7FDE5-A8C9-AB67-8223-E54277F6A957}"/>
              </a:ext>
            </a:extLst>
          </p:cNvPr>
          <p:cNvSpPr/>
          <p:nvPr/>
        </p:nvSpPr>
        <p:spPr>
          <a:xfrm>
            <a:off x="6495860" y="4210195"/>
            <a:ext cx="2515380" cy="1012254"/>
          </a:xfrm>
          <a:prstGeom prst="flowChartDecision">
            <a:avLst/>
          </a:prstGeom>
          <a:solidFill>
            <a:srgbClr val="23CEE5"/>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Validation and Sensitivity Analysis</a:t>
            </a:r>
          </a:p>
        </p:txBody>
      </p:sp>
      <p:sp>
        <p:nvSpPr>
          <p:cNvPr id="14" name="Flowchart: Alternate Process 13">
            <a:extLst>
              <a:ext uri="{FF2B5EF4-FFF2-40B4-BE49-F238E27FC236}">
                <a16:creationId xmlns:a16="http://schemas.microsoft.com/office/drawing/2014/main" id="{93B91AB8-6339-8055-4940-D42FED0FC621}"/>
              </a:ext>
            </a:extLst>
          </p:cNvPr>
          <p:cNvSpPr/>
          <p:nvPr/>
        </p:nvSpPr>
        <p:spPr>
          <a:xfrm>
            <a:off x="6919278" y="5602633"/>
            <a:ext cx="1668544" cy="942680"/>
          </a:xfrm>
          <a:prstGeom prst="flowChartAlternateProcess">
            <a:avLst/>
          </a:prstGeom>
          <a:solidFill>
            <a:srgbClr val="23CEE5"/>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Implementation and Evaluation</a:t>
            </a:r>
          </a:p>
        </p:txBody>
      </p:sp>
      <p:sp>
        <p:nvSpPr>
          <p:cNvPr id="15" name="Flowchart: Decision 14">
            <a:extLst>
              <a:ext uri="{FF2B5EF4-FFF2-40B4-BE49-F238E27FC236}">
                <a16:creationId xmlns:a16="http://schemas.microsoft.com/office/drawing/2014/main" id="{5B68C3CC-164E-7715-D366-620323F58440}"/>
              </a:ext>
            </a:extLst>
          </p:cNvPr>
          <p:cNvSpPr/>
          <p:nvPr/>
        </p:nvSpPr>
        <p:spPr>
          <a:xfrm>
            <a:off x="6535921" y="2678340"/>
            <a:ext cx="2435258" cy="1120394"/>
          </a:xfrm>
          <a:prstGeom prst="flowChartDecision">
            <a:avLst/>
          </a:prstGeom>
          <a:solidFill>
            <a:srgbClr val="23CEE5"/>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Optimization and Solution Generation</a:t>
            </a:r>
          </a:p>
        </p:txBody>
      </p:sp>
      <p:sp>
        <p:nvSpPr>
          <p:cNvPr id="16" name="Oval 15">
            <a:extLst>
              <a:ext uri="{FF2B5EF4-FFF2-40B4-BE49-F238E27FC236}">
                <a16:creationId xmlns:a16="http://schemas.microsoft.com/office/drawing/2014/main" id="{57442311-C3F7-6D93-5C86-8DCEB10DD993}"/>
              </a:ext>
            </a:extLst>
          </p:cNvPr>
          <p:cNvSpPr/>
          <p:nvPr/>
        </p:nvSpPr>
        <p:spPr>
          <a:xfrm>
            <a:off x="10146383" y="5602633"/>
            <a:ext cx="1668544" cy="942680"/>
          </a:xfrm>
          <a:prstGeom prst="ellipse">
            <a:avLst/>
          </a:prstGeom>
          <a:solidFill>
            <a:srgbClr val="23CEE5"/>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Final Report</a:t>
            </a:r>
          </a:p>
        </p:txBody>
      </p:sp>
      <p:cxnSp>
        <p:nvCxnSpPr>
          <p:cNvPr id="18" name="Straight Arrow Connector 17">
            <a:extLst>
              <a:ext uri="{FF2B5EF4-FFF2-40B4-BE49-F238E27FC236}">
                <a16:creationId xmlns:a16="http://schemas.microsoft.com/office/drawing/2014/main" id="{301D1724-8942-4C49-9D35-C3C0416F880E}"/>
              </a:ext>
            </a:extLst>
          </p:cNvPr>
          <p:cNvCxnSpPr>
            <a:stCxn id="6" idx="6"/>
            <a:endCxn id="7" idx="1"/>
          </p:cNvCxnSpPr>
          <p:nvPr/>
        </p:nvCxnSpPr>
        <p:spPr>
          <a:xfrm>
            <a:off x="1942707" y="1791093"/>
            <a:ext cx="5161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73E210AF-0ECE-3288-AFE5-9AA603AC75BA}"/>
              </a:ext>
            </a:extLst>
          </p:cNvPr>
          <p:cNvCxnSpPr>
            <a:stCxn id="7" idx="3"/>
            <a:endCxn id="8" idx="1"/>
          </p:cNvCxnSpPr>
          <p:nvPr/>
        </p:nvCxnSpPr>
        <p:spPr>
          <a:xfrm>
            <a:off x="4127370" y="1791093"/>
            <a:ext cx="5161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49F6FCA3-AD2B-2338-646B-03A4E12ECC33}"/>
              </a:ext>
            </a:extLst>
          </p:cNvPr>
          <p:cNvCxnSpPr>
            <a:stCxn id="8" idx="3"/>
            <a:endCxn id="9" idx="1"/>
          </p:cNvCxnSpPr>
          <p:nvPr/>
        </p:nvCxnSpPr>
        <p:spPr>
          <a:xfrm>
            <a:off x="6403159" y="1791093"/>
            <a:ext cx="5161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F8ED745-ACCA-EDAC-EBAE-09111D416051}"/>
              </a:ext>
            </a:extLst>
          </p:cNvPr>
          <p:cNvCxnSpPr>
            <a:stCxn id="9" idx="2"/>
            <a:endCxn id="15" idx="0"/>
          </p:cNvCxnSpPr>
          <p:nvPr/>
        </p:nvCxnSpPr>
        <p:spPr>
          <a:xfrm>
            <a:off x="7753550" y="2262433"/>
            <a:ext cx="0" cy="4159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CF1E138B-77A8-32B5-64C9-8956A8311280}"/>
              </a:ext>
            </a:extLst>
          </p:cNvPr>
          <p:cNvSpPr txBox="1"/>
          <p:nvPr/>
        </p:nvSpPr>
        <p:spPr>
          <a:xfrm>
            <a:off x="7112528" y="3850575"/>
            <a:ext cx="641022" cy="307777"/>
          </a:xfrm>
          <a:prstGeom prst="rect">
            <a:avLst/>
          </a:prstGeom>
          <a:noFill/>
        </p:spPr>
        <p:txBody>
          <a:bodyPr wrap="square" rtlCol="0">
            <a:spAutoFit/>
          </a:bodyPr>
          <a:lstStyle/>
          <a:p>
            <a:r>
              <a:rPr lang="en-US" dirty="0"/>
              <a:t>yes</a:t>
            </a:r>
            <a:endParaRPr lang="en-IN" dirty="0"/>
          </a:p>
        </p:txBody>
      </p:sp>
      <p:cxnSp>
        <p:nvCxnSpPr>
          <p:cNvPr id="30" name="Connector: Elbow 29">
            <a:extLst>
              <a:ext uri="{FF2B5EF4-FFF2-40B4-BE49-F238E27FC236}">
                <a16:creationId xmlns:a16="http://schemas.microsoft.com/office/drawing/2014/main" id="{63651747-59DC-D021-E0EA-2E6A91F94BF2}"/>
              </a:ext>
            </a:extLst>
          </p:cNvPr>
          <p:cNvCxnSpPr>
            <a:stCxn id="15" idx="3"/>
            <a:endCxn id="9" idx="3"/>
          </p:cNvCxnSpPr>
          <p:nvPr/>
        </p:nvCxnSpPr>
        <p:spPr>
          <a:xfrm flipH="1" flipV="1">
            <a:off x="8587822" y="1791093"/>
            <a:ext cx="383357" cy="1447444"/>
          </a:xfrm>
          <a:prstGeom prst="bentConnector3">
            <a:avLst>
              <a:gd name="adj1" fmla="val -59631"/>
            </a:avLst>
          </a:prstGeom>
          <a:ln>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7AD1A7C5-6363-0B80-45A5-C6C3EA6E8D14}"/>
              </a:ext>
            </a:extLst>
          </p:cNvPr>
          <p:cNvSpPr txBox="1"/>
          <p:nvPr/>
        </p:nvSpPr>
        <p:spPr>
          <a:xfrm>
            <a:off x="9282260" y="2370563"/>
            <a:ext cx="641022" cy="307777"/>
          </a:xfrm>
          <a:prstGeom prst="rect">
            <a:avLst/>
          </a:prstGeom>
          <a:noFill/>
        </p:spPr>
        <p:txBody>
          <a:bodyPr wrap="square" rtlCol="0">
            <a:spAutoFit/>
          </a:bodyPr>
          <a:lstStyle/>
          <a:p>
            <a:r>
              <a:rPr lang="en-US" dirty="0"/>
              <a:t>no</a:t>
            </a:r>
            <a:endParaRPr lang="en-IN" dirty="0"/>
          </a:p>
        </p:txBody>
      </p:sp>
      <p:cxnSp>
        <p:nvCxnSpPr>
          <p:cNvPr id="33" name="Straight Arrow Connector 32">
            <a:extLst>
              <a:ext uri="{FF2B5EF4-FFF2-40B4-BE49-F238E27FC236}">
                <a16:creationId xmlns:a16="http://schemas.microsoft.com/office/drawing/2014/main" id="{2BC87DEB-4729-5387-873F-0ABCF3E09621}"/>
              </a:ext>
            </a:extLst>
          </p:cNvPr>
          <p:cNvCxnSpPr>
            <a:stCxn id="15" idx="2"/>
            <a:endCxn id="12" idx="0"/>
          </p:cNvCxnSpPr>
          <p:nvPr/>
        </p:nvCxnSpPr>
        <p:spPr>
          <a:xfrm>
            <a:off x="7753550" y="3798734"/>
            <a:ext cx="0" cy="4114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5864DB0D-ED5E-0AB6-8D51-8175D8601C07}"/>
              </a:ext>
            </a:extLst>
          </p:cNvPr>
          <p:cNvCxnSpPr>
            <a:stCxn id="12" idx="2"/>
            <a:endCxn id="14" idx="0"/>
          </p:cNvCxnSpPr>
          <p:nvPr/>
        </p:nvCxnSpPr>
        <p:spPr>
          <a:xfrm>
            <a:off x="7753550" y="5222449"/>
            <a:ext cx="0" cy="380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B8B8E2B3-A720-AE34-7D2A-A72B9B339122}"/>
              </a:ext>
            </a:extLst>
          </p:cNvPr>
          <p:cNvSpPr txBox="1"/>
          <p:nvPr/>
        </p:nvSpPr>
        <p:spPr>
          <a:xfrm>
            <a:off x="7112528" y="5228541"/>
            <a:ext cx="641022" cy="307777"/>
          </a:xfrm>
          <a:prstGeom prst="rect">
            <a:avLst/>
          </a:prstGeom>
          <a:noFill/>
        </p:spPr>
        <p:txBody>
          <a:bodyPr wrap="square" rtlCol="0">
            <a:spAutoFit/>
          </a:bodyPr>
          <a:lstStyle/>
          <a:p>
            <a:r>
              <a:rPr lang="en-US" dirty="0"/>
              <a:t>yes</a:t>
            </a:r>
            <a:endParaRPr lang="en-IN" dirty="0"/>
          </a:p>
        </p:txBody>
      </p:sp>
      <p:cxnSp>
        <p:nvCxnSpPr>
          <p:cNvPr id="38" name="Straight Arrow Connector 37">
            <a:extLst>
              <a:ext uri="{FF2B5EF4-FFF2-40B4-BE49-F238E27FC236}">
                <a16:creationId xmlns:a16="http://schemas.microsoft.com/office/drawing/2014/main" id="{D5FE724D-37BA-1071-358F-D4F81D2ECA2E}"/>
              </a:ext>
            </a:extLst>
          </p:cNvPr>
          <p:cNvCxnSpPr>
            <a:stCxn id="14" idx="3"/>
            <a:endCxn id="16" idx="2"/>
          </p:cNvCxnSpPr>
          <p:nvPr/>
        </p:nvCxnSpPr>
        <p:spPr>
          <a:xfrm>
            <a:off x="8587822" y="6073973"/>
            <a:ext cx="15585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Connector: Elbow 39">
            <a:extLst>
              <a:ext uri="{FF2B5EF4-FFF2-40B4-BE49-F238E27FC236}">
                <a16:creationId xmlns:a16="http://schemas.microsoft.com/office/drawing/2014/main" id="{24E2B530-6C93-5DAA-0F24-5B0699A55A64}"/>
              </a:ext>
            </a:extLst>
          </p:cNvPr>
          <p:cNvCxnSpPr>
            <a:stCxn id="12" idx="3"/>
            <a:endCxn id="9" idx="3"/>
          </p:cNvCxnSpPr>
          <p:nvPr/>
        </p:nvCxnSpPr>
        <p:spPr>
          <a:xfrm flipH="1" flipV="1">
            <a:off x="8587822" y="1791093"/>
            <a:ext cx="423418" cy="2925229"/>
          </a:xfrm>
          <a:prstGeom prst="bentConnector3">
            <a:avLst>
              <a:gd name="adj1" fmla="val -292209"/>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C4998B4E-F825-07C7-D79B-381AB633E566}"/>
              </a:ext>
            </a:extLst>
          </p:cNvPr>
          <p:cNvSpPr txBox="1"/>
          <p:nvPr/>
        </p:nvSpPr>
        <p:spPr>
          <a:xfrm>
            <a:off x="441493" y="3798734"/>
            <a:ext cx="6094428" cy="523220"/>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800"/>
              <a:buFont typeface="Arial"/>
              <a:buNone/>
            </a:pPr>
            <a:r>
              <a:rPr lang="en-US" sz="1400" b="1" i="0" u="none" strike="noStrike" cap="none" dirty="0">
                <a:solidFill>
                  <a:schemeClr val="dk1"/>
                </a:solidFill>
                <a:latin typeface="Montserrat"/>
                <a:ea typeface="Montserrat"/>
                <a:cs typeface="Montserrat"/>
                <a:sym typeface="Montserrat"/>
              </a:rPr>
              <a:t>SINGLE AND MULTI-OBJECTIVE OPTIMIZATION FOR REAL WORLD PROBLEMS</a:t>
            </a:r>
          </a:p>
        </p:txBody>
      </p:sp>
      <p:sp>
        <p:nvSpPr>
          <p:cNvPr id="44" name="TextBox 43">
            <a:extLst>
              <a:ext uri="{FF2B5EF4-FFF2-40B4-BE49-F238E27FC236}">
                <a16:creationId xmlns:a16="http://schemas.microsoft.com/office/drawing/2014/main" id="{D0B12C95-7C80-BA8F-FDF2-54D2B8A72EDB}"/>
              </a:ext>
            </a:extLst>
          </p:cNvPr>
          <p:cNvSpPr txBox="1"/>
          <p:nvPr/>
        </p:nvSpPr>
        <p:spPr>
          <a:xfrm>
            <a:off x="9046591" y="4716322"/>
            <a:ext cx="641022" cy="307777"/>
          </a:xfrm>
          <a:prstGeom prst="rect">
            <a:avLst/>
          </a:prstGeom>
          <a:noFill/>
        </p:spPr>
        <p:txBody>
          <a:bodyPr wrap="square" rtlCol="0">
            <a:spAutoFit/>
          </a:bodyPr>
          <a:lstStyle/>
          <a:p>
            <a:r>
              <a:rPr lang="en-US" dirty="0"/>
              <a:t>no</a:t>
            </a:r>
            <a:endParaRPr lang="en-IN" dirty="0"/>
          </a:p>
        </p:txBody>
      </p:sp>
    </p:spTree>
    <p:extLst>
      <p:ext uri="{BB962C8B-B14F-4D97-AF65-F5344CB8AC3E}">
        <p14:creationId xmlns:p14="http://schemas.microsoft.com/office/powerpoint/2010/main" val="18694606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2548</TotalTime>
  <Words>1990</Words>
  <Application>Microsoft Office PowerPoint</Application>
  <PresentationFormat>Widescreen</PresentationFormat>
  <Paragraphs>225</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Montserrat Medium</vt:lpstr>
      <vt:lpstr>Nunito</vt:lpstr>
      <vt:lpstr>Arial</vt:lpstr>
      <vt:lpstr>Verdana</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When: Currently, we are using these algorithms to solve real-world problems that are basic and we are trying to find efficient solutions for the next phase is to find real-world problems that are complex and hard to solve    How: The project aims to solve optimization problems by leveraging swarm intelligence principles. In a typical optimization problem, the objective is to find the best solution from a set of possible solutions within a defined search space. PSO is particularly effective for nonlinear, multi-dimensional, or non-convex problems where traditional optimization methods may fail or be inefficient.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D Hafeez</cp:lastModifiedBy>
  <cp:revision>11</cp:revision>
  <dcterms:created xsi:type="dcterms:W3CDTF">2021-01-07T12:40:50Z</dcterms:created>
  <dcterms:modified xsi:type="dcterms:W3CDTF">2024-10-23T03:55:48Z</dcterms:modified>
</cp:coreProperties>
</file>