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Oi"/>
      <p:regular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gVVBN8/ssxEPGMB+6nI79kx/c0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0EDE6C-D350-42F6-8EA3-25C9E6CDDDEE}">
  <a:tblStyle styleId="{320EDE6C-D350-42F6-8EA3-25C9E6CDDDE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font" Target="fonts/Oi-regular.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3"/>
          <p:cNvGrpSpPr/>
          <p:nvPr/>
        </p:nvGrpSpPr>
        <p:grpSpPr>
          <a:xfrm>
            <a:off x="0" y="490"/>
            <a:ext cx="5153705" cy="5134399"/>
            <a:chOff x="0" y="75"/>
            <a:chExt cx="5153705" cy="5152950"/>
          </a:xfrm>
        </p:grpSpPr>
        <p:sp>
          <p:nvSpPr>
            <p:cNvPr id="12" name="Google Shape;12;p1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22"/>
          <p:cNvGrpSpPr/>
          <p:nvPr/>
        </p:nvGrpSpPr>
        <p:grpSpPr>
          <a:xfrm>
            <a:off x="0" y="4128572"/>
            <a:ext cx="698925" cy="684657"/>
            <a:chOff x="0" y="3785672"/>
            <a:chExt cx="698925" cy="684657"/>
          </a:xfrm>
        </p:grpSpPr>
        <p:sp>
          <p:nvSpPr>
            <p:cNvPr id="103" name="Google Shape;103;p2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23"/>
          <p:cNvGrpSpPr/>
          <p:nvPr/>
        </p:nvGrpSpPr>
        <p:grpSpPr>
          <a:xfrm>
            <a:off x="4406400" y="0"/>
            <a:ext cx="4737600" cy="5143065"/>
            <a:chOff x="4406400" y="0"/>
            <a:chExt cx="4737600" cy="5143065"/>
          </a:xfrm>
        </p:grpSpPr>
        <p:sp>
          <p:nvSpPr>
            <p:cNvPr id="109" name="Google Shape;109;p2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4"/>
          <p:cNvGrpSpPr/>
          <p:nvPr/>
        </p:nvGrpSpPr>
        <p:grpSpPr>
          <a:xfrm>
            <a:off x="0" y="381001"/>
            <a:ext cx="1037850" cy="1016288"/>
            <a:chOff x="0" y="381001"/>
            <a:chExt cx="1037850" cy="1016288"/>
          </a:xfrm>
        </p:grpSpPr>
        <p:sp>
          <p:nvSpPr>
            <p:cNvPr id="21" name="Google Shape;21;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16"/>
          <p:cNvGrpSpPr/>
          <p:nvPr/>
        </p:nvGrpSpPr>
        <p:grpSpPr>
          <a:xfrm>
            <a:off x="4406400" y="0"/>
            <a:ext cx="4737600" cy="5143065"/>
            <a:chOff x="4406400" y="0"/>
            <a:chExt cx="4737600" cy="5143065"/>
          </a:xfrm>
        </p:grpSpPr>
        <p:sp>
          <p:nvSpPr>
            <p:cNvPr id="30" name="Google Shape;30;p1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17"/>
          <p:cNvGrpSpPr/>
          <p:nvPr/>
        </p:nvGrpSpPr>
        <p:grpSpPr>
          <a:xfrm>
            <a:off x="0" y="381001"/>
            <a:ext cx="1037850" cy="1016288"/>
            <a:chOff x="0" y="381001"/>
            <a:chExt cx="1037850" cy="1016288"/>
          </a:xfrm>
        </p:grpSpPr>
        <p:sp>
          <p:nvSpPr>
            <p:cNvPr id="52" name="Google Shape;52;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18"/>
          <p:cNvGrpSpPr/>
          <p:nvPr/>
        </p:nvGrpSpPr>
        <p:grpSpPr>
          <a:xfrm>
            <a:off x="0" y="381001"/>
            <a:ext cx="1037850" cy="1016288"/>
            <a:chOff x="0" y="381001"/>
            <a:chExt cx="1037850" cy="1016288"/>
          </a:xfrm>
        </p:grpSpPr>
        <p:sp>
          <p:nvSpPr>
            <p:cNvPr id="60" name="Google Shape;60;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19"/>
          <p:cNvGrpSpPr/>
          <p:nvPr/>
        </p:nvGrpSpPr>
        <p:grpSpPr>
          <a:xfrm>
            <a:off x="0" y="381001"/>
            <a:ext cx="1037850" cy="1016288"/>
            <a:chOff x="0" y="381001"/>
            <a:chExt cx="1037850" cy="1016288"/>
          </a:xfrm>
        </p:grpSpPr>
        <p:sp>
          <p:nvSpPr>
            <p:cNvPr id="66" name="Google Shape;66;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20"/>
          <p:cNvGrpSpPr/>
          <p:nvPr/>
        </p:nvGrpSpPr>
        <p:grpSpPr>
          <a:xfrm>
            <a:off x="4406400" y="0"/>
            <a:ext cx="4737600" cy="5143500"/>
            <a:chOff x="4406400" y="0"/>
            <a:chExt cx="4737600" cy="5143500"/>
          </a:xfrm>
        </p:grpSpPr>
        <p:sp>
          <p:nvSpPr>
            <p:cNvPr id="73" name="Google Shape;73;p2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21"/>
          <p:cNvGrpSpPr/>
          <p:nvPr/>
        </p:nvGrpSpPr>
        <p:grpSpPr>
          <a:xfrm>
            <a:off x="0" y="381001"/>
            <a:ext cx="1037850" cy="1016288"/>
            <a:chOff x="0" y="381001"/>
            <a:chExt cx="1037850" cy="1016288"/>
          </a:xfrm>
        </p:grpSpPr>
        <p:sp>
          <p:nvSpPr>
            <p:cNvPr id="95" name="Google Shape;95;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Flight Ticket Price Prediction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35" name="Google Shape;135;p1"/>
          <p:cNvSpPr txBox="1"/>
          <p:nvPr>
            <p:ph idx="1" type="subTitle"/>
          </p:nvPr>
        </p:nvSpPr>
        <p:spPr>
          <a:xfrm>
            <a:off x="4157675" y="3157300"/>
            <a:ext cx="3470700" cy="506100"/>
          </a:xfrm>
          <a:prstGeom prst="rect">
            <a:avLst/>
          </a:prstGeom>
          <a:noFill/>
          <a:ln>
            <a:noFill/>
          </a:ln>
        </p:spPr>
        <p:txBody>
          <a:bodyPr anchorCtr="0" anchor="t" bIns="91425" lIns="91425" spcFirstLastPara="1" rIns="91425" wrap="square" tIns="91425">
            <a:normAutofit fontScale="85000" lnSpcReduction="20000"/>
          </a:bodyPr>
          <a:lstStyle/>
          <a:p>
            <a:pPr indent="0" lvl="0" marL="0" marR="292735" rtl="0" algn="l">
              <a:lnSpc>
                <a:spcPct val="100000"/>
              </a:lnSpc>
              <a:spcBef>
                <a:spcPts val="0"/>
              </a:spcBef>
              <a:spcAft>
                <a:spcPts val="0"/>
              </a:spcAft>
              <a:buClr>
                <a:srgbClr val="7E7E7E"/>
              </a:buClr>
              <a:buSzPct val="100000"/>
              <a:buFont typeface="Verdana"/>
              <a:buNone/>
            </a:pPr>
            <a:r>
              <a:rPr lang="en" sz="1800">
                <a:solidFill>
                  <a:schemeClr val="dk2"/>
                </a:solidFill>
                <a:latin typeface="Verdana"/>
                <a:ea typeface="Verdana"/>
                <a:cs typeface="Verdana"/>
                <a:sym typeface="Verdana"/>
              </a:rPr>
              <a:t>Detailed Project Report</a:t>
            </a:r>
            <a:endParaRPr sz="1800">
              <a:solidFill>
                <a:schemeClr val="dk2"/>
              </a:solidFill>
              <a:latin typeface="Verdana"/>
              <a:ea typeface="Verdana"/>
              <a:cs typeface="Verdana"/>
              <a:sym typeface="Verdana"/>
            </a:endParaRPr>
          </a:p>
          <a:p>
            <a:pPr indent="0" lvl="0" marL="0" rtl="0" algn="l">
              <a:lnSpc>
                <a:spcPct val="100000"/>
              </a:lnSpc>
              <a:spcBef>
                <a:spcPts val="0"/>
              </a:spcBef>
              <a:spcAft>
                <a:spcPts val="0"/>
              </a:spcAft>
              <a:buSzPct val="117647"/>
              <a:buNone/>
            </a:pPr>
            <a:r>
              <a:t/>
            </a:r>
            <a:endParaRPr/>
          </a:p>
        </p:txBody>
      </p:sp>
      <p:sp>
        <p:nvSpPr>
          <p:cNvPr id="136" name="Google Shape;136;p1"/>
          <p:cNvSpPr txBox="1"/>
          <p:nvPr/>
        </p:nvSpPr>
        <p:spPr>
          <a:xfrm>
            <a:off x="8260100" y="4743300"/>
            <a:ext cx="3000000" cy="4002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BEBEBE"/>
                </a:solidFill>
                <a:latin typeface="Verdana"/>
                <a:ea typeface="Verdana"/>
                <a:cs typeface="Verdana"/>
                <a:sym typeface="Verdana"/>
              </a:rPr>
              <a:t>iNeuron</a:t>
            </a:r>
            <a:endParaRPr b="0" i="0" sz="1400" u="none" cap="none" strike="noStrike">
              <a:solidFill>
                <a:schemeClr val="lt1"/>
              </a:solidFill>
              <a:latin typeface="Verdana"/>
              <a:ea typeface="Verdana"/>
              <a:cs typeface="Verdana"/>
              <a:sym typeface="Verdana"/>
            </a:endParaRPr>
          </a:p>
        </p:txBody>
      </p:sp>
      <p:sp>
        <p:nvSpPr>
          <p:cNvPr id="137" name="Google Shape;137;p1"/>
          <p:cNvSpPr txBox="1"/>
          <p:nvPr/>
        </p:nvSpPr>
        <p:spPr>
          <a:xfrm>
            <a:off x="5078125" y="3999275"/>
            <a:ext cx="37923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999999"/>
              </a:buClr>
              <a:buSzPts val="1400"/>
              <a:buFont typeface="Lato"/>
              <a:buChar char="●"/>
            </a:pPr>
            <a:r>
              <a:rPr b="0" i="0" lang="en" sz="1400" u="none" cap="none" strike="noStrike">
                <a:solidFill>
                  <a:srgbClr val="999999"/>
                </a:solidFill>
                <a:latin typeface="Lato"/>
                <a:ea typeface="Lato"/>
                <a:cs typeface="Lato"/>
                <a:sym typeface="Lato"/>
              </a:rPr>
              <a:t>Varun Salunkhe</a:t>
            </a:r>
            <a:endParaRPr b="0" i="0" sz="1400" u="none" cap="none" strike="noStrike">
              <a:solidFill>
                <a:srgbClr val="999999"/>
              </a:solidFill>
              <a:latin typeface="Lato"/>
              <a:ea typeface="Lato"/>
              <a:cs typeface="Lato"/>
              <a:sym typeface="Lato"/>
            </a:endParaRPr>
          </a:p>
          <a:p>
            <a:pPr indent="-317500" lvl="0" marL="457200" marR="0" rtl="0" algn="l">
              <a:lnSpc>
                <a:spcPct val="100000"/>
              </a:lnSpc>
              <a:spcBef>
                <a:spcPts val="0"/>
              </a:spcBef>
              <a:spcAft>
                <a:spcPts val="0"/>
              </a:spcAft>
              <a:buClr>
                <a:srgbClr val="999999"/>
              </a:buClr>
              <a:buSzPts val="1400"/>
              <a:buFont typeface="Lato"/>
              <a:buChar char="●"/>
            </a:pPr>
            <a:r>
              <a:rPr b="0" i="0" lang="en" sz="1400" u="none" cap="none" strike="noStrike">
                <a:solidFill>
                  <a:srgbClr val="999999"/>
                </a:solidFill>
                <a:latin typeface="Lato"/>
                <a:ea typeface="Lato"/>
                <a:cs typeface="Lato"/>
                <a:sym typeface="Lato"/>
              </a:rPr>
              <a:t>Sourabh Hawale</a:t>
            </a:r>
            <a:endParaRPr b="0" i="0" sz="1400" u="none" cap="none" strike="noStrike">
              <a:solidFill>
                <a:srgbClr val="999999"/>
              </a:solidFill>
              <a:latin typeface="Lato"/>
              <a:ea typeface="Lato"/>
              <a:cs typeface="Lato"/>
              <a:sym typeface="Lato"/>
            </a:endParaRPr>
          </a:p>
          <a:p>
            <a:pPr indent="-317500" lvl="0" marL="457200" marR="0" rtl="0" algn="l">
              <a:lnSpc>
                <a:spcPct val="100000"/>
              </a:lnSpc>
              <a:spcBef>
                <a:spcPts val="0"/>
              </a:spcBef>
              <a:spcAft>
                <a:spcPts val="0"/>
              </a:spcAft>
              <a:buClr>
                <a:srgbClr val="999999"/>
              </a:buClr>
              <a:buSzPts val="1400"/>
              <a:buFont typeface="Lato"/>
              <a:buChar char="●"/>
            </a:pPr>
            <a:r>
              <a:rPr b="0" i="0" lang="en" sz="1400" u="none" cap="none" strike="noStrike">
                <a:solidFill>
                  <a:srgbClr val="999999"/>
                </a:solidFill>
                <a:latin typeface="Lato"/>
                <a:ea typeface="Lato"/>
                <a:cs typeface="Lato"/>
                <a:sym typeface="Lato"/>
              </a:rPr>
              <a:t>Saurabh Jumnalkar</a:t>
            </a:r>
            <a:endParaRPr b="0" i="0" sz="1400" u="none" cap="none" strike="noStrike">
              <a:solidFill>
                <a:srgbClr val="99999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nvSpPr>
        <p:spPr>
          <a:xfrm>
            <a:off x="2171250" y="2202300"/>
            <a:ext cx="4801500" cy="738900"/>
          </a:xfrm>
          <a:prstGeom prst="rect">
            <a:avLst/>
          </a:prstGeom>
          <a:noFill/>
          <a:ln>
            <a:noFill/>
          </a:ln>
        </p:spPr>
        <p:txBody>
          <a:bodyPr anchorCtr="0" anchor="t" bIns="91425" lIns="91425" spcFirstLastPara="1" rIns="91425" wrap="square" tIns="91425">
            <a:spAutoFit/>
          </a:bodyPr>
          <a:lstStyle/>
          <a:p>
            <a:pPr indent="0" lvl="0" marL="12700" marR="0" rtl="0" algn="ctr">
              <a:lnSpc>
                <a:spcPct val="100000"/>
              </a:lnSpc>
              <a:spcBef>
                <a:spcPts val="0"/>
              </a:spcBef>
              <a:spcAft>
                <a:spcPts val="0"/>
              </a:spcAft>
              <a:buClr>
                <a:srgbClr val="000000"/>
              </a:buClr>
              <a:buSzPts val="3600"/>
              <a:buFont typeface="Arial"/>
              <a:buNone/>
            </a:pPr>
            <a:r>
              <a:rPr b="1" i="0" lang="en" sz="3600" u="none" cap="none" strike="noStrike">
                <a:solidFill>
                  <a:srgbClr val="EBEBEB"/>
                </a:solidFill>
                <a:latin typeface="Century Gothic"/>
                <a:ea typeface="Century Gothic"/>
                <a:cs typeface="Century Gothic"/>
                <a:sym typeface="Century Gothic"/>
              </a:rPr>
              <a:t>THANK YOU</a:t>
            </a:r>
            <a:endParaRPr b="0"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12700" rtl="0" algn="l">
              <a:lnSpc>
                <a:spcPct val="100000"/>
              </a:lnSpc>
              <a:spcBef>
                <a:spcPts val="0"/>
              </a:spcBef>
              <a:spcAft>
                <a:spcPts val="0"/>
              </a:spcAft>
              <a:buClr>
                <a:srgbClr val="EBEBEB"/>
              </a:buClr>
              <a:buSzPct val="100000"/>
              <a:buFont typeface="Century Gothic"/>
              <a:buNone/>
            </a:pPr>
            <a:r>
              <a:rPr b="1" lang="en" sz="3600">
                <a:solidFill>
                  <a:srgbClr val="EBEBEB"/>
                </a:solidFill>
                <a:latin typeface="Century Gothic"/>
                <a:ea typeface="Century Gothic"/>
                <a:cs typeface="Century Gothic"/>
                <a:sym typeface="Century Gothic"/>
              </a:rPr>
              <a:t>PROJECT DETAIL</a:t>
            </a:r>
            <a:endParaRPr b="1" sz="3600">
              <a:solidFill>
                <a:srgbClr val="FEFEFE"/>
              </a:solidFill>
              <a:latin typeface="Century Gothic"/>
              <a:ea typeface="Century Gothic"/>
              <a:cs typeface="Century Gothic"/>
              <a:sym typeface="Century Gothic"/>
            </a:endParaRPr>
          </a:p>
          <a:p>
            <a:pPr indent="0" lvl="0" marL="0" rtl="0" algn="l">
              <a:lnSpc>
                <a:spcPct val="100000"/>
              </a:lnSpc>
              <a:spcBef>
                <a:spcPts val="0"/>
              </a:spcBef>
              <a:spcAft>
                <a:spcPts val="0"/>
              </a:spcAft>
              <a:buSzPct val="111111"/>
              <a:buNone/>
            </a:pPr>
            <a:r>
              <a:t/>
            </a:r>
            <a:endParaRPr/>
          </a:p>
        </p:txBody>
      </p:sp>
      <p:sp>
        <p:nvSpPr>
          <p:cNvPr id="143" name="Google Shape;143;p2"/>
          <p:cNvSpPr txBox="1"/>
          <p:nvPr>
            <p:ph idx="1" type="body"/>
          </p:nvPr>
        </p:nvSpPr>
        <p:spPr>
          <a:xfrm>
            <a:off x="952500" y="1428750"/>
            <a:ext cx="7239000" cy="2434500"/>
          </a:xfrm>
          <a:prstGeom prst="rect">
            <a:avLst/>
          </a:prstGeom>
          <a:solidFill>
            <a:srgbClr val="EFEFEF"/>
          </a:solidFill>
          <a:ln cap="flat" cmpd="sng" w="9525">
            <a:solidFill>
              <a:srgbClr val="7E7E7E"/>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graphicFrame>
        <p:nvGraphicFramePr>
          <p:cNvPr id="144" name="Google Shape;144;p2"/>
          <p:cNvGraphicFramePr/>
          <p:nvPr/>
        </p:nvGraphicFramePr>
        <p:xfrm>
          <a:off x="952500" y="1428750"/>
          <a:ext cx="3000000" cy="3000000"/>
        </p:xfrm>
        <a:graphic>
          <a:graphicData uri="http://schemas.openxmlformats.org/drawingml/2006/table">
            <a:tbl>
              <a:tblPr>
                <a:noFill/>
                <a:tableStyleId>{320EDE6C-D350-42F6-8EA3-25C9E6CDDDEE}</a:tableStyleId>
              </a:tblPr>
              <a:tblGrid>
                <a:gridCol w="3619500"/>
                <a:gridCol w="3619500"/>
              </a:tblGrid>
              <a:tr h="381000">
                <a:tc>
                  <a:txBody>
                    <a:bodyPr/>
                    <a:lstStyle/>
                    <a:p>
                      <a:pPr indent="0" lvl="0" marL="0" marR="83820" rtl="0" algn="r">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Project Title</a:t>
                      </a:r>
                      <a:endParaRPr sz="1700" u="none" cap="none" strike="noStrike">
                        <a:solidFill>
                          <a:schemeClr val="dk1"/>
                        </a:solidFill>
                        <a:latin typeface="Montserrat"/>
                        <a:ea typeface="Montserrat"/>
                        <a:cs typeface="Montserrat"/>
                        <a:sym typeface="Montserrat"/>
                      </a:endParaRPr>
                    </a:p>
                  </a:txBody>
                  <a:tcPr marT="41275"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9525">
                      <a:solidFill>
                        <a:srgbClr val="7E7E7E"/>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  Mushroom Classification</a:t>
                      </a:r>
                      <a:endParaRPr sz="1700" u="none" cap="none" strike="noStrike">
                        <a:solidFill>
                          <a:schemeClr val="dk1"/>
                        </a:solidFill>
                        <a:latin typeface="Montserrat"/>
                        <a:ea typeface="Montserrat"/>
                        <a:cs typeface="Montserrat"/>
                        <a:sym typeface="Montserrat"/>
                      </a:endParaRPr>
                    </a:p>
                  </a:txBody>
                  <a:tcPr marT="41275"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9525">
                      <a:solidFill>
                        <a:srgbClr val="7E7E7E"/>
                      </a:solidFill>
                      <a:prstDash val="solid"/>
                      <a:round/>
                      <a:headEnd len="sm" w="sm" type="none"/>
                      <a:tailEnd len="sm" w="sm" type="none"/>
                    </a:lnB>
                    <a:solidFill>
                      <a:srgbClr val="EFEFEF"/>
                    </a:solidFill>
                  </a:tcPr>
                </a:tc>
              </a:tr>
              <a:tr h="381000">
                <a:tc>
                  <a:txBody>
                    <a:bodyPr/>
                    <a:lstStyle/>
                    <a:p>
                      <a:pPr indent="0" lvl="0" marL="0" marR="83185" rtl="0" algn="r">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Technology</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9525">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Machine Learning Technology</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9525">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3820" rtl="0" algn="r">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Domain</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Agriculture</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5725" rtl="0" algn="r">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Project Difficulty level</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Intermediate</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3820" rtl="0" algn="r">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Programming Language Used</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Python</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3185" rtl="0" algn="r">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Tools Used</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latin typeface="Montserrat"/>
                          <a:ea typeface="Montserrat"/>
                          <a:cs typeface="Montserrat"/>
                          <a:sym typeface="Montserrat"/>
                        </a:rPr>
                        <a:t>Jupyter Notebook, Vscode, GitHub,MongoDB compass</a:t>
                      </a:r>
                      <a:endParaRPr sz="1700" u="none" cap="none" strike="noStrike">
                        <a:solidFill>
                          <a:schemeClr val="dk1"/>
                        </a:solidFill>
                        <a:latin typeface="Montserrat"/>
                        <a:ea typeface="Montserrat"/>
                        <a:cs typeface="Montserrat"/>
                        <a:sym typeface="Montserrat"/>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1297500" y="469950"/>
            <a:ext cx="7038900" cy="914100"/>
          </a:xfrm>
          <a:prstGeom prst="rect">
            <a:avLst/>
          </a:prstGeom>
          <a:noFill/>
          <a:ln>
            <a:noFill/>
          </a:ln>
        </p:spPr>
        <p:txBody>
          <a:bodyPr anchorCtr="0" anchor="t" bIns="91425" lIns="91425" spcFirstLastPara="1" rIns="91425" wrap="square" tIns="91425">
            <a:normAutofit/>
          </a:bodyPr>
          <a:lstStyle/>
          <a:p>
            <a:pPr indent="0" lvl="0" marL="12700" rtl="0" algn="l">
              <a:lnSpc>
                <a:spcPct val="100000"/>
              </a:lnSpc>
              <a:spcBef>
                <a:spcPts val="0"/>
              </a:spcBef>
              <a:spcAft>
                <a:spcPts val="0"/>
              </a:spcAft>
              <a:buSzPts val="2400"/>
              <a:buNone/>
            </a:pPr>
            <a:r>
              <a:rPr b="1" lang="en" sz="3600">
                <a:solidFill>
                  <a:srgbClr val="EBEBEB"/>
                </a:solidFill>
                <a:latin typeface="Verdana"/>
                <a:ea typeface="Verdana"/>
                <a:cs typeface="Verdana"/>
                <a:sym typeface="Verdana"/>
              </a:rPr>
              <a:t>OBJECTIVE</a:t>
            </a:r>
            <a:endParaRPr/>
          </a:p>
        </p:txBody>
      </p:sp>
      <p:sp>
        <p:nvSpPr>
          <p:cNvPr id="150" name="Google Shape;150;p3"/>
          <p:cNvSpPr txBox="1"/>
          <p:nvPr>
            <p:ph idx="1" type="body"/>
          </p:nvPr>
        </p:nvSpPr>
        <p:spPr>
          <a:xfrm>
            <a:off x="1052550" y="2078250"/>
            <a:ext cx="7038900" cy="987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BEBEBE"/>
              </a:buClr>
              <a:buSzPts val="2400"/>
              <a:buFont typeface="Montserrat"/>
              <a:buChar char="●"/>
            </a:pPr>
            <a:r>
              <a:rPr lang="en" sz="2400">
                <a:solidFill>
                  <a:srgbClr val="BEBEBE"/>
                </a:solidFill>
                <a:latin typeface="Montserrat"/>
                <a:ea typeface="Montserrat"/>
                <a:cs typeface="Montserrat"/>
                <a:sym typeface="Montserrat"/>
              </a:rPr>
              <a:t>The main goal is to predicting the fare price of a flight ticket.</a:t>
            </a:r>
            <a:endParaRPr sz="2400">
              <a:solidFill>
                <a:srgbClr val="BEBEBE"/>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12700" rtl="0" algn="l">
              <a:lnSpc>
                <a:spcPct val="100000"/>
              </a:lnSpc>
              <a:spcBef>
                <a:spcPts val="0"/>
              </a:spcBef>
              <a:spcAft>
                <a:spcPts val="0"/>
              </a:spcAft>
              <a:buSzPts val="2400"/>
              <a:buNone/>
            </a:pPr>
            <a:r>
              <a:rPr b="1" lang="en" sz="3600">
                <a:solidFill>
                  <a:srgbClr val="EBEBEB"/>
                </a:solidFill>
                <a:latin typeface="Century Gothic"/>
                <a:ea typeface="Century Gothic"/>
                <a:cs typeface="Century Gothic"/>
                <a:sym typeface="Century Gothic"/>
              </a:rPr>
              <a:t>PROBLEM STATEMENT</a:t>
            </a:r>
            <a:endParaRPr/>
          </a:p>
        </p:txBody>
      </p:sp>
      <p:sp>
        <p:nvSpPr>
          <p:cNvPr id="156" name="Google Shape;156;p4"/>
          <p:cNvSpPr txBox="1"/>
          <p:nvPr>
            <p:ph idx="1" type="body"/>
          </p:nvPr>
        </p:nvSpPr>
        <p:spPr>
          <a:xfrm>
            <a:off x="518250" y="1748200"/>
            <a:ext cx="8625900" cy="3177000"/>
          </a:xfrm>
          <a:prstGeom prst="rect">
            <a:avLst/>
          </a:prstGeom>
          <a:noFill/>
          <a:ln>
            <a:noFill/>
          </a:ln>
        </p:spPr>
        <p:txBody>
          <a:bodyPr anchorCtr="0" anchor="t" bIns="91425" lIns="91425" spcFirstLastPara="1" rIns="91425" wrap="square" tIns="91425">
            <a:normAutofit fontScale="47500"/>
          </a:bodyPr>
          <a:lstStyle/>
          <a:p>
            <a:pPr indent="-314171" lvl="0" marL="457200" rtl="0" algn="just">
              <a:lnSpc>
                <a:spcPct val="115000"/>
              </a:lnSpc>
              <a:spcBef>
                <a:spcPts val="0"/>
              </a:spcBef>
              <a:spcAft>
                <a:spcPts val="0"/>
              </a:spcAft>
              <a:buSzPct val="100000"/>
              <a:buFont typeface="Montserrat"/>
              <a:buChar char="●"/>
            </a:pPr>
            <a:r>
              <a:rPr lang="en" sz="2837">
                <a:latin typeface="Montserrat"/>
                <a:ea typeface="Montserrat"/>
                <a:cs typeface="Montserrat"/>
                <a:sym typeface="Montserrat"/>
              </a:rPr>
              <a:t>For purchasing an airplane ticket, the traditional purchase approach is to buy a ticket far</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in advance of the flight’s departure date to avoid the risk that the price may increase</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quickly before the date of departure. However, this is not always the case; if airline</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corporations wish to increase sales, they can lower prices. Airlines employ a variety of</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factors to decide flight ticket rates, including whether the trip is around the holidays, the</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quantity of available seats on the plane, and even the month. Some of the variables can</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be seen, while others are hidden. In this context, customers are attempting to discover</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the best day to purchase a ticket, while airline firms, on the other hand, are attempting to</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rPr lang="en" sz="2837">
                <a:latin typeface="Montserrat"/>
                <a:ea typeface="Montserrat"/>
                <a:cs typeface="Montserrat"/>
                <a:sym typeface="Montserrat"/>
              </a:rPr>
              <a:t>maximize overall revenue.</a:t>
            </a:r>
            <a:endParaRPr sz="2837">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800">
              <a:latin typeface="Montserrat"/>
              <a:ea typeface="Montserrat"/>
              <a:cs typeface="Montserrat"/>
              <a:sym typeface="Montserrat"/>
            </a:endParaRPr>
          </a:p>
          <a:p>
            <a:pPr indent="0" lvl="0" marL="0" rtl="0" algn="just">
              <a:lnSpc>
                <a:spcPct val="100000"/>
              </a:lnSpc>
              <a:spcBef>
                <a:spcPts val="100"/>
              </a:spcBef>
              <a:spcAft>
                <a:spcPts val="0"/>
              </a:spcAft>
              <a:buSzPct val="78078"/>
              <a:buNone/>
            </a:pPr>
            <a:r>
              <a:t/>
            </a:r>
            <a:endParaRPr sz="1800">
              <a:latin typeface="Montserrat"/>
              <a:ea typeface="Montserrat"/>
              <a:cs typeface="Montserrat"/>
              <a:sym typeface="Montserrat"/>
            </a:endParaRPr>
          </a:p>
          <a:p>
            <a:pPr indent="0" lvl="0" marL="0" rtl="0" algn="just">
              <a:lnSpc>
                <a:spcPct val="115000"/>
              </a:lnSpc>
              <a:spcBef>
                <a:spcPts val="100"/>
              </a:spcBef>
              <a:spcAft>
                <a:spcPts val="1200"/>
              </a:spcAft>
              <a:buSzPct val="108108"/>
              <a:buNone/>
            </a:pPr>
            <a:r>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12700" rtl="0" algn="l">
              <a:lnSpc>
                <a:spcPct val="100000"/>
              </a:lnSpc>
              <a:spcBef>
                <a:spcPts val="0"/>
              </a:spcBef>
              <a:spcAft>
                <a:spcPts val="0"/>
              </a:spcAft>
              <a:buSzPts val="2400"/>
              <a:buNone/>
            </a:pPr>
            <a:r>
              <a:rPr b="1" lang="en" sz="3600">
                <a:solidFill>
                  <a:srgbClr val="666666"/>
                </a:solidFill>
                <a:latin typeface="Century Gothic"/>
                <a:ea typeface="Century Gothic"/>
                <a:cs typeface="Century Gothic"/>
                <a:sym typeface="Century Gothic"/>
              </a:rPr>
              <a:t>ARCHITECTURE</a:t>
            </a:r>
            <a:endParaRPr>
              <a:solidFill>
                <a:srgbClr val="666666"/>
              </a:solidFill>
            </a:endParaRPr>
          </a:p>
        </p:txBody>
      </p:sp>
      <p:sp>
        <p:nvSpPr>
          <p:cNvPr id="162" name="Google Shape;162;p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3" name="Google Shape;163;p5"/>
          <p:cNvPicPr preferRelativeResize="0"/>
          <p:nvPr/>
        </p:nvPicPr>
        <p:blipFill rotWithShape="1">
          <a:blip r:embed="rId3">
            <a:alphaModFix/>
          </a:blip>
          <a:srcRect b="0" l="0" r="0" t="0"/>
          <a:stretch/>
        </p:blipFill>
        <p:spPr>
          <a:xfrm>
            <a:off x="1751775" y="1380450"/>
            <a:ext cx="5226175" cy="376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1246475" y="148825"/>
            <a:ext cx="7038900" cy="914100"/>
          </a:xfrm>
          <a:prstGeom prst="rect">
            <a:avLst/>
          </a:prstGeom>
          <a:noFill/>
          <a:ln>
            <a:noFill/>
          </a:ln>
        </p:spPr>
        <p:txBody>
          <a:bodyPr anchorCtr="0" anchor="t" bIns="91425" lIns="91425" spcFirstLastPara="1" rIns="91425" wrap="square" tIns="91425">
            <a:normAutofit/>
          </a:bodyPr>
          <a:lstStyle/>
          <a:p>
            <a:pPr indent="0" lvl="0" marL="12700" rtl="0" algn="l">
              <a:lnSpc>
                <a:spcPct val="100000"/>
              </a:lnSpc>
              <a:spcBef>
                <a:spcPts val="0"/>
              </a:spcBef>
              <a:spcAft>
                <a:spcPts val="0"/>
              </a:spcAft>
              <a:buSzPts val="2400"/>
              <a:buNone/>
            </a:pPr>
            <a:r>
              <a:rPr lang="en" sz="3600">
                <a:solidFill>
                  <a:srgbClr val="EBEBEB"/>
                </a:solidFill>
                <a:latin typeface="Verdana"/>
                <a:ea typeface="Verdana"/>
                <a:cs typeface="Verdana"/>
                <a:sym typeface="Verdana"/>
              </a:rPr>
              <a:t>DATASET INFORMATION</a:t>
            </a:r>
            <a:endParaRPr/>
          </a:p>
        </p:txBody>
      </p:sp>
      <p:sp>
        <p:nvSpPr>
          <p:cNvPr id="169" name="Google Shape;169;p6"/>
          <p:cNvSpPr txBox="1"/>
          <p:nvPr>
            <p:ph idx="1" type="body"/>
          </p:nvPr>
        </p:nvSpPr>
        <p:spPr>
          <a:xfrm>
            <a:off x="1246475" y="751100"/>
            <a:ext cx="7038900" cy="32364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Montserrat"/>
              <a:buChar char="●"/>
            </a:pPr>
            <a:r>
              <a:rPr lang="en" sz="1200">
                <a:latin typeface="Montserrat"/>
                <a:ea typeface="Montserrat"/>
                <a:cs typeface="Montserrat"/>
                <a:sym typeface="Montserrat"/>
              </a:rPr>
              <a:t>Size of test set: 2671 records</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FEATURES: Airline: The name of the airline.</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Date_of_Journey: The date of the journey</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Source: The source from which the service begins.</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Destination: The destination where the service ends.</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Route: The route taken by the flight to reach the destination.</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Dep_Time: The time when the journey starts from the source.</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Arrival_Time: Time of arrival at the destination.</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Duration: Total duration of the flight.</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Total_Stops: Total stops between the source and destination.</a:t>
            </a:r>
            <a:endParaRPr sz="1200">
              <a:latin typeface="Montserrat"/>
              <a:ea typeface="Montserrat"/>
              <a:cs typeface="Montserrat"/>
              <a:sym typeface="Montserrat"/>
            </a:endParaRPr>
          </a:p>
          <a:p>
            <a:pPr indent="-304800" lvl="0" marL="457200" rtl="0" algn="just">
              <a:spcBef>
                <a:spcPts val="1200"/>
              </a:spcBef>
              <a:spcAft>
                <a:spcPts val="0"/>
              </a:spcAft>
              <a:buSzPts val="1200"/>
              <a:buFont typeface="Montserrat"/>
              <a:buChar char="●"/>
            </a:pPr>
            <a:r>
              <a:rPr lang="en" sz="1200">
                <a:latin typeface="Montserrat"/>
                <a:ea typeface="Montserrat"/>
                <a:cs typeface="Montserrat"/>
                <a:sym typeface="Montserrat"/>
              </a:rPr>
              <a:t>Additional_Info: Additional information about the flight</a:t>
            </a:r>
            <a:endParaRPr sz="1200">
              <a:latin typeface="Montserrat"/>
              <a:ea typeface="Montserrat"/>
              <a:cs typeface="Montserrat"/>
              <a:sym typeface="Montserrat"/>
            </a:endParaRPr>
          </a:p>
          <a:p>
            <a:pPr indent="-304800" lvl="0" marL="457200" rtl="0" algn="just">
              <a:spcBef>
                <a:spcPts val="1200"/>
              </a:spcBef>
              <a:spcAft>
                <a:spcPts val="1200"/>
              </a:spcAft>
              <a:buSzPts val="1200"/>
              <a:buFont typeface="Montserrat"/>
              <a:buChar char="●"/>
            </a:pPr>
            <a:r>
              <a:rPr lang="en" sz="1200">
                <a:latin typeface="Montserrat"/>
                <a:ea typeface="Montserrat"/>
                <a:cs typeface="Montserrat"/>
                <a:sym typeface="Montserrat"/>
              </a:rPr>
              <a:t>Price: The price of the ticket</a:t>
            </a:r>
            <a:endParaRPr sz="1200">
              <a:solidFill>
                <a:schemeClr val="dk2"/>
              </a:solidFill>
              <a:latin typeface="Oi"/>
              <a:ea typeface="Oi"/>
              <a:cs typeface="Oi"/>
              <a:sym typeface="O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1297500" y="240675"/>
            <a:ext cx="7038900" cy="914100"/>
          </a:xfrm>
          <a:prstGeom prst="rect">
            <a:avLst/>
          </a:prstGeom>
          <a:noFill/>
          <a:ln>
            <a:noFill/>
          </a:ln>
        </p:spPr>
        <p:txBody>
          <a:bodyPr anchorCtr="0" anchor="t" bIns="91425" lIns="91425" spcFirstLastPara="1" rIns="91425" wrap="square" tIns="91425">
            <a:normAutofit fontScale="90000"/>
          </a:bodyPr>
          <a:lstStyle/>
          <a:p>
            <a:pPr indent="0" lvl="0" marL="12700" rtl="0" algn="l">
              <a:lnSpc>
                <a:spcPct val="100000"/>
              </a:lnSpc>
              <a:spcBef>
                <a:spcPts val="0"/>
              </a:spcBef>
              <a:spcAft>
                <a:spcPts val="0"/>
              </a:spcAft>
              <a:buSzPct val="74074"/>
              <a:buNone/>
            </a:pPr>
            <a:r>
              <a:rPr b="1" lang="en" sz="3600">
                <a:solidFill>
                  <a:srgbClr val="EBEBEB"/>
                </a:solidFill>
                <a:latin typeface="Century Gothic"/>
                <a:ea typeface="Century Gothic"/>
                <a:cs typeface="Century Gothic"/>
                <a:sym typeface="Century Gothic"/>
              </a:rPr>
              <a:t>KEY PERFORMANCE INDICATOR (KPI)</a:t>
            </a:r>
            <a:endParaRPr/>
          </a:p>
        </p:txBody>
      </p:sp>
      <p:sp>
        <p:nvSpPr>
          <p:cNvPr id="175" name="Google Shape;175;p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685800" rtl="0" algn="just">
              <a:lnSpc>
                <a:spcPct val="106666"/>
              </a:lnSpc>
              <a:spcBef>
                <a:spcPts val="0"/>
              </a:spcBef>
              <a:spcAft>
                <a:spcPts val="0"/>
              </a:spcAft>
              <a:buNone/>
            </a:pPr>
            <a:r>
              <a:rPr lang="en" sz="1600">
                <a:highlight>
                  <a:schemeClr val="dk1"/>
                </a:highlight>
                <a:latin typeface="Montserrat"/>
                <a:ea typeface="Montserrat"/>
                <a:cs typeface="Montserrat"/>
                <a:sym typeface="Montserrat"/>
              </a:rPr>
              <a:t>Thus, by using the Wrapper method and Filter method, the Key Attributes that contributed to the better Price of flight ticket. The attributes that have been found to be the best ones from both the attribute selection methods are compared. It is found that both the attribute selection methods almost gave the same results as the output. Hence by using these attributes as the key attributes, there will be better accuracy in the Price of flight ticket.</a:t>
            </a:r>
            <a:endParaRPr sz="1700">
              <a:highlight>
                <a:schemeClr val="dk1"/>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277075" y="281500"/>
            <a:ext cx="7038900" cy="914100"/>
          </a:xfrm>
          <a:prstGeom prst="rect">
            <a:avLst/>
          </a:prstGeom>
          <a:noFill/>
          <a:ln>
            <a:noFill/>
          </a:ln>
        </p:spPr>
        <p:txBody>
          <a:bodyPr anchorCtr="0" anchor="t" bIns="91425" lIns="91425" spcFirstLastPara="1" rIns="91425" wrap="square" tIns="91425">
            <a:normAutofit fontScale="90000"/>
          </a:bodyPr>
          <a:lstStyle/>
          <a:p>
            <a:pPr indent="0" lvl="0" marL="12700" rtl="0" algn="l">
              <a:lnSpc>
                <a:spcPct val="100000"/>
              </a:lnSpc>
              <a:spcBef>
                <a:spcPts val="0"/>
              </a:spcBef>
              <a:spcAft>
                <a:spcPts val="0"/>
              </a:spcAft>
              <a:buSzPct val="74074"/>
              <a:buNone/>
            </a:pPr>
            <a:r>
              <a:rPr b="1" lang="en" sz="3600">
                <a:solidFill>
                  <a:srgbClr val="EBEBEB"/>
                </a:solidFill>
                <a:latin typeface="Century Gothic"/>
                <a:ea typeface="Century Gothic"/>
                <a:cs typeface="Century Gothic"/>
                <a:sym typeface="Century Gothic"/>
              </a:rPr>
              <a:t>PERFORMANCE</a:t>
            </a:r>
            <a:endParaRPr/>
          </a:p>
          <a:p>
            <a:pPr indent="0" lvl="0" marL="0" rtl="0" algn="l">
              <a:lnSpc>
                <a:spcPct val="100000"/>
              </a:lnSpc>
              <a:spcBef>
                <a:spcPts val="0"/>
              </a:spcBef>
              <a:spcAft>
                <a:spcPts val="0"/>
              </a:spcAft>
              <a:buNone/>
            </a:pPr>
            <a:r>
              <a:t/>
            </a:r>
            <a:endParaRPr/>
          </a:p>
        </p:txBody>
      </p:sp>
      <p:sp>
        <p:nvSpPr>
          <p:cNvPr id="181" name="Google Shape;181;p9"/>
          <p:cNvSpPr txBox="1"/>
          <p:nvPr/>
        </p:nvSpPr>
        <p:spPr>
          <a:xfrm>
            <a:off x="898050" y="1074575"/>
            <a:ext cx="7417800" cy="956400"/>
          </a:xfrm>
          <a:prstGeom prst="rect">
            <a:avLst/>
          </a:prstGeom>
          <a:noFill/>
          <a:ln>
            <a:noFill/>
          </a:ln>
        </p:spPr>
        <p:txBody>
          <a:bodyPr anchorCtr="0" anchor="t" bIns="91425" lIns="91425" spcFirstLastPara="1" rIns="91425" wrap="square" tIns="91425">
            <a:spAutoFit/>
          </a:bodyPr>
          <a:lstStyle/>
          <a:p>
            <a:pPr indent="0" lvl="0" marL="685800" rtl="0" algn="just">
              <a:lnSpc>
                <a:spcPct val="106666"/>
              </a:lnSpc>
              <a:spcBef>
                <a:spcPts val="0"/>
              </a:spcBef>
              <a:spcAft>
                <a:spcPts val="0"/>
              </a:spcAft>
              <a:buNone/>
            </a:pPr>
            <a:r>
              <a:rPr lang="en" sz="1600">
                <a:solidFill>
                  <a:schemeClr val="lt1"/>
                </a:solidFill>
                <a:highlight>
                  <a:schemeClr val="dk1"/>
                </a:highlight>
                <a:latin typeface="Montserrat"/>
                <a:ea typeface="Montserrat"/>
                <a:cs typeface="Montserrat"/>
                <a:sym typeface="Montserrat"/>
              </a:rPr>
              <a:t>Performance is quite good, as you can see below accuracy score for training set is 95.78% and accuracy score for test set is 79.65%.</a:t>
            </a:r>
            <a:endParaRPr sz="1800">
              <a:solidFill>
                <a:schemeClr val="lt1"/>
              </a:solidFill>
              <a:highlight>
                <a:schemeClr val="dk1"/>
              </a:highlight>
              <a:latin typeface="Montserrat"/>
              <a:ea typeface="Montserrat"/>
              <a:cs typeface="Montserrat"/>
              <a:sym typeface="Montserrat"/>
            </a:endParaRPr>
          </a:p>
        </p:txBody>
      </p:sp>
      <p:pic>
        <p:nvPicPr>
          <p:cNvPr id="182" name="Google Shape;182;p9"/>
          <p:cNvPicPr preferRelativeResize="0"/>
          <p:nvPr/>
        </p:nvPicPr>
        <p:blipFill>
          <a:blip r:embed="rId3">
            <a:alphaModFix/>
          </a:blip>
          <a:stretch>
            <a:fillRect/>
          </a:stretch>
        </p:blipFill>
        <p:spPr>
          <a:xfrm>
            <a:off x="1226675" y="2292125"/>
            <a:ext cx="7855825" cy="148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12700" rtl="0" algn="l">
              <a:lnSpc>
                <a:spcPct val="100000"/>
              </a:lnSpc>
              <a:spcBef>
                <a:spcPts val="0"/>
              </a:spcBef>
              <a:spcAft>
                <a:spcPts val="0"/>
              </a:spcAft>
              <a:buSzPct val="74074"/>
              <a:buNone/>
            </a:pPr>
            <a:r>
              <a:rPr b="1" lang="en" sz="3600">
                <a:solidFill>
                  <a:srgbClr val="EBEBEB"/>
                </a:solidFill>
                <a:latin typeface="Century Gothic"/>
                <a:ea typeface="Century Gothic"/>
                <a:cs typeface="Century Gothic"/>
                <a:sym typeface="Century Gothic"/>
              </a:rPr>
              <a:t>CONCLUSION</a:t>
            </a:r>
            <a:endParaRPr/>
          </a:p>
          <a:p>
            <a:pPr indent="0" lvl="0" marL="0" rtl="0" algn="l">
              <a:lnSpc>
                <a:spcPct val="100000"/>
              </a:lnSpc>
              <a:spcBef>
                <a:spcPts val="0"/>
              </a:spcBef>
              <a:spcAft>
                <a:spcPts val="0"/>
              </a:spcAft>
              <a:buSzPct val="111111"/>
              <a:buNone/>
            </a:pPr>
            <a:r>
              <a:t/>
            </a:r>
            <a:endParaRPr/>
          </a:p>
        </p:txBody>
      </p:sp>
      <p:sp>
        <p:nvSpPr>
          <p:cNvPr id="188" name="Google Shape;188;p10"/>
          <p:cNvSpPr txBox="1"/>
          <p:nvPr>
            <p:ph idx="1" type="body"/>
          </p:nvPr>
        </p:nvSpPr>
        <p:spPr>
          <a:xfrm>
            <a:off x="1052550" y="1354650"/>
            <a:ext cx="7038900" cy="2232000"/>
          </a:xfrm>
          <a:prstGeom prst="rect">
            <a:avLst/>
          </a:prstGeom>
          <a:noFill/>
          <a:ln>
            <a:noFill/>
          </a:ln>
        </p:spPr>
        <p:txBody>
          <a:bodyPr anchorCtr="0" anchor="t" bIns="91425" lIns="91425" spcFirstLastPara="1" rIns="91425" wrap="square" tIns="91425">
            <a:normAutofit/>
          </a:bodyPr>
          <a:lstStyle/>
          <a:p>
            <a:pPr indent="0" lvl="0" marL="457200" rtl="0" algn="just">
              <a:lnSpc>
                <a:spcPct val="106666"/>
              </a:lnSpc>
              <a:spcBef>
                <a:spcPts val="0"/>
              </a:spcBef>
              <a:spcAft>
                <a:spcPts val="0"/>
              </a:spcAft>
              <a:buNone/>
            </a:pPr>
            <a:r>
              <a:rPr lang="en" sz="1500">
                <a:highlight>
                  <a:schemeClr val="dk1"/>
                </a:highlight>
                <a:latin typeface="Montserrat"/>
                <a:ea typeface="Montserrat"/>
                <a:cs typeface="Montserrat"/>
                <a:sym typeface="Montserrat"/>
              </a:rPr>
              <a:t>This project the methods of pre-processing, steps to identify the key attributes that help in the better Price of flight ticket for a given set of travel details, like: departure date, arrival date, departure city, arrival city, stoppages, and the airline carrier.</a:t>
            </a:r>
            <a:endParaRPr sz="2100">
              <a:highlight>
                <a:schemeClr val="dk1"/>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