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4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9" r:id="rId32"/>
    <p:sldId id="286" r:id="rId33"/>
    <p:sldId id="287" r:id="rId34"/>
    <p:sldId id="288" r:id="rId35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arun saravagi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4624B67-AE81-42A6-BCB0-2B6F007351F7}">
  <a:tblStyle styleId="{14624B67-AE81-42A6-BCB0-2B6F007351F7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0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708045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64130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3614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9620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01578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25695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94922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65767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16430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06907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75935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9721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90896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07091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01002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81512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34972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6120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18510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66514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91543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5518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9788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39995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69505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04947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33400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90225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7063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0521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3876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8971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2278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2649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586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200"/>
            </a:lvl2pPr>
            <a:lvl3pPr>
              <a:spcBef>
                <a:spcPts val="0"/>
              </a:spcBef>
              <a:buSzPct val="100000"/>
              <a:buChar char="➢"/>
              <a:defRPr sz="2000"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.github.io/liquidfun/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chteppe.github.io/cannon.js/demos/heightfield.html" TargetMode="External"/><Relationship Id="rId5" Type="http://schemas.openxmlformats.org/officeDocument/2006/relationships/hyperlink" Target="http://jsoverson.github.io/JavaScript-Particle-System/" TargetMode="Externa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128.2.213.132:1236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Cloudlet Offloading for JavaScript-based Applications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685800" y="3786752"/>
            <a:ext cx="7772400" cy="145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Varun Saravagi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Masters in Software Engineering</a:t>
            </a:r>
          </a:p>
          <a:p>
            <a:pPr>
              <a:spcBef>
                <a:spcPts val="0"/>
              </a:spcBef>
              <a:buNone/>
            </a:pPr>
            <a:r>
              <a:rPr lang="en" sz="2400"/>
              <a:t>ISR/SCS</a:t>
            </a:r>
          </a:p>
        </p:txBody>
      </p:sp>
      <p:sp>
        <p:nvSpPr>
          <p:cNvPr id="32" name="Shape 32"/>
          <p:cNvSpPr txBox="1"/>
          <p:nvPr/>
        </p:nvSpPr>
        <p:spPr>
          <a:xfrm>
            <a:off x="6238475" y="5229950"/>
            <a:ext cx="2723100" cy="139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000" b="1">
                <a:solidFill>
                  <a:schemeClr val="dk2"/>
                </a:solidFill>
              </a:rPr>
              <a:t>Supervised by:</a:t>
            </a:r>
          </a:p>
          <a:p>
            <a:pPr rtl="0">
              <a:spcBef>
                <a:spcPts val="0"/>
              </a:spcBef>
              <a:buNone/>
            </a:pPr>
            <a:r>
              <a:rPr lang="en" sz="2000">
                <a:solidFill>
                  <a:schemeClr val="dk2"/>
                </a:solidFill>
              </a:rPr>
              <a:t>Padmanabhan Pillai</a:t>
            </a:r>
          </a:p>
          <a:p>
            <a:pPr>
              <a:spcBef>
                <a:spcPts val="0"/>
              </a:spcBef>
              <a:buNone/>
            </a:pPr>
            <a:r>
              <a:rPr lang="en" sz="2000">
                <a:solidFill>
                  <a:schemeClr val="dk2"/>
                </a:solidFill>
              </a:rPr>
              <a:t>Kiryong Ha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Option 3c (Fallback)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Client-based fallback</a:t>
            </a:r>
          </a:p>
          <a:p>
            <a:pPr marL="914400" lvl="1" indent="-368300" rtl="0">
              <a:spcBef>
                <a:spcPts val="0"/>
              </a:spcBef>
              <a:buClr>
                <a:schemeClr val="dk1"/>
              </a:buClr>
              <a:buSzPct val="91666"/>
              <a:buFont typeface="Courier New"/>
              <a:buChar char="o"/>
            </a:pPr>
            <a:r>
              <a:rPr lang="en"/>
              <a:t>Client discovers and provisions the Cloudlet</a:t>
            </a:r>
          </a:p>
          <a:p>
            <a:pPr marL="457200" lvl="0" indent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50" y="2695575"/>
            <a:ext cx="8115300" cy="390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Status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Did evaluation of all the three options</a:t>
            </a:r>
          </a:p>
          <a:p>
            <a:pPr marL="914400" lvl="1" indent="-368300" rtl="0">
              <a:spcBef>
                <a:spcPts val="0"/>
              </a:spcBef>
              <a:buClr>
                <a:schemeClr val="dk1"/>
              </a:buClr>
              <a:buSzPct val="91666"/>
              <a:buFont typeface="Courier New"/>
              <a:buChar char="o"/>
            </a:pPr>
            <a:r>
              <a:rPr lang="en" dirty="0"/>
              <a:t>Run application entirely on Mobile </a:t>
            </a:r>
            <a:r>
              <a:rPr lang="en" dirty="0" smtClean="0"/>
              <a:t>device</a:t>
            </a:r>
          </a:p>
          <a:p>
            <a:pPr marL="914400" lvl="1" indent="-368300" rtl="0">
              <a:spcBef>
                <a:spcPts val="0"/>
              </a:spcBef>
              <a:buClr>
                <a:schemeClr val="dk1"/>
              </a:buClr>
              <a:buSzPct val="91666"/>
              <a:buFont typeface="Courier New"/>
              <a:buChar char="o"/>
            </a:pPr>
            <a:endParaRPr lang="en" sz="500" dirty="0"/>
          </a:p>
          <a:p>
            <a:pPr marL="914400" lvl="1" indent="-368300" rtl="0">
              <a:spcBef>
                <a:spcPts val="0"/>
              </a:spcBef>
              <a:buClr>
                <a:schemeClr val="dk1"/>
              </a:buClr>
              <a:buSzPct val="91666"/>
              <a:buFont typeface="Courier New"/>
              <a:buChar char="o"/>
            </a:pPr>
            <a:r>
              <a:rPr lang="en" dirty="0"/>
              <a:t>Do processing on Cloud and rendering on </a:t>
            </a:r>
            <a:r>
              <a:rPr lang="en" dirty="0" smtClean="0"/>
              <a:t>Mobile</a:t>
            </a:r>
          </a:p>
          <a:p>
            <a:pPr marL="914400" lvl="1" indent="-368300" rtl="0">
              <a:spcBef>
                <a:spcPts val="0"/>
              </a:spcBef>
              <a:buClr>
                <a:schemeClr val="dk1"/>
              </a:buClr>
              <a:buSzPct val="91666"/>
              <a:buFont typeface="Courier New"/>
              <a:buChar char="o"/>
            </a:pPr>
            <a:endParaRPr lang="en" sz="500" dirty="0"/>
          </a:p>
          <a:p>
            <a:pPr marL="914400" lvl="1" indent="-368300" rtl="0">
              <a:spcBef>
                <a:spcPts val="0"/>
              </a:spcBef>
              <a:buClr>
                <a:schemeClr val="dk1"/>
              </a:buClr>
              <a:buSzPct val="91666"/>
              <a:buFont typeface="Courier New"/>
              <a:buChar char="o"/>
            </a:pPr>
            <a:r>
              <a:rPr lang="en" dirty="0"/>
              <a:t>Do processing on Cloudlet and rendering on Mobile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dirty="0"/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Did not do provisioning as of now.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Application Selection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Constraints</a:t>
            </a:r>
          </a:p>
          <a:p>
            <a:pPr marL="914400" lvl="1" indent="-368300" rtl="0">
              <a:spcBef>
                <a:spcPts val="0"/>
              </a:spcBef>
              <a:buClr>
                <a:schemeClr val="dk1"/>
              </a:buClr>
              <a:buSzPct val="91666"/>
              <a:buFont typeface="Courier New"/>
              <a:buChar char="o"/>
            </a:pPr>
            <a:r>
              <a:rPr lang="en"/>
              <a:t>Should be easily configurable</a:t>
            </a:r>
          </a:p>
          <a:p>
            <a:pPr marL="1371600" lvl="2" indent="-355600" rtl="0">
              <a:spcBef>
                <a:spcPts val="0"/>
              </a:spcBef>
              <a:buClr>
                <a:schemeClr val="dk1"/>
              </a:buClr>
              <a:buSzPct val="83333"/>
              <a:buFont typeface="Arial"/>
              <a:buChar char="➢"/>
            </a:pPr>
            <a:r>
              <a:rPr lang="en"/>
              <a:t>increase computation </a:t>
            </a:r>
          </a:p>
          <a:p>
            <a:pPr marL="1371600" lvl="2" indent="-355600" rtl="0">
              <a:spcBef>
                <a:spcPts val="0"/>
              </a:spcBef>
              <a:buClr>
                <a:schemeClr val="dk1"/>
              </a:buClr>
              <a:buSzPct val="83333"/>
              <a:buFont typeface="Arial"/>
              <a:buChar char="➢"/>
            </a:pPr>
            <a:r>
              <a:rPr lang="en"/>
              <a:t>increase data size</a:t>
            </a:r>
          </a:p>
          <a:p>
            <a:pPr marL="914400" lvl="0" indent="0" rtl="0">
              <a:spcBef>
                <a:spcPts val="0"/>
              </a:spcBef>
              <a:buNone/>
            </a:pPr>
            <a:endParaRPr sz="800"/>
          </a:p>
          <a:p>
            <a:pPr marL="914400" lvl="1" indent="-368300" rtl="0">
              <a:spcBef>
                <a:spcPts val="0"/>
              </a:spcBef>
              <a:buClr>
                <a:schemeClr val="dk1"/>
              </a:buClr>
              <a:buSzPct val="91666"/>
              <a:buFont typeface="Courier New"/>
              <a:buChar char="o"/>
            </a:pPr>
            <a:r>
              <a:rPr lang="en"/>
              <a:t>Should run on mobile devices 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800"/>
          </a:p>
          <a:p>
            <a:pPr marL="914400" lvl="1" indent="-368300" rtl="0">
              <a:spcBef>
                <a:spcPts val="0"/>
              </a:spcBef>
              <a:buClr>
                <a:schemeClr val="dk1"/>
              </a:buClr>
              <a:buSzPct val="91666"/>
              <a:buFont typeface="Courier New"/>
              <a:buChar char="o"/>
            </a:pPr>
            <a:r>
              <a:rPr lang="en"/>
              <a:t>Should not use GPU for computation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800"/>
          </a:p>
          <a:p>
            <a:pPr marL="914400" lvl="1" indent="-368300" rtl="0">
              <a:spcBef>
                <a:spcPts val="0"/>
              </a:spcBef>
              <a:buClr>
                <a:schemeClr val="dk1"/>
              </a:buClr>
              <a:buSzPct val="91666"/>
              <a:buFont typeface="Courier New"/>
              <a:buChar char="o"/>
            </a:pPr>
            <a:r>
              <a:rPr lang="en"/>
              <a:t>Non-rendering aspect should be significant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57200" y="401819"/>
            <a:ext cx="8229600" cy="634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Sample Applications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725" y="1016495"/>
            <a:ext cx="4349449" cy="215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4974" y="1016500"/>
            <a:ext cx="3703199" cy="229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1154500" y="3226650"/>
            <a:ext cx="2309099" cy="40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JavaScript Particle Display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5611725" y="3437200"/>
            <a:ext cx="2249699" cy="40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u="sng" dirty="0">
                <a:solidFill>
                  <a:schemeClr val="hlink"/>
                </a:solidFill>
                <a:hlinkClick r:id="rId6"/>
              </a:rPr>
              <a:t>Cannon.js Physics Engine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9700" y="3687775"/>
            <a:ext cx="3845674" cy="284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x="1440850" y="6453425"/>
            <a:ext cx="1263000" cy="36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LiquidFun.js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4538575" y="4042175"/>
            <a:ext cx="3703200" cy="144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 dirty="0"/>
              <a:t>Not easily configurable</a:t>
            </a:r>
          </a:p>
          <a:p>
            <a:pPr marL="457200" lvl="0" indent="-3556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 dirty="0"/>
              <a:t>Uses WebGL and 3D</a:t>
            </a:r>
          </a:p>
          <a:p>
            <a:pPr marL="457200" lvl="0" indent="-3556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 dirty="0"/>
              <a:t>Difficult to learn</a:t>
            </a:r>
          </a:p>
          <a:p>
            <a:pPr marL="457200" lvl="0" indent="-3556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 dirty="0"/>
              <a:t>Not Mobile compatible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124" grpId="0"/>
      <p:bldP spid="1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Selected Application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Cloth Simulation (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demo</a:t>
            </a:r>
            <a:r>
              <a:rPr lang="en" dirty="0"/>
              <a:t>)</a:t>
            </a:r>
          </a:p>
          <a:p>
            <a:pPr marL="914400" lvl="1" indent="-368300" rtl="0">
              <a:spcBef>
                <a:spcPts val="0"/>
              </a:spcBef>
              <a:buClr>
                <a:schemeClr val="dk1"/>
              </a:buClr>
              <a:buSzPct val="91666"/>
              <a:buFont typeface="Courier New"/>
              <a:buChar char="o"/>
            </a:pPr>
            <a:r>
              <a:rPr lang="en" dirty="0"/>
              <a:t>Simulates the behavior of a hanging cloth</a:t>
            </a:r>
          </a:p>
          <a:p>
            <a:pPr marL="914400" lvl="1" indent="-368300" rtl="0">
              <a:spcBef>
                <a:spcPts val="0"/>
              </a:spcBef>
              <a:buClr>
                <a:schemeClr val="dk1"/>
              </a:buClr>
              <a:buSzPct val="91666"/>
              <a:buFont typeface="Courier New"/>
              <a:buChar char="o"/>
            </a:pPr>
            <a:r>
              <a:rPr lang="en" dirty="0"/>
              <a:t>Purely standalone javascript. No external libraries</a:t>
            </a:r>
          </a:p>
          <a:p>
            <a:pPr marL="914400" lvl="1" indent="-368300" rtl="0">
              <a:spcBef>
                <a:spcPts val="0"/>
              </a:spcBef>
              <a:buClr>
                <a:schemeClr val="dk1"/>
              </a:buClr>
              <a:buSzPct val="91666"/>
              <a:buFont typeface="Courier New"/>
              <a:buChar char="o"/>
            </a:pPr>
            <a:r>
              <a:rPr lang="en" dirty="0"/>
              <a:t>Easily configurable for computation and data size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dirty="0"/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Various parameters</a:t>
            </a:r>
          </a:p>
          <a:p>
            <a:pPr marL="914400" lvl="1" indent="-368300" rtl="0">
              <a:spcBef>
                <a:spcPts val="0"/>
              </a:spcBef>
              <a:buClr>
                <a:schemeClr val="dk1"/>
              </a:buClr>
              <a:buSzPct val="91666"/>
              <a:buFont typeface="Courier New"/>
              <a:buChar char="o"/>
            </a:pPr>
            <a:r>
              <a:rPr lang="en" b="1" dirty="0"/>
              <a:t>Physics Accuracy</a:t>
            </a:r>
          </a:p>
          <a:p>
            <a:pPr marL="914400" lvl="1" indent="-368300" rtl="0">
              <a:spcBef>
                <a:spcPts val="0"/>
              </a:spcBef>
              <a:buClr>
                <a:schemeClr val="dk1"/>
              </a:buClr>
              <a:buSzPct val="91666"/>
              <a:buFont typeface="Courier New"/>
              <a:buChar char="o"/>
            </a:pPr>
            <a:r>
              <a:rPr lang="en" b="1" dirty="0"/>
              <a:t>Cloth Height and Width</a:t>
            </a:r>
          </a:p>
          <a:p>
            <a:pPr marL="914400" lvl="1" indent="-368300" rtl="0">
              <a:spcBef>
                <a:spcPts val="0"/>
              </a:spcBef>
              <a:buClr>
                <a:schemeClr val="dk1"/>
              </a:buClr>
              <a:buSzPct val="91666"/>
              <a:buFont typeface="Courier New"/>
              <a:buChar char="o"/>
            </a:pPr>
            <a:r>
              <a:rPr lang="en" dirty="0"/>
              <a:t>Spacing</a:t>
            </a:r>
          </a:p>
          <a:p>
            <a:pPr marL="914400" lvl="1" indent="-368300" rtl="0">
              <a:spcBef>
                <a:spcPts val="0"/>
              </a:spcBef>
              <a:buClr>
                <a:schemeClr val="dk1"/>
              </a:buClr>
              <a:buSzPct val="91666"/>
              <a:buFont typeface="Courier New"/>
              <a:buChar char="o"/>
            </a:pPr>
            <a:r>
              <a:rPr lang="en" dirty="0"/>
              <a:t>Gravity</a:t>
            </a:r>
          </a:p>
          <a:p>
            <a:pPr marL="914400" lvl="1" indent="-368300" rtl="0">
              <a:spcBef>
                <a:spcPts val="0"/>
              </a:spcBef>
              <a:buClr>
                <a:schemeClr val="dk1"/>
              </a:buClr>
              <a:buSzPct val="91666"/>
              <a:buFont typeface="Courier New"/>
              <a:buChar char="o"/>
            </a:pPr>
            <a:r>
              <a:rPr lang="en" dirty="0"/>
              <a:t>Tear Size</a:t>
            </a:r>
          </a:p>
          <a:p>
            <a:pPr marL="914400" lvl="1" indent="-368300" rtl="0">
              <a:spcBef>
                <a:spcPts val="0"/>
              </a:spcBef>
              <a:buClr>
                <a:schemeClr val="dk1"/>
              </a:buClr>
              <a:buSzPct val="91666"/>
              <a:buFont typeface="Courier New"/>
              <a:buChar char="o"/>
            </a:pPr>
            <a:r>
              <a:rPr lang="en" dirty="0"/>
              <a:t>Mouse Influence</a:t>
            </a:r>
          </a:p>
          <a:p>
            <a:pPr marL="914400" lvl="1" indent="-368300">
              <a:spcBef>
                <a:spcPts val="0"/>
              </a:spcBef>
              <a:buClr>
                <a:schemeClr val="dk1"/>
              </a:buClr>
              <a:buSzPct val="91666"/>
              <a:buFont typeface="Courier New"/>
              <a:buChar char="o"/>
            </a:pPr>
            <a:r>
              <a:rPr lang="en" dirty="0"/>
              <a:t>Mouse Cut</a:t>
            </a:r>
          </a:p>
        </p:txBody>
      </p:sp>
      <p:pic>
        <p:nvPicPr>
          <p:cNvPr id="135" name="Shape 135"/>
          <p:cNvPicPr preferRelativeResize="0"/>
          <p:nvPr/>
        </p:nvPicPr>
        <p:blipFill rotWithShape="1">
          <a:blip r:embed="rId4">
            <a:alphaModFix/>
          </a:blip>
          <a:srcRect l="11676" r="15754"/>
          <a:stretch/>
        </p:blipFill>
        <p:spPr>
          <a:xfrm>
            <a:off x="4989724" y="3688850"/>
            <a:ext cx="4154274" cy="294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Shape 141"/>
          <p:cNvPicPr preferRelativeResize="0"/>
          <p:nvPr/>
        </p:nvPicPr>
        <p:blipFill rotWithShape="1">
          <a:blip r:embed="rId3">
            <a:alphaModFix/>
          </a:blip>
          <a:srcRect l="3535" r="5580" b="3938"/>
          <a:stretch/>
        </p:blipFill>
        <p:spPr>
          <a:xfrm>
            <a:off x="3330375" y="731812"/>
            <a:ext cx="5676575" cy="389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57200" y="188194"/>
            <a:ext cx="8229600" cy="604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Working of Application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370750" y="1110350"/>
            <a:ext cx="4253999" cy="505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Update the cloth continuously. During each update</a:t>
            </a:r>
          </a:p>
          <a:p>
            <a:pPr marL="914400" lvl="1" indent="-368300" rtl="0">
              <a:spcBef>
                <a:spcPts val="0"/>
              </a:spcBef>
              <a:buClr>
                <a:schemeClr val="dk1"/>
              </a:buClr>
              <a:buSzPct val="91666"/>
              <a:buFont typeface="Courier New"/>
              <a:buChar char="o"/>
            </a:pPr>
            <a:r>
              <a:rPr lang="en" dirty="0"/>
              <a:t>Update each point’s position based on a constant (0.016) and gravity applied.</a:t>
            </a:r>
          </a:p>
          <a:p>
            <a:pPr marL="914400" lvl="1" indent="-368300" rtl="0">
              <a:spcBef>
                <a:spcPts val="0"/>
              </a:spcBef>
              <a:buClr>
                <a:schemeClr val="dk1"/>
              </a:buClr>
              <a:buSzPct val="91666"/>
              <a:buFont typeface="Courier New"/>
              <a:buChar char="o"/>
            </a:pPr>
            <a:r>
              <a:rPr lang="en" dirty="0"/>
              <a:t>Update the position of the constraint points</a:t>
            </a:r>
          </a:p>
          <a:p>
            <a:pPr marL="1371600" lvl="2" indent="-355600" rtl="0">
              <a:spcBef>
                <a:spcPts val="0"/>
              </a:spcBef>
              <a:buClr>
                <a:schemeClr val="dk1"/>
              </a:buClr>
              <a:buSzPct val="83333"/>
              <a:buFont typeface="Arial"/>
              <a:buChar char="➢"/>
            </a:pPr>
            <a:r>
              <a:rPr lang="en" dirty="0"/>
              <a:t>Determine tear based on tear distance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Listen for mouse events to simulate movement and tear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457200" y="274646"/>
            <a:ext cx="8229600" cy="791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Partitioning</a:t>
            </a: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8876" y="2740850"/>
            <a:ext cx="5042450" cy="411714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457200" y="1283225"/>
            <a:ext cx="8229600" cy="180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Split the existing code to run in client-server mode</a:t>
            </a:r>
          </a:p>
          <a:p>
            <a:pPr marL="914400" lvl="1" indent="-368300" rtl="0">
              <a:spcBef>
                <a:spcPts val="0"/>
              </a:spcBef>
              <a:buClr>
                <a:schemeClr val="dk1"/>
              </a:buClr>
              <a:buSzPct val="91666"/>
              <a:buFont typeface="Courier New"/>
              <a:buChar char="o"/>
            </a:pPr>
            <a:r>
              <a:rPr lang="en" dirty="0"/>
              <a:t>Do minimal change to existing code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Approach 1 (state resides at client)</a:t>
            </a:r>
          </a:p>
          <a:p>
            <a:pPr marL="4572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457200" y="274646"/>
            <a:ext cx="8229600" cy="791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Partitioning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457200" y="1283225"/>
            <a:ext cx="8229600" cy="538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Approach 2 (state resides at server)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177" y="2290802"/>
            <a:ext cx="6172975" cy="414904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Challenges faced</a:t>
            </a:r>
          </a:p>
          <a:p>
            <a:pPr>
              <a:spcBef>
                <a:spcPts val="0"/>
              </a:spcBef>
              <a:buNone/>
            </a:pPr>
            <a:r>
              <a:rPr lang="en" sz="3000"/>
              <a:t>Data Structure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2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Recursive in nature</a:t>
            </a:r>
          </a:p>
          <a:p>
            <a:pPr marL="914400" lvl="1" indent="-368300" rtl="0">
              <a:spcBef>
                <a:spcPts val="0"/>
              </a:spcBef>
              <a:buClr>
                <a:schemeClr val="dk1"/>
              </a:buClr>
              <a:buSzPct val="91666"/>
              <a:buFont typeface="Courier New"/>
              <a:buChar char="o"/>
            </a:pPr>
            <a:r>
              <a:rPr lang="en" dirty="0"/>
              <a:t>Each point had reference to its neighboring constraint point(s) in the form </a:t>
            </a:r>
          </a:p>
          <a:p>
            <a:pPr marL="1371600" lvl="2" indent="-355600" rtl="0">
              <a:spcBef>
                <a:spcPts val="0"/>
              </a:spcBef>
              <a:buClr>
                <a:schemeClr val="dk1"/>
              </a:buClr>
              <a:buSzPct val="83333"/>
              <a:buFont typeface="Arial"/>
              <a:buChar char="➢"/>
            </a:pPr>
            <a:r>
              <a:rPr lang="en" dirty="0"/>
              <a:t>[[self, constraintPoint1], [self, constraintPoint2]].</a:t>
            </a:r>
          </a:p>
          <a:p>
            <a:pPr marL="914400" lvl="1" indent="-368300" rtl="0">
              <a:spcBef>
                <a:spcPts val="0"/>
              </a:spcBef>
              <a:buClr>
                <a:schemeClr val="dk1"/>
              </a:buClr>
              <a:buSzPct val="91666"/>
              <a:buFont typeface="Courier New"/>
              <a:buChar char="o"/>
            </a:pPr>
            <a:r>
              <a:rPr lang="en" dirty="0"/>
              <a:t>Cannot directly serialize recursive data structures for network transmission. (JSON.stringify())</a:t>
            </a:r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Solution</a:t>
            </a:r>
          </a:p>
          <a:p>
            <a:pPr marL="914400" lvl="1" indent="-368300" rtl="0">
              <a:spcBef>
                <a:spcPts val="0"/>
              </a:spcBef>
              <a:buClr>
                <a:schemeClr val="dk1"/>
              </a:buClr>
              <a:buSzPct val="91666"/>
              <a:buFont typeface="Courier New"/>
              <a:buChar char="o"/>
            </a:pPr>
            <a:r>
              <a:rPr lang="en" dirty="0"/>
              <a:t>Change the data structure to remove the recursive nature.</a:t>
            </a:r>
          </a:p>
          <a:p>
            <a:pPr marL="1371600" lvl="2" indent="-355600" rtl="0">
              <a:spcBef>
                <a:spcPts val="0"/>
              </a:spcBef>
              <a:buClr>
                <a:schemeClr val="dk1"/>
              </a:buClr>
              <a:buSzPct val="83333"/>
              <a:buFont typeface="Arial"/>
              <a:buChar char="➢"/>
            </a:pPr>
            <a:r>
              <a:rPr lang="en" dirty="0"/>
              <a:t>[constraintPoint1, constraintPoint2]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Challenges faced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Data Structure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5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Stack Overflow</a:t>
            </a:r>
          </a:p>
          <a:p>
            <a:pPr marL="914400" lvl="1" indent="-368300" rtl="0">
              <a:spcBef>
                <a:spcPts val="0"/>
              </a:spcBef>
              <a:buClr>
                <a:schemeClr val="dk1"/>
              </a:buClr>
              <a:buSzPct val="91666"/>
              <a:buFont typeface="Courier New"/>
              <a:buChar char="o"/>
            </a:pPr>
            <a:r>
              <a:rPr lang="en" dirty="0"/>
              <a:t>Once recursive nature removed, each point had reference to its neighboring constraint point(s) in the form </a:t>
            </a:r>
          </a:p>
          <a:p>
            <a:pPr marL="1371600" lvl="2" indent="-355600" rtl="0">
              <a:spcBef>
                <a:spcPts val="0"/>
              </a:spcBef>
              <a:buClr>
                <a:schemeClr val="dk1"/>
              </a:buClr>
              <a:buSzPct val="83333"/>
              <a:buFont typeface="Arial"/>
              <a:buChar char="➢"/>
            </a:pPr>
            <a:r>
              <a:rPr lang="en" dirty="0"/>
              <a:t>[constraintPoint1, constraintPoint2].</a:t>
            </a:r>
          </a:p>
          <a:p>
            <a:pPr marL="914400" lvl="1" indent="-368300" rtl="0">
              <a:spcBef>
                <a:spcPts val="0"/>
              </a:spcBef>
              <a:buClr>
                <a:schemeClr val="dk1"/>
              </a:buClr>
              <a:buSzPct val="91666"/>
              <a:buFont typeface="Courier New"/>
              <a:buChar char="o"/>
            </a:pPr>
            <a:r>
              <a:rPr lang="en" dirty="0"/>
              <a:t>Still using object references which made the stack very large.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400" dirty="0"/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Solution</a:t>
            </a:r>
          </a:p>
          <a:p>
            <a:pPr marL="914400" lvl="1" indent="-368300" rtl="0">
              <a:spcBef>
                <a:spcPts val="0"/>
              </a:spcBef>
              <a:buClr>
                <a:schemeClr val="dk1"/>
              </a:buClr>
              <a:buSzPct val="91666"/>
              <a:buFont typeface="Courier New"/>
              <a:buChar char="o"/>
            </a:pPr>
            <a:r>
              <a:rPr lang="en" dirty="0"/>
              <a:t>Send only the information necessary for rendering.</a:t>
            </a:r>
          </a:p>
          <a:p>
            <a:pPr marL="1371600" lvl="2" indent="-355600" rtl="0">
              <a:spcBef>
                <a:spcPts val="0"/>
              </a:spcBef>
              <a:buClr>
                <a:schemeClr val="dk1"/>
              </a:buClr>
              <a:buSzPct val="83333"/>
              <a:buFont typeface="Arial"/>
              <a:buChar char="➢"/>
            </a:pPr>
            <a:r>
              <a:rPr lang="en" dirty="0"/>
              <a:t>Coordinates</a:t>
            </a:r>
          </a:p>
          <a:p>
            <a:pPr marL="914400" lvl="1" indent="-368300" rtl="0">
              <a:spcBef>
                <a:spcPts val="0"/>
              </a:spcBef>
              <a:buClr>
                <a:schemeClr val="dk1"/>
              </a:buClr>
              <a:buSzPct val="91666"/>
              <a:buFont typeface="Courier New"/>
              <a:buChar char="o"/>
            </a:pPr>
            <a:r>
              <a:rPr lang="en" dirty="0"/>
              <a:t>Use coordinates of constraint points instead of object reference</a:t>
            </a:r>
          </a:p>
          <a:p>
            <a:pPr marL="1371600" lvl="2" indent="-355600" rtl="0">
              <a:spcBef>
                <a:spcPts val="0"/>
              </a:spcBef>
              <a:buClr>
                <a:schemeClr val="dk1"/>
              </a:buClr>
              <a:buSzPct val="83333"/>
              <a:buFont typeface="Arial"/>
              <a:buChar char="➢"/>
            </a:pPr>
            <a:r>
              <a:rPr lang="en" dirty="0"/>
              <a:t>[CoordConstraintPoint1, CoordConstraintPoint2]</a:t>
            </a:r>
          </a:p>
          <a:p>
            <a:pPr marL="1371600" lvl="2" indent="-355600" rtl="0">
              <a:spcBef>
                <a:spcPts val="0"/>
              </a:spcBef>
              <a:buClr>
                <a:schemeClr val="dk1"/>
              </a:buClr>
              <a:buSzPct val="83333"/>
              <a:buFont typeface="Arial"/>
              <a:buChar char="➢"/>
            </a:pPr>
            <a:r>
              <a:rPr lang="en" dirty="0"/>
              <a:t>Get the actual point on the client side.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Speed-up standalone applications using Cloudlet</a:t>
            </a:r>
          </a:p>
          <a:p>
            <a:pPr marL="914400" lvl="1" indent="-368300" rtl="0">
              <a:spcBef>
                <a:spcPts val="0"/>
              </a:spcBef>
              <a:buClr>
                <a:schemeClr val="dk1"/>
              </a:buClr>
              <a:buSzPct val="91666"/>
              <a:buFont typeface="Courier New"/>
              <a:buChar char="o"/>
            </a:pPr>
            <a:r>
              <a:rPr lang="en"/>
              <a:t>Different from standard Cloudlet use-case where we bring the server close to the end user.</a:t>
            </a:r>
          </a:p>
          <a:p>
            <a:pPr marL="457200" lvl="0" indent="0" rtl="0">
              <a:spcBef>
                <a:spcPts val="0"/>
              </a:spcBef>
              <a:buNone/>
            </a:pPr>
            <a:endParaRPr/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Leverage the cloud infrastructure</a:t>
            </a:r>
          </a:p>
          <a:p>
            <a:pPr marL="914400" lvl="1" indent="-368300" rtl="0">
              <a:spcBef>
                <a:spcPts val="0"/>
              </a:spcBef>
              <a:buClr>
                <a:schemeClr val="dk1"/>
              </a:buClr>
              <a:buSzPct val="91666"/>
              <a:buFont typeface="Courier New"/>
              <a:buChar char="o"/>
            </a:pPr>
            <a:r>
              <a:rPr lang="en"/>
              <a:t>Split the existing code to run in client-server mode.</a:t>
            </a:r>
          </a:p>
          <a:p>
            <a:pPr marL="457200" lvl="0" indent="0" rtl="0">
              <a:spcBef>
                <a:spcPts val="0"/>
              </a:spcBef>
              <a:buNone/>
            </a:pPr>
            <a:endParaRPr/>
          </a:p>
          <a:p>
            <a:pPr marL="457200" lvl="0" indent="-3810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We selected JavaScript based applications since it is widely used for client-side applications.</a:t>
            </a:r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457200" y="427045"/>
            <a:ext cx="8229600" cy="748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Challenges faced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Network Traffic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229600" cy="132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Serializing JSON is data intensive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Using JSON.stringify, each point was ~120 bytes</a:t>
            </a:r>
          </a:p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Shape 181"/>
          <p:cNvSpPr txBox="1"/>
          <p:nvPr/>
        </p:nvSpPr>
        <p:spPr>
          <a:xfrm>
            <a:off x="2881525" y="3299325"/>
            <a:ext cx="1498500" cy="46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 b="1">
                <a:solidFill>
                  <a:srgbClr val="F3F3F3"/>
                </a:solidFill>
              </a:rPr>
              <a:t>~150 bytes</a:t>
            </a:r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725" y="2435250"/>
            <a:ext cx="5316400" cy="401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 txBox="1"/>
          <p:nvPr/>
        </p:nvSpPr>
        <p:spPr>
          <a:xfrm>
            <a:off x="3667450" y="3443400"/>
            <a:ext cx="1599300" cy="93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 b="1" dirty="0">
                <a:solidFill>
                  <a:srgbClr val="FFFFFF"/>
                </a:solidFill>
              </a:rPr>
              <a:t>~120 bytes per point</a:t>
            </a:r>
          </a:p>
        </p:txBody>
      </p:sp>
      <p:sp>
        <p:nvSpPr>
          <p:cNvPr id="184" name="Shape 184"/>
          <p:cNvSpPr/>
          <p:nvPr/>
        </p:nvSpPr>
        <p:spPr>
          <a:xfrm>
            <a:off x="5921500" y="3760425"/>
            <a:ext cx="1498500" cy="6194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20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500" y="1700476"/>
            <a:ext cx="7046825" cy="354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/>
        </p:nvSpPr>
        <p:spPr>
          <a:xfrm>
            <a:off x="6168025" y="2204325"/>
            <a:ext cx="1599300" cy="93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FFFFFF"/>
                </a:solidFill>
              </a:rPr>
              <a:t>~40 bytes per point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491900" y="619525"/>
            <a:ext cx="8298899" cy="64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Use MessagePack to transfer </a:t>
            </a:r>
            <a:r>
              <a:rPr lang="en" sz="2400">
                <a:solidFill>
                  <a:schemeClr val="dk1"/>
                </a:solidFill>
              </a:rPr>
              <a:t>in </a:t>
            </a:r>
            <a:r>
              <a:rPr lang="en" sz="2400"/>
              <a:t>Binary format</a:t>
            </a:r>
          </a:p>
        </p:txBody>
      </p:sp>
      <p:sp>
        <p:nvSpPr>
          <p:cNvPr id="193" name="Shape 193"/>
          <p:cNvSpPr/>
          <p:nvPr/>
        </p:nvSpPr>
        <p:spPr>
          <a:xfrm>
            <a:off x="7915825" y="3119250"/>
            <a:ext cx="1075799" cy="6194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21</a:t>
            </a:fld>
            <a:endParaRPr lang="en"/>
          </a:p>
        </p:txBody>
      </p:sp>
      <p:sp>
        <p:nvSpPr>
          <p:cNvPr id="6" name="Rectangle 5"/>
          <p:cNvSpPr/>
          <p:nvPr/>
        </p:nvSpPr>
        <p:spPr>
          <a:xfrm>
            <a:off x="977462" y="3909848"/>
            <a:ext cx="6605752" cy="9301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8" y="1102500"/>
            <a:ext cx="5910949" cy="508954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 txBox="1"/>
          <p:nvPr/>
        </p:nvSpPr>
        <p:spPr>
          <a:xfrm>
            <a:off x="4928975" y="2654800"/>
            <a:ext cx="1599300" cy="93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FFFFFF"/>
                </a:solidFill>
              </a:rPr>
              <a:t>~14 bytes per point</a:t>
            </a:r>
          </a:p>
        </p:txBody>
      </p:sp>
      <p:sp>
        <p:nvSpPr>
          <p:cNvPr id="201" name="Shape 201"/>
          <p:cNvSpPr/>
          <p:nvPr/>
        </p:nvSpPr>
        <p:spPr>
          <a:xfrm>
            <a:off x="7016475" y="3119250"/>
            <a:ext cx="1498500" cy="6194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22</a:t>
            </a:fld>
            <a:endParaRPr lang="en"/>
          </a:p>
        </p:txBody>
      </p:sp>
      <p:sp>
        <p:nvSpPr>
          <p:cNvPr id="6" name="Rectangle 5"/>
          <p:cNvSpPr/>
          <p:nvPr/>
        </p:nvSpPr>
        <p:spPr>
          <a:xfrm>
            <a:off x="993228" y="2932386"/>
            <a:ext cx="4903075" cy="28220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025" y="772100"/>
            <a:ext cx="5377300" cy="5674549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/>
          <p:nvPr/>
        </p:nvSpPr>
        <p:spPr>
          <a:xfrm>
            <a:off x="4471775" y="2045200"/>
            <a:ext cx="1599300" cy="93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FFFFFF"/>
                </a:solidFill>
              </a:rPr>
              <a:t>~5 bytes per point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23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851336" y="2459421"/>
            <a:ext cx="4729654" cy="3657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457200" y="274644"/>
            <a:ext cx="8229600" cy="604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Evaluation parameters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533400" y="838200"/>
            <a:ext cx="8229600" cy="526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Computation</a:t>
            </a:r>
          </a:p>
          <a:p>
            <a:pPr marL="914400" lvl="1" indent="-368300" rtl="0">
              <a:spcBef>
                <a:spcPts val="0"/>
              </a:spcBef>
              <a:buClr>
                <a:schemeClr val="dk1"/>
              </a:buClr>
              <a:buSzPct val="91666"/>
              <a:buFont typeface="Courier New"/>
              <a:buChar char="o"/>
            </a:pPr>
            <a:r>
              <a:rPr lang="en" dirty="0"/>
              <a:t>Increase physics accuracy</a:t>
            </a:r>
          </a:p>
          <a:p>
            <a:pPr marL="914400" lvl="1" indent="-368300" rtl="0">
              <a:spcBef>
                <a:spcPts val="0"/>
              </a:spcBef>
              <a:buClr>
                <a:schemeClr val="dk1"/>
              </a:buClr>
              <a:buSzPct val="91666"/>
              <a:buFont typeface="Courier New"/>
              <a:buChar char="o"/>
            </a:pPr>
            <a:r>
              <a:rPr lang="en" dirty="0"/>
              <a:t>5, 25, 45, 65, 85, 105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000" dirty="0"/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Data Size</a:t>
            </a:r>
          </a:p>
          <a:p>
            <a:pPr marL="914400" lvl="1" indent="-368300" rtl="0">
              <a:spcBef>
                <a:spcPts val="0"/>
              </a:spcBef>
              <a:buClr>
                <a:schemeClr val="dk1"/>
              </a:buClr>
              <a:buSzPct val="91666"/>
              <a:buFont typeface="Courier New"/>
              <a:buChar char="o"/>
            </a:pPr>
            <a:r>
              <a:rPr lang="en" dirty="0"/>
              <a:t>Increase cloth width and cloth height</a:t>
            </a:r>
          </a:p>
          <a:p>
            <a:pPr marL="1371600" lvl="2" indent="-355600" rtl="0">
              <a:spcBef>
                <a:spcPts val="0"/>
              </a:spcBef>
              <a:buClr>
                <a:schemeClr val="dk1"/>
              </a:buClr>
              <a:buSzPct val="83333"/>
              <a:buFont typeface="Arial"/>
              <a:buChar char="➢"/>
            </a:pPr>
            <a:r>
              <a:rPr lang="en" dirty="0"/>
              <a:t>Also increases computation</a:t>
            </a:r>
          </a:p>
          <a:p>
            <a:pPr marL="914400" lvl="1" indent="-368300" rtl="0">
              <a:spcBef>
                <a:spcPts val="0"/>
              </a:spcBef>
              <a:buClr>
                <a:schemeClr val="dk1"/>
              </a:buClr>
              <a:buSzPct val="91666"/>
              <a:buFont typeface="Courier New"/>
              <a:buChar char="o"/>
            </a:pPr>
            <a:r>
              <a:rPr lang="en" dirty="0"/>
              <a:t>For each data size, performed for 3 different physics accuracy.</a:t>
            </a:r>
          </a:p>
          <a:p>
            <a:pPr marL="1371600" lvl="2" indent="-355600" rtl="0">
              <a:spcBef>
                <a:spcPts val="0"/>
              </a:spcBef>
              <a:buClr>
                <a:schemeClr val="dk1"/>
              </a:buClr>
              <a:buSzPct val="83333"/>
              <a:buFont typeface="Arial"/>
              <a:buChar char="➢"/>
            </a:pPr>
            <a:r>
              <a:rPr lang="en" dirty="0"/>
              <a:t>5, 25, 45.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000" dirty="0"/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Server Machines</a:t>
            </a:r>
          </a:p>
          <a:p>
            <a:pPr marL="914400" lvl="1" indent="-368300" rtl="0">
              <a:spcBef>
                <a:spcPts val="0"/>
              </a:spcBef>
              <a:buClr>
                <a:schemeClr val="dk1"/>
              </a:buClr>
              <a:buSzPct val="91666"/>
              <a:buFont typeface="Courier New"/>
              <a:buChar char="o"/>
            </a:pPr>
            <a:r>
              <a:rPr lang="en" dirty="0"/>
              <a:t>Cloudlet</a:t>
            </a:r>
          </a:p>
          <a:p>
            <a:pPr marL="914400" lvl="1" indent="-368300" rtl="0">
              <a:spcBef>
                <a:spcPts val="0"/>
              </a:spcBef>
              <a:buClr>
                <a:schemeClr val="dk1"/>
              </a:buClr>
              <a:buSzPct val="91666"/>
              <a:buFont typeface="Courier New"/>
              <a:buChar char="o"/>
            </a:pPr>
            <a:r>
              <a:rPr lang="en"/>
              <a:t>AWS </a:t>
            </a:r>
            <a:r>
              <a:rPr lang="en" smtClean="0"/>
              <a:t>(</a:t>
            </a:r>
            <a:r>
              <a:rPr lang="en" smtClean="0"/>
              <a:t>We</a:t>
            </a:r>
            <a:r>
              <a:rPr lang="en" smtClean="0"/>
              <a:t>st </a:t>
            </a:r>
            <a:r>
              <a:rPr lang="en" dirty="0"/>
              <a:t>Coast)</a:t>
            </a:r>
          </a:p>
          <a:p>
            <a:pPr marL="914400" lvl="1" indent="-368300" rtl="0">
              <a:spcBef>
                <a:spcPts val="0"/>
              </a:spcBef>
              <a:buClr>
                <a:schemeClr val="dk1"/>
              </a:buClr>
              <a:buSzPct val="91666"/>
              <a:buFont typeface="Courier New"/>
              <a:buChar char="o"/>
            </a:pPr>
            <a:r>
              <a:rPr lang="en" dirty="0"/>
              <a:t>Mobile (One plus one)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24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Evaluation Parameters</a:t>
            </a:r>
          </a:p>
        </p:txBody>
      </p:sp>
      <p:graphicFrame>
        <p:nvGraphicFramePr>
          <p:cNvPr id="222" name="Shape 222"/>
          <p:cNvGraphicFramePr/>
          <p:nvPr/>
        </p:nvGraphicFramePr>
        <p:xfrm>
          <a:off x="966925" y="1812500"/>
          <a:ext cx="6935275" cy="4163425"/>
        </p:xfrm>
        <a:graphic>
          <a:graphicData uri="http://schemas.openxmlformats.org/drawingml/2006/table">
            <a:tbl>
              <a:tblPr>
                <a:noFill/>
                <a:tableStyleId>{14624B67-AE81-42A6-BCB0-2B6F007351F7}</a:tableStyleId>
              </a:tblPr>
              <a:tblGrid>
                <a:gridCol w="1677650"/>
                <a:gridCol w="2106650"/>
                <a:gridCol w="3150975"/>
              </a:tblGrid>
              <a:tr h="5947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 b="1"/>
                        <a:t>WIdth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 b="1"/>
                        <a:t>Height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 b="1"/>
                        <a:t>Data Size (KB)</a:t>
                      </a:r>
                    </a:p>
                  </a:txBody>
                  <a:tcPr marL="91425" marR="91425" marT="91425" marB="91425"/>
                </a:tc>
              </a:tr>
              <a:tr h="5947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80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90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33</a:t>
                      </a:r>
                    </a:p>
                  </a:txBody>
                  <a:tcPr marL="91425" marR="91425" marT="91425" marB="91425"/>
                </a:tc>
              </a:tr>
              <a:tr h="5947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182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110</a:t>
                      </a:r>
                    </a:p>
                  </a:txBody>
                  <a:tcPr marL="91425" marR="91425" marT="91425" marB="91425"/>
                </a:tc>
              </a:tr>
              <a:tr h="5947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244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188</a:t>
                      </a:r>
                    </a:p>
                  </a:txBody>
                  <a:tcPr marL="91425" marR="91425" marT="91425" marB="91425"/>
                </a:tc>
              </a:tr>
              <a:tr h="5947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210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244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274</a:t>
                      </a:r>
                    </a:p>
                  </a:txBody>
                  <a:tcPr marL="91425" marR="91425" marT="91425" marB="91425"/>
                </a:tc>
              </a:tr>
              <a:tr h="5947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260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245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346</a:t>
                      </a:r>
                    </a:p>
                  </a:txBody>
                  <a:tcPr marL="91425" marR="91425" marT="91425" marB="91425"/>
                </a:tc>
              </a:tr>
              <a:tr h="5947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317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260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452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25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457200" y="274644"/>
            <a:ext cx="8229600" cy="661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Result set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Computation</a:t>
            </a:r>
          </a:p>
        </p:txBody>
      </p:sp>
      <p:sp>
        <p:nvSpPr>
          <p:cNvPr id="230" name="Shape 230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26</a:t>
            </a:fld>
            <a:endParaRPr lang="en"/>
          </a:p>
        </p:txBody>
      </p:sp>
      <p:pic>
        <p:nvPicPr>
          <p:cNvPr id="231" name="Shape 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566850"/>
            <a:ext cx="9143999" cy="4104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676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 set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Data Size 1 (Accuracy: 5)</a:t>
            </a:r>
          </a:p>
        </p:txBody>
      </p:sp>
      <p:pic>
        <p:nvPicPr>
          <p:cNvPr id="238" name="Shape 238"/>
          <p:cNvPicPr preferRelativeResize="0"/>
          <p:nvPr/>
        </p:nvPicPr>
        <p:blipFill rotWithShape="1">
          <a:blip r:embed="rId3">
            <a:alphaModFix/>
          </a:blip>
          <a:srcRect r="5935"/>
          <a:stretch/>
        </p:blipFill>
        <p:spPr>
          <a:xfrm>
            <a:off x="0" y="1829250"/>
            <a:ext cx="9143999" cy="3401362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27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676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 set</a:t>
            </a:r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Data Size 2 (Accuracy: 25)</a:t>
            </a:r>
          </a:p>
        </p:txBody>
      </p:sp>
      <p:pic>
        <p:nvPicPr>
          <p:cNvPr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17275"/>
            <a:ext cx="9144000" cy="3327883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Shape 247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28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676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 set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Data Size 3 (Accuracy: 45)</a:t>
            </a:r>
          </a:p>
        </p:txBody>
      </p:sp>
      <p:pic>
        <p:nvPicPr>
          <p:cNvPr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51775"/>
            <a:ext cx="9144000" cy="3381747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29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57200" y="2344962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Various ways to execute client-side JavaScript</a:t>
            </a:r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8165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Demo Video</a:t>
            </a:r>
          </a:p>
        </p:txBody>
      </p:sp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30</a:t>
            </a:fld>
            <a:endParaRPr lang="en"/>
          </a:p>
        </p:txBody>
      </p:sp>
      <p:sp>
        <p:nvSpPr>
          <p:cNvPr id="8" name="Shape 253"/>
          <p:cNvSpPr txBox="1">
            <a:spLocks/>
          </p:cNvSpPr>
          <p:nvPr/>
        </p:nvSpPr>
        <p:spPr>
          <a:xfrm>
            <a:off x="457200" y="9144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457200" indent="-381000">
              <a:buFont typeface="Arial"/>
              <a:buChar char="●"/>
            </a:pPr>
            <a:r>
              <a:rPr lang="en" dirty="0" smtClean="0"/>
              <a:t>Cloudlet vs AWS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8165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Demo Video</a:t>
            </a:r>
          </a:p>
        </p:txBody>
      </p:sp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31</a:t>
            </a:fld>
            <a:endParaRPr lang="en"/>
          </a:p>
        </p:txBody>
      </p:sp>
      <p:sp>
        <p:nvSpPr>
          <p:cNvPr id="8" name="Shape 253"/>
          <p:cNvSpPr txBox="1">
            <a:spLocks/>
          </p:cNvSpPr>
          <p:nvPr/>
        </p:nvSpPr>
        <p:spPr>
          <a:xfrm>
            <a:off x="457200" y="9144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457200" indent="-381000">
              <a:buFont typeface="Arial"/>
              <a:buChar char="●"/>
            </a:pPr>
            <a:r>
              <a:rPr lang="en" dirty="0" smtClean="0"/>
              <a:t>Cloudlet vs Mobile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09523599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Reflections</a:t>
            </a:r>
          </a:p>
        </p:txBody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Network bandwidth is a critical factor in improving performance. The performance improved as we kept on reducing the data size.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Splitting the code is not difficult. </a:t>
            </a:r>
          </a:p>
          <a:p>
            <a:pPr marL="914400" lvl="1" indent="-368300" rtl="0">
              <a:spcBef>
                <a:spcPts val="0"/>
              </a:spcBef>
              <a:buClr>
                <a:schemeClr val="dk1"/>
              </a:buClr>
              <a:buSzPct val="91666"/>
              <a:buFont typeface="Courier New"/>
              <a:buChar char="o"/>
            </a:pPr>
            <a:r>
              <a:rPr lang="en" dirty="0"/>
              <a:t>Difficulty lies in making the code efficient.</a:t>
            </a:r>
          </a:p>
          <a:p>
            <a:pPr marL="914400" lvl="1" indent="-368300" rtl="0">
              <a:spcBef>
                <a:spcPts val="0"/>
              </a:spcBef>
              <a:buClr>
                <a:schemeClr val="dk1"/>
              </a:buClr>
              <a:buSzPct val="91666"/>
              <a:buFont typeface="Courier New"/>
              <a:buChar char="o"/>
            </a:pPr>
            <a:r>
              <a:rPr lang="en" dirty="0"/>
              <a:t>JavaScript is single-threaded. Can’t leverage all the available cores (parallelism) and distribute work.</a:t>
            </a:r>
          </a:p>
          <a:p>
            <a:pPr marL="914400" lvl="1" indent="-368300" rtl="0">
              <a:spcBef>
                <a:spcPts val="0"/>
              </a:spcBef>
              <a:buClr>
                <a:schemeClr val="dk1"/>
              </a:buClr>
              <a:buSzPct val="91666"/>
              <a:buFont typeface="Courier New"/>
              <a:buChar char="o"/>
            </a:pPr>
            <a:r>
              <a:rPr lang="en" dirty="0"/>
              <a:t>The split can be beneficial or not, depending on the type of application.</a:t>
            </a:r>
          </a:p>
        </p:txBody>
      </p:sp>
      <p:sp>
        <p:nvSpPr>
          <p:cNvPr id="269" name="Shape 269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32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Future Work</a:t>
            </a:r>
          </a:p>
        </p:txBody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A library script to split the given JS into client and server side.</a:t>
            </a:r>
          </a:p>
          <a:p>
            <a:pPr lvl="0" rtl="0">
              <a:spcBef>
                <a:spcPts val="0"/>
              </a:spcBef>
              <a:buNone/>
            </a:pPr>
            <a:endParaRPr sz="800" dirty="0"/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Transparent offloading</a:t>
            </a:r>
          </a:p>
          <a:p>
            <a:pPr marL="914400" lvl="1" indent="-368300" rtl="0">
              <a:spcBef>
                <a:spcPts val="0"/>
              </a:spcBef>
              <a:buClr>
                <a:schemeClr val="dk1"/>
              </a:buClr>
              <a:buSzPct val="91666"/>
              <a:buFont typeface="Courier New"/>
              <a:buChar char="o"/>
            </a:pPr>
            <a:r>
              <a:rPr lang="en" dirty="0"/>
              <a:t>Automatically detect the cloudlet and transfer processing over there. </a:t>
            </a:r>
          </a:p>
          <a:p>
            <a:pPr marL="914400" lvl="1" indent="-368300" rtl="0">
              <a:spcBef>
                <a:spcPts val="0"/>
              </a:spcBef>
              <a:buClr>
                <a:schemeClr val="dk1"/>
              </a:buClr>
              <a:buSzPct val="91666"/>
              <a:buFont typeface="Courier New"/>
              <a:buChar char="o"/>
            </a:pPr>
            <a:r>
              <a:rPr lang="en" dirty="0"/>
              <a:t>Transferring the current state on the cloudlet</a:t>
            </a:r>
          </a:p>
          <a:p>
            <a:pPr marL="914400" lvl="1" indent="-368300" rtl="0">
              <a:spcBef>
                <a:spcPts val="0"/>
              </a:spcBef>
              <a:buClr>
                <a:schemeClr val="dk1"/>
              </a:buClr>
              <a:buSzPct val="91666"/>
              <a:buFont typeface="Courier New"/>
              <a:buChar char="o"/>
            </a:pPr>
            <a:r>
              <a:rPr lang="en" dirty="0"/>
              <a:t>Continue processing without the user knowing about it.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800" dirty="0"/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A model to see the effect of computation and transmission on latency. (WIP)</a:t>
            </a:r>
          </a:p>
          <a:p>
            <a:pPr marL="914400" lvl="1" indent="-368300" rtl="0">
              <a:spcBef>
                <a:spcPts val="0"/>
              </a:spcBef>
              <a:buClr>
                <a:schemeClr val="dk1"/>
              </a:buClr>
              <a:buSzPct val="91666"/>
              <a:buFont typeface="Courier New"/>
              <a:buChar char="o"/>
            </a:pPr>
            <a:r>
              <a:rPr lang="en" u="sng" dirty="0"/>
              <a:t>comp</a:t>
            </a:r>
            <a:r>
              <a:rPr lang="en" dirty="0"/>
              <a:t>.</a:t>
            </a:r>
            <a:r>
              <a:rPr lang="en" i="1" dirty="0"/>
              <a:t>x</a:t>
            </a:r>
            <a:r>
              <a:rPr lang="en" dirty="0"/>
              <a:t> + </a:t>
            </a:r>
            <a:r>
              <a:rPr lang="en" u="sng" dirty="0"/>
              <a:t>transmission</a:t>
            </a:r>
            <a:r>
              <a:rPr lang="en" dirty="0"/>
              <a:t>.</a:t>
            </a:r>
            <a:r>
              <a:rPr lang="en" i="1" dirty="0"/>
              <a:t>y</a:t>
            </a:r>
            <a:r>
              <a:rPr lang="en" dirty="0"/>
              <a:t> + </a:t>
            </a:r>
            <a:r>
              <a:rPr lang="en" i="1" dirty="0"/>
              <a:t>c</a:t>
            </a:r>
            <a:r>
              <a:rPr lang="en" dirty="0"/>
              <a:t> = </a:t>
            </a:r>
            <a:r>
              <a:rPr lang="en" u="sng" dirty="0"/>
              <a:t>latency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33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457200" y="27130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34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Option 1 (Today’s Default)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Client Processing</a:t>
            </a:r>
          </a:p>
          <a:p>
            <a:pPr marL="914400" lvl="1" indent="-368300" rtl="0">
              <a:spcBef>
                <a:spcPts val="0"/>
              </a:spcBef>
              <a:buClr>
                <a:schemeClr val="dk1"/>
              </a:buClr>
              <a:buSzPct val="91666"/>
              <a:buFont typeface="Courier New"/>
              <a:buChar char="o"/>
            </a:pPr>
            <a:r>
              <a:rPr lang="en"/>
              <a:t>Current behaviour, client does all the processing</a:t>
            </a:r>
          </a:p>
        </p:txBody>
      </p:sp>
      <p:pic>
        <p:nvPicPr>
          <p:cNvPr id="52" name="Shape 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887" y="2845587"/>
            <a:ext cx="6867525" cy="349567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Option 1b (Remote Terminal)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Thin Client Processing</a:t>
            </a:r>
          </a:p>
          <a:p>
            <a:pPr marL="914400" lvl="1" indent="-368300" rtl="0">
              <a:spcBef>
                <a:spcPts val="0"/>
              </a:spcBef>
              <a:buClr>
                <a:schemeClr val="dk1"/>
              </a:buClr>
              <a:buSzPct val="91666"/>
              <a:buFont typeface="Courier New"/>
              <a:buChar char="o"/>
            </a:pPr>
            <a:r>
              <a:rPr lang="en"/>
              <a:t>Client displays over VNC.</a:t>
            </a:r>
          </a:p>
          <a:p>
            <a:pPr marL="914400" lvl="1" indent="-368300" rtl="0">
              <a:spcBef>
                <a:spcPts val="0"/>
              </a:spcBef>
              <a:buClr>
                <a:schemeClr val="dk1"/>
              </a:buClr>
              <a:buSzPct val="91666"/>
              <a:buFont typeface="Courier New"/>
              <a:buChar char="o"/>
            </a:pPr>
            <a:r>
              <a:rPr lang="en"/>
              <a:t>Actual display happens in Cloudlet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475" y="2976562"/>
            <a:ext cx="6877050" cy="380047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Option 2 (Cloud Offloading)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Backend in Cloud</a:t>
            </a:r>
          </a:p>
          <a:p>
            <a:pPr marL="457200" lvl="0" indent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350900"/>
            <a:ext cx="7886700" cy="39433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Option 3 (Cloudlet Offloading)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Backend in Cloudlet</a:t>
            </a:r>
          </a:p>
          <a:p>
            <a:pPr marL="457200" lvl="0" indent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287" y="2444262"/>
            <a:ext cx="6810375" cy="41624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Option 3a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Separate Provisioning</a:t>
            </a:r>
          </a:p>
          <a:p>
            <a:pPr marL="914400" lvl="1" indent="-368300" rtl="0">
              <a:spcBef>
                <a:spcPts val="0"/>
              </a:spcBef>
              <a:buClr>
                <a:schemeClr val="dk1"/>
              </a:buClr>
              <a:buSzPct val="91666"/>
              <a:buFont typeface="Courier New"/>
              <a:buChar char="o"/>
            </a:pPr>
            <a:r>
              <a:rPr lang="en"/>
              <a:t>A pre-provisioned backend in Cloudlet</a:t>
            </a:r>
          </a:p>
          <a:p>
            <a:pPr marL="457200" lvl="0" indent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800" y="2498562"/>
            <a:ext cx="6810375" cy="42576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Option 3b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Client-based Provisioning</a:t>
            </a:r>
          </a:p>
          <a:p>
            <a:pPr marL="914400" lvl="1" indent="-368300" rtl="0">
              <a:spcBef>
                <a:spcPts val="0"/>
              </a:spcBef>
              <a:buClr>
                <a:schemeClr val="dk1"/>
              </a:buClr>
              <a:buSzPct val="91666"/>
              <a:buFont typeface="Courier New"/>
              <a:buChar char="o"/>
            </a:pPr>
            <a:r>
              <a:rPr lang="en"/>
              <a:t>Client discovers and provisions the Cloudlet</a:t>
            </a:r>
          </a:p>
          <a:p>
            <a:pPr marL="457200" lvl="0" indent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25" y="2650375"/>
            <a:ext cx="8914776" cy="39446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855</Words>
  <Application>Microsoft Office PowerPoint</Application>
  <PresentationFormat>On-screen Show (4:3)</PresentationFormat>
  <Paragraphs>224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Courier New</vt:lpstr>
      <vt:lpstr>simple-light</vt:lpstr>
      <vt:lpstr>Cloudlet Offloading for JavaScript-based Applications</vt:lpstr>
      <vt:lpstr>Motivation</vt:lpstr>
      <vt:lpstr>Various ways to execute client-side JavaScript</vt:lpstr>
      <vt:lpstr>Option 1 (Today’s Default)</vt:lpstr>
      <vt:lpstr>Option 1b (Remote Terminal)</vt:lpstr>
      <vt:lpstr>Option 2 (Cloud Offloading)</vt:lpstr>
      <vt:lpstr>Option 3 (Cloudlet Offloading)</vt:lpstr>
      <vt:lpstr>Option 3a</vt:lpstr>
      <vt:lpstr>Option 3b</vt:lpstr>
      <vt:lpstr>Option 3c (Fallback)</vt:lpstr>
      <vt:lpstr>Status</vt:lpstr>
      <vt:lpstr>Application Selection</vt:lpstr>
      <vt:lpstr>Sample Applications</vt:lpstr>
      <vt:lpstr>Selected Application</vt:lpstr>
      <vt:lpstr>Working of Application</vt:lpstr>
      <vt:lpstr>Partitioning</vt:lpstr>
      <vt:lpstr>Partitioning</vt:lpstr>
      <vt:lpstr>Challenges faced Data Structure</vt:lpstr>
      <vt:lpstr>Challenges faced Data Structure</vt:lpstr>
      <vt:lpstr>Challenges faced Network Traffic</vt:lpstr>
      <vt:lpstr>PowerPoint Presentation</vt:lpstr>
      <vt:lpstr>PowerPoint Presentation</vt:lpstr>
      <vt:lpstr>PowerPoint Presentation</vt:lpstr>
      <vt:lpstr>Evaluation parameters</vt:lpstr>
      <vt:lpstr>Evaluation Parameters</vt:lpstr>
      <vt:lpstr>Result set</vt:lpstr>
      <vt:lpstr>Result set</vt:lpstr>
      <vt:lpstr>Result set</vt:lpstr>
      <vt:lpstr>Result set</vt:lpstr>
      <vt:lpstr>Demo Video</vt:lpstr>
      <vt:lpstr>Demo Video</vt:lpstr>
      <vt:lpstr>Reflections</vt:lpstr>
      <vt:lpstr>Future Work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Cloudlet Offloading for JavaScript-based Applications</dc:title>
  <cp:lastModifiedBy>varun</cp:lastModifiedBy>
  <cp:revision>6</cp:revision>
  <dcterms:modified xsi:type="dcterms:W3CDTF">2015-08-10T14:33:06Z</dcterms:modified>
</cp:coreProperties>
</file>