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1" r:id="rId2"/>
    <p:sldId id="272" r:id="rId3"/>
    <p:sldId id="273" r:id="rId4"/>
    <p:sldId id="274" r:id="rId5"/>
    <p:sldId id="276" r:id="rId6"/>
    <p:sldId id="277" r:id="rId7"/>
    <p:sldId id="278" r:id="rId8"/>
    <p:sldId id="28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0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/>
    <p:restoredTop sz="77107"/>
  </p:normalViewPr>
  <p:slideViewPr>
    <p:cSldViewPr snapToGrid="0">
      <p:cViewPr varScale="1">
        <p:scale>
          <a:sx n="117" d="100"/>
          <a:sy n="117" d="100"/>
        </p:scale>
        <p:origin x="2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33DA6-315E-2445-B9BD-4E433D975392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5DC62-048C-AA4B-A05C-6DFB6C393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4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Source- https://</a:t>
            </a:r>
            <a:r>
              <a:rPr lang="en-US" dirty="0" err="1"/>
              <a:t>www.bcg.com</a:t>
            </a:r>
            <a:r>
              <a:rPr lang="en-US" dirty="0"/>
              <a:t>/publications/2023/a-</a:t>
            </a:r>
            <a:r>
              <a:rPr lang="en-US" dirty="0" err="1"/>
              <a:t>genai</a:t>
            </a:r>
            <a:r>
              <a:rPr lang="en-US" dirty="0"/>
              <a:t>-roadmap-for-</a:t>
            </a:r>
            <a:r>
              <a:rPr lang="en-US" dirty="0" err="1"/>
              <a:t>fis</a:t>
            </a:r>
            <a:endParaRPr lang="en-US" dirty="0"/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C3C6D6"/>
              </a:solidFill>
              <a:effectLst/>
              <a:latin typeface="Google Sans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C3C6D6"/>
              </a:solidFill>
              <a:effectLst/>
              <a:latin typeface="Google Sans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110B23"/>
                </a:solidFill>
                <a:effectLst/>
                <a:latin typeface="sofia-pro"/>
              </a:rPr>
              <a:t>Machine Learning is the general term for when computers learn from data. </a:t>
            </a:r>
            <a:endParaRPr lang="en-US" b="0" i="0" u="none" strike="noStrike" dirty="0">
              <a:solidFill>
                <a:srgbClr val="C3C6D6"/>
              </a:solidFill>
              <a:effectLst/>
              <a:latin typeface="Google Sans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C3C6D6"/>
                </a:solidFill>
                <a:effectLst/>
                <a:latin typeface="Google Sans"/>
              </a:rPr>
              <a:t>Neural networks are inspired by the structure and function of the human brain, allowing for automatic feature extraction and representation learning.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C3C6D6"/>
              </a:solidFill>
              <a:effectLst/>
              <a:latin typeface="Google Sans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C3C6D6"/>
              </a:solidFill>
              <a:effectLst/>
              <a:latin typeface="Google Sans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0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EEF0FF"/>
                </a:solidFill>
                <a:effectLst/>
                <a:latin typeface="Google Sans"/>
              </a:rPr>
              <a:t>GPT stands for "</a:t>
            </a:r>
            <a:r>
              <a:rPr lang="en-US" dirty="0"/>
              <a:t>generative pre-trained transformer</a:t>
            </a:r>
            <a:r>
              <a:rPr lang="en-US" b="0" i="0" u="none" strike="noStrike" dirty="0">
                <a:solidFill>
                  <a:srgbClr val="EEF0FF"/>
                </a:solidFill>
                <a:effectLst/>
                <a:latin typeface="Google San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1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the following information:</a:t>
            </a:r>
          </a:p>
          <a:p>
            <a:endParaRPr lang="en-US" dirty="0"/>
          </a:p>
          <a:p>
            <a:r>
              <a:rPr lang="en-US" dirty="0"/>
              <a:t>Check the downloads for photo realistic images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www.boredpanda.com</a:t>
            </a:r>
            <a:r>
              <a:rPr lang="en-US" dirty="0"/>
              <a:t>/digital-art-ai-artificial-intelligence-historical-figures-modern-times/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prompthero.com</a:t>
            </a:r>
            <a:r>
              <a:rPr lang="en-US" dirty="0"/>
              <a:t> (for more images or prompts)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large dataset?</a:t>
            </a:r>
          </a:p>
          <a:p>
            <a:r>
              <a:rPr lang="en-US" dirty="0"/>
              <a:t>My context window is currently </a:t>
            </a:r>
            <a:r>
              <a:rPr lang="en-US" b="1" dirty="0"/>
              <a:t>around 4,096 to 8,192 tokens</a:t>
            </a:r>
            <a:r>
              <a:rPr lang="en-US" dirty="0"/>
              <a:t> (which roughly translates to 3,000–6,000 words in English).If the input exceeds this limit, older parts of the text get truncated, leading to loss of context.</a:t>
            </a:r>
          </a:p>
          <a:p>
            <a:pPr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to Do for Large Data?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Chunking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Split data into meaningful parts before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Embedding &amp; Retrieval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Store large text as embeddings and fetch only relevant parts.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Train the model on structured data to avoid hallucination.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61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0D6E3-557A-4CCA-7527-7A495314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763B0D-1E52-79B2-F0E6-444DFA605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6AFE2B-01FB-4427-EADB-0542189CA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large dataset?</a:t>
            </a:r>
          </a:p>
          <a:p>
            <a:r>
              <a:rPr lang="en-US" dirty="0"/>
              <a:t>My context window is currently </a:t>
            </a:r>
            <a:r>
              <a:rPr lang="en-US" b="1" dirty="0"/>
              <a:t>around 4,096 to 8,192 tokens</a:t>
            </a:r>
            <a:r>
              <a:rPr lang="en-US" dirty="0"/>
              <a:t> (which roughly translates to 3,000–6,000 words in English).If the input exceeds this limit, older parts of the text get truncated, leading to loss of context.</a:t>
            </a:r>
          </a:p>
          <a:p>
            <a:pPr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to Do for Large Data?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Chunking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Split data into meaningful parts before 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Embedding &amp; Retrieval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Store large text as embeddings and fetch only relevant parts.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Fine-tuning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Train the model on structured data to avoid hallucination.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FABC-41EF-42C7-386C-0E245EFBC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04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ml.energy</a:t>
            </a:r>
            <a:r>
              <a:rPr lang="en-US" dirty="0"/>
              <a:t>/leaderboard/?__theme=light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41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examples for the last point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85DC62-048C-AA4B-A05C-6DFB6C3933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153-F00F-1574-A08E-3F7343BC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F3776-CE05-3E35-DB03-09D6EF0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80FC-9F4C-F080-4D35-473E55B8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CF6D-1C26-A773-0838-08A54F7F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93164-32C1-238B-4B0E-770CDFD6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0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2F47-59D2-6086-606C-38E7AB29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B616C-0813-E2F1-F702-DA6C2B804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C138-AA1C-E1E1-7EB3-129C1218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37B9-8F90-A127-50E0-FE717DDE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38B1-766A-767D-08AD-2637034E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70999-5E52-7F27-1651-5147D6335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9014-2E85-7CFA-3BFD-A908BF71C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69CF7-34F3-4CCF-3BD4-8E36E1FD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5D45-98F4-130A-DCDE-E8A6C520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1C783-ABF4-6553-9575-D0B93608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722088-045F-7EC1-1E08-37568EAFA4AF}"/>
              </a:ext>
            </a:extLst>
          </p:cNvPr>
          <p:cNvSpPr/>
          <p:nvPr userDrawn="1"/>
        </p:nvSpPr>
        <p:spPr>
          <a:xfrm>
            <a:off x="838200" y="1830875"/>
            <a:ext cx="10515600" cy="40982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22300" sx="107000" sy="107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76098-AE73-2511-B1C4-890A05F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FA3535-5D3F-725D-DEB5-4EDA545619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" y="6182213"/>
            <a:ext cx="2661153" cy="502524"/>
          </a:xfrm>
          <a:prstGeom prst="rect">
            <a:avLst/>
          </a:prstGeom>
          <a:effectLst>
            <a:outerShdw blurRad="190500" algn="l" rotWithShape="0">
              <a:prstClr val="black">
                <a:alpha val="0"/>
              </a:prstClr>
            </a:outerShdw>
          </a:effec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B35DBA6-1140-4BF3-D440-71475B004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4BC83B-8C43-6705-9B84-A07E473191F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30388"/>
            <a:ext cx="10515600" cy="4098925"/>
          </a:xfrm>
        </p:spPr>
        <p:txBody>
          <a:bodyPr lIns="182880" tIns="182880" rIns="182880" b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6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0571-8D1E-CB25-5E54-3296CFDD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A9742-004B-4D42-DB49-C420131B8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3C8E2-2B11-C22F-BCEE-FD098C63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4AC7-3600-5B4E-13B4-A342A811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16DD-4A7C-8FC0-02CB-AD3A5F12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CA4A-2058-9859-B50D-BDF987F4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B0B1-B85B-B00B-2FDB-1F7FB559E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3461D-239C-6F68-79DE-C71F5738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EEF03-8C74-3413-DB3F-0F6DE8D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9F71-75E0-7A55-1F0C-C91CBE11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0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439C-8AF6-AC5A-EA07-710A49E0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83F5-5C1D-994B-ED2C-D01513B4C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2AE16-35E7-28BA-46FB-790C43B3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297D2-81C5-520D-E2E3-9C468362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CE680-7CBF-F39D-FBA8-DB10EB52B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B42E-DBD6-4077-EEEE-BE62547F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9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083-3644-D788-15BA-1B612C16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7F0C-A105-73C3-35AD-36A67DA69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FEBDD-CE64-64B7-538C-8A3D1759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F4678-2C65-A05B-59D6-30380C14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89D6-3410-538F-DEE5-1D1E7C786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23427-C1A9-2EE1-E8C7-6BC12D45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A81E1-B545-4555-56F5-CC11866B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F2E78-9D85-8E5B-800E-2DA21DD8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2B1C-E159-1D82-BDB8-E7D51953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71019-89CB-841D-0688-2DA0EE89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72175-B32E-AC0E-2C25-427E9B94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11AC0-3D57-9447-9792-BE76E3B1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2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1AD46-9E08-751B-2092-37B3C81E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7E275-4087-58A4-4FF5-4238EEB9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A796E-A174-C1A5-B39C-F80D1007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7670-D10A-0FF8-8802-F35D4D31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48B2-8145-F9DA-F922-072D3E163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9220-D8E2-3415-6375-50579DD0E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4E979-1500-7069-79CF-4538774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C99FB-9455-2165-C7EB-7EFF39D3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6D384-A77F-32B8-9D34-F79E6241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F308-745B-02C4-159B-2952E1A4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1C92C-1E5B-E4D3-8AE1-BCBB51187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66529-16DE-16B7-CABF-56FD1F1D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C0D3-49F1-6544-5327-12379E4F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7953B-4DA0-3761-F444-C8F32B84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AE496-104D-1A50-FBAF-FCE14CA5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2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D1491-7DC6-A4AB-8E54-756D093F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C8F8C-246C-31C6-C171-7C9A36E9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5DBC-E89C-99BF-6E7A-6EC58970D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C7E3D1-A5F6-9846-8302-EEEBAF61174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DC57-9B12-99BB-0A97-56CE07663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430ED-9944-70AE-1726-515D2B5F2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F851B-D8F2-5D49-A468-E521CB4AE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oMZ7YNaSfn8?feature=oembed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DA874-CE71-6253-37A6-DF0781C202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79537"/>
            <a:ext cx="10515600" cy="40989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b="1" i="0" u="none" strike="noStrike" dirty="0">
              <a:solidFill>
                <a:srgbClr val="333333"/>
              </a:solidFill>
              <a:effectLst/>
            </a:endParaRPr>
          </a:p>
          <a:p>
            <a:pPr marL="0" indent="0" algn="ctr">
              <a:buNone/>
            </a:pPr>
            <a:r>
              <a:rPr lang="en-US" sz="4400" b="1" i="0" u="none" strike="noStrike" dirty="0">
                <a:solidFill>
                  <a:srgbClr val="333333"/>
                </a:solidFill>
                <a:effectLst/>
              </a:rPr>
              <a:t>Understanding and Preprocessing Quantitative Data with Large Language Models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1AAA964-27B6-2A46-6B07-148EB1ED416D}"/>
              </a:ext>
            </a:extLst>
          </p:cNvPr>
          <p:cNvSpPr txBox="1">
            <a:spLocks/>
          </p:cNvSpPr>
          <p:nvPr/>
        </p:nvSpPr>
        <p:spPr>
          <a:xfrm>
            <a:off x="6988628" y="4912571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Varun Sayapaneni</a:t>
            </a:r>
          </a:p>
          <a:p>
            <a:pPr marL="0" indent="0">
              <a:buNone/>
            </a:pPr>
            <a:r>
              <a:rPr lang="en-US" dirty="0"/>
              <a:t>David Rankin</a:t>
            </a:r>
          </a:p>
        </p:txBody>
      </p:sp>
    </p:spTree>
    <p:extLst>
      <p:ext uri="{BB962C8B-B14F-4D97-AF65-F5344CB8AC3E}">
        <p14:creationId xmlns:p14="http://schemas.microsoft.com/office/powerpoint/2010/main" val="88417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F3529-5821-984F-5292-FD6C6E1D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DF97CC-B9E9-0442-D283-CB9A4D255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Gathering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7D42CF9-C12C-3A9E-CF9F-1D026E0A8B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Generate synthetic data with LLMs</a:t>
            </a:r>
          </a:p>
          <a:p>
            <a:r>
              <a:rPr lang="en-US" dirty="0"/>
              <a:t>Find or gather real datasets via </a:t>
            </a:r>
            <a:r>
              <a:rPr lang="en-US" dirty="0" err="1"/>
              <a:t>websearch</a:t>
            </a:r>
            <a:r>
              <a:rPr lang="en-US" dirty="0"/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74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D0D04-1FEE-65EC-17B2-F9F74199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235181-B0E2-03F2-FCE0-E6419854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CDBDF-9D2B-8883-4213-8271080A4F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Getting the overview of the dataset</a:t>
            </a:r>
          </a:p>
          <a:p>
            <a:r>
              <a:rPr lang="en-US" dirty="0"/>
              <a:t>Accessing the data quality </a:t>
            </a:r>
          </a:p>
          <a:p>
            <a:r>
              <a:rPr lang="en-US" dirty="0"/>
              <a:t>Asking for advice </a:t>
            </a:r>
          </a:p>
          <a:p>
            <a:r>
              <a:rPr lang="en-US" dirty="0"/>
              <a:t>Descriptive stats</a:t>
            </a:r>
          </a:p>
          <a:p>
            <a:r>
              <a:rPr lang="en-US" dirty="0"/>
              <a:t>Modifying the Data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7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9BBA9-A2A8-B8DF-4A93-B2F408DF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DF41D9-5537-C31F-780F-C987581D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Transformation 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A7C6F-E3AB-5C2B-24F2-3AD1052A21F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Handling missing values</a:t>
            </a:r>
          </a:p>
          <a:p>
            <a:r>
              <a:rPr lang="en-US" dirty="0"/>
              <a:t>Handling outliers </a:t>
            </a:r>
          </a:p>
          <a:p>
            <a:r>
              <a:rPr lang="en-US" dirty="0"/>
              <a:t>Fixing inconsistencies </a:t>
            </a:r>
          </a:p>
          <a:p>
            <a:r>
              <a:rPr lang="en-US" dirty="0"/>
              <a:t>Outputting in various formats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3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C3FD7-A7D5-2B01-F663-B3F6549A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FFB1A7-096E-4EF9-2E8C-F0C5D4D6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with respect to Data 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160B90-7EB8-58D0-725F-7150ED92BC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Pros</a:t>
            </a:r>
          </a:p>
          <a:p>
            <a:pPr lvl="1"/>
            <a:r>
              <a:rPr lang="en-US" dirty="0"/>
              <a:t>Natural Language Interaction </a:t>
            </a:r>
          </a:p>
          <a:p>
            <a:pPr lvl="1"/>
            <a:r>
              <a:rPr lang="en-US" dirty="0"/>
              <a:t>Quick insights and explanations</a:t>
            </a:r>
          </a:p>
          <a:p>
            <a:pPr lvl="1"/>
            <a:r>
              <a:rPr lang="en-US" dirty="0"/>
              <a:t>Brainstorming and problem-solving </a:t>
            </a:r>
          </a:p>
          <a:p>
            <a:pPr lvl="1"/>
            <a:r>
              <a:rPr lang="en-US" dirty="0"/>
              <a:t>No coding required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299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BCA58-5A23-7458-988F-867E357C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88E101-63E6-3BD2-C58F-04227EF2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with respect to Data 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81AABD-4359-6C68-E55C-8D63EE3BA2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pPr lvl="1"/>
            <a:r>
              <a:rPr lang="en-US" dirty="0"/>
              <a:t>Hallucinations </a:t>
            </a:r>
          </a:p>
          <a:p>
            <a:pPr lvl="1"/>
            <a:r>
              <a:rPr lang="en-US" dirty="0"/>
              <a:t>Limited assistance when dealing with larger datasets</a:t>
            </a:r>
          </a:p>
          <a:p>
            <a:pPr lvl="1"/>
            <a:r>
              <a:rPr lang="en-US" dirty="0"/>
              <a:t>Data Privacy </a:t>
            </a:r>
          </a:p>
          <a:p>
            <a:pPr lvl="1"/>
            <a:r>
              <a:rPr lang="en-US" dirty="0"/>
              <a:t>Environmental concerns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1EEAF6-E022-5A6E-1B8C-A007A3E2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941A1B-2710-8247-1D92-875421FF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the challenges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58A01-86EE-F78F-C9E2-CB3A725473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Asking for sources</a:t>
            </a:r>
          </a:p>
          <a:p>
            <a:r>
              <a:rPr lang="en-US" dirty="0"/>
              <a:t>Coding or generating scripts </a:t>
            </a:r>
          </a:p>
          <a:p>
            <a:r>
              <a:rPr lang="en-US" dirty="0"/>
              <a:t>Using models locally or enable the data privacy option</a:t>
            </a:r>
          </a:p>
          <a:p>
            <a:r>
              <a:rPr lang="en-US" dirty="0"/>
              <a:t>Using specialized tools with AI Integration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81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01420-2874-AF13-245C-BCE02BB5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7750FC-E69A-A230-D885-E06EB285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9C0B29-BB28-E568-3E86-9300F0B71F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Next session on the workshop series</a:t>
            </a:r>
          </a:p>
          <a:p>
            <a:r>
              <a:rPr lang="en-US" dirty="0"/>
              <a:t>Consultations, Office Hours – Contact Digital Scholarship and Data Services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5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75C31-8B90-EA41-C38A-F882E06F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3B01D1-3A4D-926A-E6E6-FBF9E51F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773925-5357-0C9E-AAD2-1C930FE343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42F78-8C3C-1DA1-A190-42457FFBBA1B}"/>
              </a:ext>
            </a:extLst>
          </p:cNvPr>
          <p:cNvSpPr txBox="1"/>
          <p:nvPr/>
        </p:nvSpPr>
        <p:spPr>
          <a:xfrm>
            <a:off x="2209800" y="5040086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ou.libwizard.com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/f/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"/>
                <a:ea typeface="+mn-ea"/>
                <a:cs typeface="+mn-cs"/>
              </a:rPr>
              <a:t>datasurvey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"/>
              <a:ea typeface="+mn-ea"/>
              <a:cs typeface="+mn-cs"/>
            </a:endParaRPr>
          </a:p>
          <a:p>
            <a:endParaRPr lang="en-US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6BB6A7D-CB84-638B-EBDB-C1AE6964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50" y="1838913"/>
            <a:ext cx="4129605" cy="40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30B70-B9C0-F007-AE28-BE3816D21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8908B9-CDEC-71C1-46E9-10196699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Artificial Intelligence</a:t>
            </a:r>
          </a:p>
        </p:txBody>
      </p:sp>
      <p:pic>
        <p:nvPicPr>
          <p:cNvPr id="2" name="Content Placeholder 1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D83DF676-B4C9-7E10-8D1B-9D52F5CDC95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t="14066"/>
          <a:stretch/>
        </p:blipFill>
        <p:spPr>
          <a:xfrm>
            <a:off x="2540830" y="1830388"/>
            <a:ext cx="7110339" cy="40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1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ECBE1-8682-D60E-AB2E-B5A7B338A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B34357-1A49-CB7E-6B16-53711C63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Generative AI</a:t>
            </a:r>
          </a:p>
        </p:txBody>
      </p:sp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A6FB2197-26C9-9A33-7F4E-BB24813F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7" y="2539674"/>
            <a:ext cx="4833461" cy="1778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02ADAE-B950-E2EE-2703-3C46664904C9}"/>
              </a:ext>
            </a:extLst>
          </p:cNvPr>
          <p:cNvSpPr txBox="1"/>
          <p:nvPr/>
        </p:nvSpPr>
        <p:spPr>
          <a:xfrm>
            <a:off x="1260203" y="4751507"/>
            <a:ext cx="427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GPT-2 Text Completion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D132B-A096-C12B-9172-86F3D0E4F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249" y="2766217"/>
            <a:ext cx="5047020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BB1014-C6A8-DC77-D435-412A4EB66B9A}"/>
              </a:ext>
            </a:extLst>
          </p:cNvPr>
          <p:cNvSpPr txBox="1"/>
          <p:nvPr/>
        </p:nvSpPr>
        <p:spPr>
          <a:xfrm>
            <a:off x="6409721" y="4751507"/>
            <a:ext cx="452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GPT-4o Conversational Assistant</a:t>
            </a:r>
          </a:p>
        </p:txBody>
      </p:sp>
    </p:spTree>
    <p:extLst>
      <p:ext uri="{BB962C8B-B14F-4D97-AF65-F5344CB8AC3E}">
        <p14:creationId xmlns:p14="http://schemas.microsoft.com/office/powerpoint/2010/main" val="126522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1B860-6691-44E2-6A2D-CC0CEDA55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225D-7EFC-4876-E8B9-BE41B406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Examples</a:t>
            </a:r>
          </a:p>
        </p:txBody>
      </p:sp>
      <p:pic>
        <p:nvPicPr>
          <p:cNvPr id="4" name="Online Media 4" descr="Veo 2 demo | Beehive">
            <a:hlinkClick r:id="" action="ppaction://media"/>
            <a:extLst>
              <a:ext uri="{FF2B5EF4-FFF2-40B4-BE49-F238E27FC236}">
                <a16:creationId xmlns:a16="http://schemas.microsoft.com/office/drawing/2014/main" id="{FB70836F-D364-F8FA-6DB1-E98E7315407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94054" y="1690688"/>
            <a:ext cx="6485459" cy="4442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58348E-138E-4B4F-0E1C-F530D550A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06" y="1690688"/>
            <a:ext cx="5083848" cy="44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5E962-9D08-096D-8841-4F405F92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041DF6-701B-E88A-FE11-6BBEFB8E29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interact with LLMs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5FCF4-F08B-943D-BC37-87477FDECB5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APIs - Requires programming</a:t>
            </a:r>
          </a:p>
          <a:p>
            <a:r>
              <a:rPr lang="en-US" dirty="0"/>
              <a:t>Chat interfaces - Web UI interaction</a:t>
            </a:r>
          </a:p>
          <a:p>
            <a:r>
              <a:rPr lang="en-US" dirty="0"/>
              <a:t>Command-line interface (CLI) tools – </a:t>
            </a:r>
            <a:r>
              <a:rPr lang="en-US" dirty="0" err="1"/>
              <a:t>ollama</a:t>
            </a:r>
            <a:r>
              <a:rPr lang="en-US" dirty="0"/>
              <a:t>, </a:t>
            </a:r>
            <a:r>
              <a:rPr lang="en-US" dirty="0" err="1"/>
              <a:t>cURL</a:t>
            </a:r>
            <a:r>
              <a:rPr lang="en-US" dirty="0"/>
              <a:t> or Docker</a:t>
            </a:r>
          </a:p>
        </p:txBody>
      </p:sp>
    </p:spTree>
    <p:extLst>
      <p:ext uri="{BB962C8B-B14F-4D97-AF65-F5344CB8AC3E}">
        <p14:creationId xmlns:p14="http://schemas.microsoft.com/office/powerpoint/2010/main" val="38165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88D28-5F41-7228-77E4-45C1CFFD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EC7CAC-BCEA-2678-81ED-EAAD6903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good 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439473-2712-5D26-4200-C93F8B6610C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Extracting information</a:t>
            </a:r>
          </a:p>
          <a:p>
            <a:r>
              <a:rPr lang="en-US" dirty="0"/>
              <a:t>Interpreting user instructions </a:t>
            </a:r>
          </a:p>
          <a:p>
            <a:r>
              <a:rPr lang="en-US" dirty="0"/>
              <a:t>Generating synthetic data </a:t>
            </a:r>
          </a:p>
          <a:p>
            <a:r>
              <a:rPr lang="en-US" dirty="0"/>
              <a:t>Creative tasks</a:t>
            </a:r>
          </a:p>
          <a:p>
            <a:r>
              <a:rPr lang="en-US" dirty="0"/>
              <a:t>Assisting with Data</a:t>
            </a:r>
          </a:p>
          <a:p>
            <a:r>
              <a:rPr lang="en-US" dirty="0"/>
              <a:t>Coding &amp; Debugging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965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8E1E5-D305-541E-E916-87203E3A7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C0B9F3-18D6-E017-0F35-AC98DC09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are bad at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945CCD9-05A3-9210-D759-73633BE68F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Understanding the objectives with little to no context</a:t>
            </a:r>
          </a:p>
          <a:p>
            <a:r>
              <a:rPr lang="en-US" dirty="0"/>
              <a:t>Handling large datasets efficiently</a:t>
            </a:r>
          </a:p>
          <a:p>
            <a:r>
              <a:rPr lang="en-US" dirty="0"/>
              <a:t>Guaranteeing factual accuracy</a:t>
            </a:r>
          </a:p>
          <a:p>
            <a:r>
              <a:rPr lang="en-US" dirty="0"/>
              <a:t>Logical or easy questions (for humans)</a:t>
            </a:r>
          </a:p>
          <a:p>
            <a:r>
              <a:rPr lang="en-US" dirty="0"/>
              <a:t>Complex statistical or mathematical computations*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17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4D27E9-DDBF-91E4-7331-95240204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6BF960-8A09-B010-5122-A9AD7EEDB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and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B56FB4-773E-C373-DECA-7BE0483314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Discussing the various types of data</a:t>
            </a:r>
          </a:p>
          <a:p>
            <a:r>
              <a:rPr lang="en-US" dirty="0"/>
              <a:t>Gathering or generating data</a:t>
            </a:r>
          </a:p>
          <a:p>
            <a:r>
              <a:rPr lang="en-US" dirty="0"/>
              <a:t>Understanding the data</a:t>
            </a:r>
          </a:p>
          <a:p>
            <a:r>
              <a:rPr lang="en-US" dirty="0"/>
              <a:t>Data Cleaning and Transformation </a:t>
            </a:r>
          </a:p>
          <a:p>
            <a:r>
              <a:rPr lang="en-US" dirty="0"/>
              <a:t>Data Analytics and Visualizations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06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060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8E3B0-F5D5-4183-D42F-3F507BBC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EF433-14E5-8E49-5208-5AC8DAFF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35AF4F-5F29-0153-D5A5-C3A27F7C8A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Qualitative vs Quantitative </a:t>
            </a:r>
          </a:p>
          <a:p>
            <a:r>
              <a:rPr lang="en-US" dirty="0"/>
              <a:t>Structured vs Unstructured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97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6004</TotalTime>
  <Words>598</Words>
  <Application>Microsoft Macintosh PowerPoint</Application>
  <PresentationFormat>Widescreen</PresentationFormat>
  <Paragraphs>126</Paragraphs>
  <Slides>17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Google Sans</vt:lpstr>
      <vt:lpstr>Helvetica Neue</vt:lpstr>
      <vt:lpstr>sofia-pro</vt:lpstr>
      <vt:lpstr>Office Theme</vt:lpstr>
      <vt:lpstr>PowerPoint Presentation</vt:lpstr>
      <vt:lpstr>What is Artificial Intelligence</vt:lpstr>
      <vt:lpstr>What is Generative AI</vt:lpstr>
      <vt:lpstr>Generative AI Examples</vt:lpstr>
      <vt:lpstr>PowerPoint Presentation</vt:lpstr>
      <vt:lpstr>LLMs are good at</vt:lpstr>
      <vt:lpstr>LLMs are bad at</vt:lpstr>
      <vt:lpstr>LLMs and Data</vt:lpstr>
      <vt:lpstr>Types of Data</vt:lpstr>
      <vt:lpstr>Gathering Data</vt:lpstr>
      <vt:lpstr>Understanding the Dataset</vt:lpstr>
      <vt:lpstr>Data Cleaning &amp; Transformation  </vt:lpstr>
      <vt:lpstr>Pros and Cons with respect to Data  </vt:lpstr>
      <vt:lpstr>Pros and Cons with respect to Data  </vt:lpstr>
      <vt:lpstr>How to deal with the challenges</vt:lpstr>
      <vt:lpstr>Conclusion </vt:lpstr>
      <vt:lpstr>Survey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Sayapaneni, Varun</dc:creator>
  <cp:lastModifiedBy>Sayapaneni, Varun</cp:lastModifiedBy>
  <cp:revision>11</cp:revision>
  <dcterms:created xsi:type="dcterms:W3CDTF">2025-02-26T14:44:46Z</dcterms:created>
  <dcterms:modified xsi:type="dcterms:W3CDTF">2025-03-28T21:42:00Z</dcterms:modified>
</cp:coreProperties>
</file>