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76" r:id="rId5"/>
    <p:sldId id="257" r:id="rId6"/>
    <p:sldId id="267" r:id="rId7"/>
    <p:sldId id="268" r:id="rId8"/>
    <p:sldId id="283" r:id="rId9"/>
    <p:sldId id="297" r:id="rId10"/>
    <p:sldId id="269" r:id="rId11"/>
    <p:sldId id="286" r:id="rId12"/>
    <p:sldId id="292" r:id="rId13"/>
    <p:sldId id="298" r:id="rId14"/>
    <p:sldId id="271" r:id="rId15"/>
    <p:sldId id="290" r:id="rId16"/>
    <p:sldId id="291" r:id="rId17"/>
    <p:sldId id="299" r:id="rId18"/>
    <p:sldId id="265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>
        <p:scale>
          <a:sx n="76" d="100"/>
          <a:sy n="76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42620" y="387985"/>
            <a:ext cx="7772400" cy="175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altLang="zh-CN" sz="2800">
                <a:sym typeface="+mn-ea"/>
              </a:rPr>
              <a:t>CT Image Processing for Lung Cancer Detection using Deep Neural Networks</a:t>
            </a:r>
            <a:br>
              <a:rPr lang="en-IN" altLang="zh-CN" sz="2400"/>
            </a:br>
            <a:endParaRPr sz="2400" b="1" i="0" u="none" strike="noStrike" cap="none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389729" y="481862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 smtClean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			Group </a:t>
            </a: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members </a:t>
            </a:r>
            <a:r>
              <a:rPr lang="en-IN" sz="1800" b="1" i="0" u="none" strike="noStrike" cap="none" dirty="0" smtClean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:</a:t>
            </a:r>
            <a:endParaRPr sz="1800">
              <a:latin typeface="+mn-lt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Varun Sharma       (03010402715)</a:t>
            </a:r>
            <a:endParaRPr sz="1800">
              <a:latin typeface="+mn-lt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 smtClean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Sanchit Arora        </a:t>
            </a: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(35510402715)</a:t>
            </a:r>
            <a:endParaRPr sz="1800">
              <a:latin typeface="+mn-lt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Manish                   (35210402715)</a:t>
            </a:r>
            <a:endParaRPr sz="1800">
              <a:latin typeface="+mn-lt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Rishabh Pundhir   (353</a:t>
            </a:r>
            <a:r>
              <a:rPr lang="en-IN" sz="1800" b="1" i="0" u="none" strike="noStrike" cap="none" dirty="0" smtClean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10402715</a:t>
            </a:r>
            <a:r>
              <a:rPr lang="en-IN" sz="1800" b="1" i="0" u="none" strike="noStrike" cap="none" dirty="0">
                <a:solidFill>
                  <a:srgbClr val="888888"/>
                </a:solidFill>
                <a:latin typeface="+mn-lt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)</a:t>
            </a:r>
            <a:endParaRPr sz="1800">
              <a:latin typeface="+mn-lt"/>
              <a:cs typeface="Times New Roman" panose="02020603050405020304" pitchFamily="18" charset="0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</a:pPr>
            <a:endParaRPr sz="1800" b="1" i="0" u="none" strike="noStrike" cap="none">
              <a:solidFill>
                <a:srgbClr val="888888"/>
              </a:solidFill>
              <a:latin typeface="+mn-lt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endParaRPr sz="1800" b="0" i="0" u="none" strike="noStrike" cap="none">
              <a:solidFill>
                <a:srgbClr val="888888"/>
              </a:solidFill>
              <a:latin typeface="+mn-lt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86" name="Shape 86" descr="Image result for ggsipu logo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71868" y="2143116"/>
            <a:ext cx="1857388" cy="16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flipH="1">
            <a:off x="623284" y="4799317"/>
            <a:ext cx="2239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Mentor :</a:t>
            </a:r>
            <a:endParaRPr lang="en-IN" sz="1800" b="1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ctr"/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Ms. Anjali Kapoor</a:t>
            </a:r>
            <a:endParaRPr lang="en-IN" sz="1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Result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" y="1442558"/>
            <a:ext cx="8687988" cy="509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Pre-Processing Result Contd.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1727200"/>
            <a:ext cx="7964170" cy="4501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349306" y="22546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IN" sz="3600" b="1" dirty="0">
                <a:latin typeface="+mj-lt"/>
                <a:cs typeface="Times New Roman" panose="02020603050405020304" pitchFamily="18" charset="0"/>
              </a:rPr>
              <a:t>				      </a:t>
            </a:r>
            <a:r>
              <a:rPr lang="en-IN" sz="3600" b="1" dirty="0" smtClean="0">
                <a:latin typeface="+mj-lt"/>
                <a:cs typeface="Times New Roman" panose="02020603050405020304" pitchFamily="18" charset="0"/>
              </a:rPr>
              <a:t>Neural Network</a:t>
            </a:r>
            <a:endParaRPr lang="en-IN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99185" y="1604645"/>
            <a:ext cx="612775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8"/>
            <a:r>
              <a:rPr lang="en-US" sz="2000" dirty="0" smtClean="0"/>
              <a:t>Neural Network is </a:t>
            </a:r>
            <a:r>
              <a:rPr lang="en-US" sz="2000" dirty="0"/>
              <a:t>a computational model based on the structure and functions of biological </a:t>
            </a:r>
            <a:r>
              <a:rPr lang="en-US" sz="2000" dirty="0" smtClean="0"/>
              <a:t>neural. </a:t>
            </a:r>
            <a:r>
              <a:rPr lang="en-US" sz="2000" dirty="0"/>
              <a:t>Information that flows through the network affects the </a:t>
            </a:r>
            <a:r>
              <a:rPr lang="en-US" sz="2000" dirty="0" smtClean="0"/>
              <a:t>structure and learns in </a:t>
            </a:r>
            <a:r>
              <a:rPr lang="en-US" sz="2000" dirty="0"/>
              <a:t>a </a:t>
            </a:r>
            <a:r>
              <a:rPr lang="en-US" sz="2000" dirty="0" smtClean="0"/>
              <a:t>sense </a:t>
            </a:r>
            <a:r>
              <a:rPr lang="en-US" sz="2000" dirty="0"/>
              <a:t>based on </a:t>
            </a:r>
            <a:r>
              <a:rPr lang="en-US" sz="2000" dirty="0" smtClean="0"/>
              <a:t>the input.</a:t>
            </a:r>
            <a:br>
              <a:rPr lang="en-US" sz="2000" dirty="0" smtClean="0"/>
            </a:b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3" name="Picture 13" descr="neural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938" y="3609975"/>
            <a:ext cx="4761865" cy="294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sz="1600" dirty="0" smtClean="0"/>
              <a:t>We have classified </a:t>
            </a:r>
            <a:r>
              <a:rPr lang="en-IN" altLang="en-US" sz="1600" dirty="0" smtClean="0"/>
              <a:t>the Data Using Deep Neural Network. A deep neural network is a neural network with a certain level of complexity, a neural network with more than two layers. Deep neural networks use sophisticated mathematical modeling to process data in complex ways.</a:t>
            </a:r>
            <a:endParaRPr lang="en-IN" altLang="en-US" sz="1600" dirty="0" smtClean="0"/>
          </a:p>
          <a:p>
            <a:pPr marL="25400" indent="0">
              <a:buNone/>
            </a:pPr>
            <a:r>
              <a:rPr lang="en-IN" altLang="en-US" sz="1600" dirty="0" smtClean="0"/>
              <a:t>To be more specific, we have used the </a:t>
            </a:r>
            <a:r>
              <a:rPr lang="en-US" sz="1600" b="1" dirty="0" smtClean="0"/>
              <a:t>Convolutional</a:t>
            </a:r>
            <a:r>
              <a:rPr lang="en-US" sz="1600" b="1" dirty="0"/>
              <a:t> </a:t>
            </a:r>
            <a:r>
              <a:rPr lang="en-US" sz="1600" b="1" dirty="0" smtClean="0"/>
              <a:t>Neural Network</a:t>
            </a:r>
            <a:r>
              <a:rPr lang="en-IN" altLang="en-US" sz="1600" b="1" dirty="0" smtClean="0"/>
              <a:t>.</a:t>
            </a:r>
            <a:endParaRPr lang="en-US" sz="1600" b="1" dirty="0" smtClean="0"/>
          </a:p>
          <a:p>
            <a:pPr marL="25400" indent="0">
              <a:buNone/>
            </a:pPr>
            <a:endParaRPr lang="en-US" dirty="0"/>
          </a:p>
        </p:txBody>
      </p:sp>
      <p:pic>
        <p:nvPicPr>
          <p:cNvPr id="3074" name="Picture 2" descr="C:\Users\Manish PC\Documents\Captur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" y="2987675"/>
            <a:ext cx="9025255" cy="337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IN" altLang="en-US" dirty="0" smtClean="0"/>
              <a:t>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C:\Users\Manish PC\Documents\Capture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" y="1654810"/>
            <a:ext cx="7677785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 Box 99"/>
          <p:cNvSpPr txBox="1"/>
          <p:nvPr/>
        </p:nvSpPr>
        <p:spPr>
          <a:xfrm>
            <a:off x="2032000" y="327564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Using DNN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8015" y="1221422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IN" altLang="en-US" sz="1600" b="1"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600" b="1">
                <a:latin typeface="Calibri" panose="020F0502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Using DNN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Results Contd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1600" b="1"/>
              <a:t>2. Using 3D CNN</a:t>
            </a:r>
            <a:endParaRPr lang="en-IN" altLang="en-US" sz="1600" b="1"/>
          </a:p>
          <a:p>
            <a:endParaRPr lang="en-IN" altLang="en-US" sz="1600" b="1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2371725"/>
            <a:ext cx="7540625" cy="4021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0166"/>
            <a:ext cx="8229600" cy="5675997"/>
          </a:xfrm>
        </p:spPr>
        <p:txBody>
          <a:bodyPr/>
          <a:lstStyle/>
          <a:p>
            <a:pPr algn="ctr">
              <a:buNone/>
            </a:pPr>
            <a:r>
              <a:rPr lang="en-IN" sz="3600" b="1" dirty="0" smtClean="0">
                <a:latin typeface="+mn-lt"/>
              </a:rPr>
              <a:t>References</a:t>
            </a:r>
            <a:endParaRPr lang="en-IN" sz="3600" b="1" dirty="0" smtClean="0">
              <a:latin typeface="+mn-lt"/>
            </a:endParaRPr>
          </a:p>
          <a:p>
            <a:endParaRPr lang="en-IN" sz="1800" dirty="0" smtClean="0">
              <a:latin typeface="+mn-lt"/>
            </a:endParaRPr>
          </a:p>
          <a:p>
            <a:endParaRPr lang="en-IN" sz="1800" dirty="0" smtClean="0">
              <a:latin typeface="+mn-lt"/>
            </a:endParaRPr>
          </a:p>
          <a:p>
            <a:endParaRPr lang="en-IN" sz="1800" dirty="0" smtClean="0">
              <a:latin typeface="+mn-lt"/>
            </a:endParaRPr>
          </a:p>
          <a:p>
            <a:pPr marL="25400" indent="0" algn="just">
              <a:buNone/>
            </a:pPr>
            <a:r>
              <a:rPr lang="en-US" altLang="en-US" sz="1800">
                <a:latin typeface="+mj-lt"/>
                <a:cs typeface="+mj-lt"/>
                <a:sym typeface="+mn-ea"/>
              </a:rPr>
              <a:t>K.Punithavathy, M.M.Ramya, Sumathi Poobal,"</a:t>
            </a:r>
            <a:r>
              <a:rPr lang="en-US" altLang="en-US" sz="1800" b="1">
                <a:latin typeface="+mj-lt"/>
                <a:cs typeface="+mj-lt"/>
                <a:sym typeface="+mn-ea"/>
              </a:rPr>
              <a:t>Analysis of statistical texture features for automatic lung cancer detection in PET/CT images</a:t>
            </a:r>
            <a:r>
              <a:rPr lang="en-US" altLang="en-US" sz="1800">
                <a:latin typeface="+mj-lt"/>
                <a:cs typeface="+mj-lt"/>
                <a:sym typeface="+mn-ea"/>
              </a:rPr>
              <a:t>", International Conference on Robotics, Automation, Control and</a:t>
            </a:r>
            <a:endParaRPr lang="en-US" altLang="en-US" sz="1800">
              <a:latin typeface="+mj-lt"/>
              <a:cs typeface="+mj-lt"/>
              <a:sym typeface="+mn-ea"/>
            </a:endParaRPr>
          </a:p>
          <a:p>
            <a:pPr marL="25400" indent="0" algn="just">
              <a:buNone/>
            </a:pPr>
            <a:r>
              <a:rPr lang="en-US" altLang="en-US" sz="1800">
                <a:latin typeface="+mj-lt"/>
                <a:cs typeface="+mj-lt"/>
                <a:sym typeface="+mn-ea"/>
              </a:rPr>
              <a:t>Embedded systems(RACE ),IEEE ,18-20 February 2015. </a:t>
            </a:r>
            <a:endParaRPr lang="en-US" altLang="en-US" sz="1800">
              <a:latin typeface="+mj-lt"/>
              <a:cs typeface="+mj-lt"/>
              <a:sym typeface="+mn-ea"/>
            </a:endParaRPr>
          </a:p>
          <a:p>
            <a:endParaRPr lang="en-IN" sz="1800" dirty="0" smtClean="0">
              <a:latin typeface="+mn-lt"/>
            </a:endParaRPr>
          </a:p>
          <a:p>
            <a:pPr marL="25400" indent="0">
              <a:buNone/>
            </a:pPr>
            <a:r>
              <a:rPr lang="en-IN" sz="1800" dirty="0" smtClean="0">
                <a:latin typeface="+mn-lt"/>
              </a:rPr>
              <a:t>Robert M Haralick, K.Shanmugam, Itshak Dinstein,“</a:t>
            </a:r>
            <a:r>
              <a:rPr lang="en-IN" sz="1800" b="1" dirty="0" smtClean="0">
                <a:latin typeface="+mn-lt"/>
              </a:rPr>
              <a:t>Textural Features for Image Classification</a:t>
            </a:r>
            <a:r>
              <a:rPr lang="en-IN" sz="1800" dirty="0" smtClean="0">
                <a:latin typeface="+mn-lt"/>
              </a:rPr>
              <a:t>” IEEE Transactions on Systems, Man and Cybernetics, 3(6), pp. 610- 621, 1973. </a:t>
            </a:r>
            <a:endParaRPr lang="en-IN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+mj-lt"/>
              </a:rPr>
              <a:t>Index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457200"/>
            <a:r>
              <a:rPr lang="en-IN" sz="2000" dirty="0" smtClean="0">
                <a:latin typeface="+mn-lt"/>
              </a:rPr>
              <a:t>Introduction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err="1" smtClean="0">
                <a:latin typeface="+mn-lt"/>
              </a:rPr>
              <a:t>Base Paper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Implementation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Dataset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Pre-Processing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Pre-Processing Result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Implementation of Neural Networks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Classification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Results</a:t>
            </a:r>
            <a:endParaRPr lang="en-IN" sz="2000" dirty="0" smtClean="0">
              <a:latin typeface="+mn-lt"/>
            </a:endParaRPr>
          </a:p>
          <a:p>
            <a:pPr marL="482600" indent="-457200"/>
            <a:r>
              <a:rPr lang="en-IN" sz="2000" dirty="0" smtClean="0">
                <a:latin typeface="+mn-lt"/>
              </a:rPr>
              <a:t>References</a:t>
            </a:r>
            <a:endParaRPr lang="en-IN" sz="2000" dirty="0" smtClean="0">
              <a:latin typeface="+mn-lt"/>
            </a:endParaRPr>
          </a:p>
          <a:p>
            <a:pPr marL="482600" indent="-457200"/>
            <a:endParaRPr lang="en-IN" sz="2000" dirty="0" smtClean="0">
              <a:latin typeface="+mn-lt"/>
            </a:endParaRPr>
          </a:p>
          <a:p>
            <a:pPr marL="482600" indent="-457200"/>
            <a:endParaRPr lang="en-IN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IN" sz="3600" b="1" i="0" u="none" strike="noStrike" cap="none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71472" y="17122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just" eaLnBrk="1" latinLnBrk="1" hangingPunct="1">
              <a:buNone/>
            </a:pPr>
            <a:endParaRPr lang="zh-CN" altLang="en-US" sz="2000" dirty="0"/>
          </a:p>
          <a:p>
            <a:pPr marL="25400" lvl="0" indent="0" algn="just" eaLnBrk="1" latinLnBrk="1" hangingPunct="1">
              <a:lnSpc>
                <a:spcPct val="100000"/>
              </a:lnSpc>
              <a:buNone/>
            </a:pPr>
            <a:r>
              <a:rPr lang="zh-CN" altLang="en-US" sz="2000" dirty="0">
                <a:latin typeface="+mj-lt"/>
                <a:cs typeface="+mj-lt"/>
              </a:rPr>
              <a:t>In this </a:t>
            </a:r>
            <a:r>
              <a:rPr lang="en-IN" altLang="zh-CN" sz="2000" dirty="0">
                <a:latin typeface="+mj-lt"/>
                <a:cs typeface="+mj-lt"/>
              </a:rPr>
              <a:t>project</a:t>
            </a:r>
            <a:r>
              <a:rPr lang="zh-CN" altLang="en-US" sz="2000" dirty="0">
                <a:latin typeface="+mj-lt"/>
                <a:cs typeface="+mj-lt"/>
              </a:rPr>
              <a:t>, a lung cancer detection </a:t>
            </a:r>
            <a:r>
              <a:rPr lang="en-IN" altLang="zh-CN" sz="2000" dirty="0">
                <a:latin typeface="+mj-lt"/>
                <a:cs typeface="+mj-lt"/>
              </a:rPr>
              <a:t>method</a:t>
            </a:r>
            <a:r>
              <a:rPr lang="zh-CN" altLang="en-US" sz="2000" dirty="0">
                <a:latin typeface="+mj-lt"/>
                <a:cs typeface="+mj-lt"/>
              </a:rPr>
              <a:t> is proposed using</a:t>
            </a:r>
            <a:endParaRPr lang="zh-CN" altLang="en-US" sz="2000" dirty="0">
              <a:latin typeface="+mj-lt"/>
              <a:cs typeface="+mj-lt"/>
            </a:endParaRPr>
          </a:p>
          <a:p>
            <a:pPr marL="25400" lvl="0" indent="0" algn="just" eaLnBrk="1" latinLnBrk="1" hangingPunct="1">
              <a:lnSpc>
                <a:spcPct val="100000"/>
              </a:lnSpc>
              <a:buNone/>
            </a:pPr>
            <a:r>
              <a:rPr lang="zh-CN" altLang="en-US" sz="2000" dirty="0">
                <a:latin typeface="+mj-lt"/>
                <a:cs typeface="+mj-lt"/>
              </a:rPr>
              <a:t>mathematical morphological operations for segmentation of the lung     </a:t>
            </a:r>
            <a:endParaRPr lang="zh-CN" altLang="en-US" sz="2000" dirty="0">
              <a:latin typeface="+mj-lt"/>
              <a:cs typeface="+mj-lt"/>
            </a:endParaRPr>
          </a:p>
          <a:p>
            <a:pPr marL="25400" lvl="0" indent="0" algn="just" eaLnBrk="1" latinLnBrk="1" hangingPunct="1">
              <a:lnSpc>
                <a:spcPct val="100000"/>
              </a:lnSpc>
              <a:buNone/>
            </a:pPr>
            <a:r>
              <a:rPr lang="zh-CN" altLang="en-US" sz="2000" dirty="0">
                <a:latin typeface="+mj-lt"/>
                <a:cs typeface="+mj-lt"/>
              </a:rPr>
              <a:t>region of interest, </a:t>
            </a:r>
            <a:r>
              <a:rPr lang="en-IN" altLang="zh-CN" sz="2000" dirty="0">
                <a:latin typeface="+mj-lt"/>
                <a:cs typeface="+mj-lt"/>
              </a:rPr>
              <a:t>and the high resolution CT images are properly         annotated and labeled </a:t>
            </a:r>
            <a:r>
              <a:rPr lang="zh-CN" altLang="en-US" sz="2000" dirty="0">
                <a:latin typeface="+mj-lt"/>
                <a:cs typeface="+mj-lt"/>
              </a:rPr>
              <a:t>for classification of cancer by </a:t>
            </a:r>
            <a:r>
              <a:rPr lang="en-IN" altLang="zh-CN" sz="2000" dirty="0">
                <a:latin typeface="+mj-lt"/>
                <a:cs typeface="+mj-lt"/>
              </a:rPr>
              <a:t>Deep</a:t>
            </a:r>
            <a:r>
              <a:rPr lang="zh-CN" altLang="en-US" sz="2000" dirty="0">
                <a:latin typeface="+mj-lt"/>
                <a:cs typeface="+mj-lt"/>
              </a:rPr>
              <a:t> neural          networks.</a:t>
            </a:r>
            <a:endParaRPr lang="zh-CN" altLang="en-US" sz="2000" dirty="0"/>
          </a:p>
          <a:p>
            <a:pPr marL="25400" lvl="0" indent="0" algn="just" eaLnBrk="1" latinLnBrk="1" hangingPunct="1">
              <a:buNone/>
            </a:pPr>
            <a:endParaRPr lang="zh-CN" altLang="en-US" sz="2000" dirty="0"/>
          </a:p>
          <a:p>
            <a:pPr lvl="0" eaLnBrk="1" latinLnBrk="1" hangingPunct="1"/>
            <a:endParaRPr lang="en-IN" altLang="zh-CN" sz="2000" dirty="0">
              <a:latin typeface="+mj-lt"/>
              <a:ea typeface="Adobe Fan Heiti Std B" panose="020B0700000000000000" charset="-120"/>
              <a:cs typeface="+mj-lt"/>
            </a:endParaRPr>
          </a:p>
          <a:p>
            <a:pPr marL="342900" indent="-342900">
              <a:spcBef>
                <a:spcPts val="0"/>
              </a:spcBef>
            </a:pPr>
            <a:endParaRPr sz="2000" i="0" u="none" strike="noStrike" cap="none" dirty="0">
              <a:solidFill>
                <a:schemeClr val="dk1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0508" y="622300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b="1" dirty="0" err="1" smtClean="0">
                <a:latin typeface="+mj-lt"/>
                <a:cs typeface="Times New Roman" panose="02020603050405020304" pitchFamily="18" charset="0"/>
              </a:rPr>
            </a:br>
            <a:br>
              <a:rPr lang="en-IN" sz="3600" b="1" dirty="0" err="1" smtClean="0">
                <a:latin typeface="+mj-lt"/>
                <a:cs typeface="Times New Roman" panose="02020603050405020304" pitchFamily="18" charset="0"/>
              </a:rPr>
            </a:br>
            <a:br>
              <a:rPr lang="en-IN" sz="3600" b="1" dirty="0" err="1" smtClean="0">
                <a:latin typeface="+mj-lt"/>
                <a:cs typeface="Times New Roman" panose="02020603050405020304" pitchFamily="18" charset="0"/>
              </a:rPr>
            </a:br>
            <a:r>
              <a:rPr lang="en-IN" sz="3600" b="1" dirty="0" err="1" smtClean="0">
                <a:latin typeface="+mj-lt"/>
                <a:cs typeface="Times New Roman" panose="02020603050405020304" pitchFamily="18" charset="0"/>
              </a:rPr>
              <a:t>Base Paper</a:t>
            </a:r>
            <a:endParaRPr lang="en-IN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320" y="1790700"/>
            <a:ext cx="7593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buNone/>
            </a:pPr>
            <a:endParaRPr lang="en-US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 algn="just">
              <a:buNone/>
            </a:pPr>
            <a:endParaRPr lang="en-US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 algn="just">
              <a:buNone/>
            </a:pPr>
            <a:endParaRPr lang="en-US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 algn="l">
              <a:buNone/>
            </a:pPr>
            <a:r>
              <a:rPr lang="en-IN" altLang="en-US" sz="2000">
                <a:latin typeface="+mj-lt"/>
                <a:cs typeface="+mj-lt"/>
                <a:sym typeface="+mn-ea"/>
              </a:rPr>
              <a:t>Moffy Vas</a:t>
            </a:r>
            <a:r>
              <a:rPr lang="en-US" altLang="en-US" sz="2000">
                <a:latin typeface="+mj-lt"/>
                <a:cs typeface="+mj-lt"/>
                <a:sym typeface="+mn-ea"/>
              </a:rPr>
              <a:t>, A</a:t>
            </a:r>
            <a:r>
              <a:rPr lang="en-IN" altLang="en-US" sz="2000">
                <a:latin typeface="+mj-lt"/>
                <a:cs typeface="+mj-lt"/>
                <a:sym typeface="+mn-ea"/>
              </a:rPr>
              <a:t>mita Dessai</a:t>
            </a:r>
            <a:r>
              <a:rPr lang="en-US" altLang="en-US" sz="2000">
                <a:latin typeface="+mj-lt"/>
                <a:cs typeface="+mj-lt"/>
                <a:sym typeface="+mn-ea"/>
              </a:rPr>
              <a:t>, </a:t>
            </a:r>
            <a:r>
              <a:rPr lang="en-IN" altLang="en-US" sz="2000" i="1">
                <a:latin typeface="+mj-lt"/>
                <a:cs typeface="+mj-lt"/>
                <a:sym typeface="+mn-ea"/>
              </a:rPr>
              <a:t> </a:t>
            </a:r>
            <a:r>
              <a:rPr lang="en-IN" altLang="en-US" sz="2000">
                <a:latin typeface="+mj-lt"/>
                <a:ea typeface="Adobe Fan Heiti Std B" panose="020B0700000000000000" charset="-120"/>
                <a:cs typeface="+mj-lt"/>
                <a:sym typeface="+mn-ea"/>
              </a:rPr>
              <a:t>“Lung cancer detection system using lung CT image processing</a:t>
            </a:r>
            <a:r>
              <a:rPr lang="en-US" altLang="en-US" sz="2000">
                <a:latin typeface="+mj-lt"/>
                <a:cs typeface="+mj-lt"/>
                <a:sym typeface="+mn-ea"/>
              </a:rPr>
              <a:t>.</a:t>
            </a:r>
            <a:r>
              <a:rPr lang="en-IN" altLang="en-US" sz="2000">
                <a:latin typeface="+mj-lt"/>
                <a:cs typeface="+mj-lt"/>
                <a:sym typeface="+mn-ea"/>
              </a:rPr>
              <a:t>” in IEEE Conference</a:t>
            </a:r>
            <a:r>
              <a:rPr lang="en-IN" altLang="en-US" sz="2000" i="1">
                <a:latin typeface="+mj-lt"/>
                <a:cs typeface="+mj-lt"/>
                <a:sym typeface="+mn-ea"/>
              </a:rPr>
              <a:t> 2017 </a:t>
            </a:r>
            <a:r>
              <a:rPr lang="en-US" altLang="en-US" sz="2000" i="1">
                <a:latin typeface="+mj-lt"/>
                <a:cs typeface="+mj-lt"/>
                <a:sym typeface="+mn-ea"/>
              </a:rPr>
              <a:t>pp 1</a:t>
            </a:r>
            <a:r>
              <a:rPr lang="en-IN" altLang="en-US" sz="2000" i="1">
                <a:latin typeface="+mj-lt"/>
                <a:cs typeface="+mj-lt"/>
                <a:sym typeface="+mn-ea"/>
              </a:rPr>
              <a:t>240</a:t>
            </a:r>
            <a:r>
              <a:rPr lang="en-US" altLang="en-US" sz="2000" i="1">
                <a:latin typeface="+mj-lt"/>
                <a:cs typeface="+mj-lt"/>
                <a:sym typeface="+mn-ea"/>
              </a:rPr>
              <a:t>-</a:t>
            </a:r>
            <a:r>
              <a:rPr lang="en-IN" altLang="en-US" sz="2000" i="1">
                <a:latin typeface="+mj-lt"/>
                <a:cs typeface="+mj-lt"/>
                <a:sym typeface="+mn-ea"/>
              </a:rPr>
              <a:t>1245.</a:t>
            </a:r>
            <a:endParaRPr lang="en-US" sz="200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62" y="374846"/>
            <a:ext cx="8229600" cy="1143000"/>
          </a:xfrm>
        </p:spPr>
        <p:txBody>
          <a:bodyPr/>
          <a:lstStyle/>
          <a:p>
            <a:r>
              <a:rPr lang="en-IN" sz="3600" b="1" dirty="0" smtClean="0">
                <a:latin typeface="+mj-lt"/>
                <a:cs typeface="Times New Roman" panose="02020603050405020304" pitchFamily="18" charset="0"/>
              </a:rPr>
              <a:t>Dataset </a:t>
            </a:r>
            <a:endParaRPr lang="en-IN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26" y="1637778"/>
            <a:ext cx="8229600" cy="4525963"/>
          </a:xfrm>
        </p:spPr>
        <p:txBody>
          <a:bodyPr/>
          <a:lstStyle/>
          <a:p>
            <a:endParaRPr lang="en-IN" sz="1800" dirty="0">
              <a:latin typeface="+mn-lt"/>
            </a:endParaRPr>
          </a:p>
          <a:p>
            <a:r>
              <a:rPr lang="en-IN" sz="2000" dirty="0">
                <a:latin typeface="Calibri" panose="020F0502020204030204" charset="0"/>
                <a:cs typeface="Calibri" panose="020F0502020204030204" charset="0"/>
              </a:rPr>
              <a:t>All CT Scan data was provided 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by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KAGGLE DATASCIENCE BOWL </a:t>
            </a:r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2017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In this dataset, you are given over a thousand low-dose CT images from high-risk patients in DICOM format. Each image contains a series with multiple axial slices of the chest cavity. Each image has a variable number of 2D slices, which can vary based on the machine taking the scan and patient. The DICOM files have a header that contains the necessary information about the patient id, as well as scan parameters such as the slice thickness</a:t>
            </a:r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sz="2000" dirty="0" smtClean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lang="en-IN" sz="2000" dirty="0">
                <a:latin typeface="Calibri" panose="020F0502020204030204" charset="0"/>
                <a:cs typeface="Calibri" panose="020F0502020204030204" charset="0"/>
              </a:rPr>
              <a:t>database also contains annotations which were collected during a two-phase annotation process using 4 experienced radiologists.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38621" y="186016"/>
            <a:ext cx="7841293" cy="645904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5420" y="279400"/>
            <a:ext cx="5823585" cy="804545"/>
          </a:xfrm>
        </p:spPr>
        <p:txBody>
          <a:bodyPr/>
          <a:p>
            <a:pPr algn="just"/>
            <a:r>
              <a:rPr lang="en-IN" altLang="en-US" sz="3600" b="1">
                <a:latin typeface="Arial Black" panose="020B0A04020102020204" charset="0"/>
                <a:cs typeface="Arial Black" panose="020B0A04020102020204" charset="0"/>
              </a:rPr>
              <a:t>Sample Dataset Used</a:t>
            </a:r>
            <a:endParaRPr lang="en-IN" altLang="en-US" sz="36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16535" y="2290445"/>
            <a:ext cx="4264660" cy="3317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925" y="2180590"/>
            <a:ext cx="4373880" cy="3536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" y="-76517"/>
            <a:ext cx="8229600" cy="1143000"/>
          </a:xfrm>
        </p:spPr>
        <p:txBody>
          <a:bodyPr/>
          <a:lstStyle/>
          <a:p>
            <a:r>
              <a:rPr lang="en-IN" sz="3600" b="1" dirty="0" smtClean="0">
                <a:latin typeface="+mj-lt"/>
                <a:cs typeface="Times New Roman" panose="02020603050405020304" pitchFamily="18" charset="0"/>
              </a:rPr>
              <a:t>Implementation</a:t>
            </a:r>
            <a:endParaRPr lang="en-IN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3613" y="1277462"/>
            <a:ext cx="2492679" cy="97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Extraction of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Unprocessed CT Image</a:t>
            </a:r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190588" y="2255128"/>
            <a:ext cx="0" cy="375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56783" y="2630908"/>
            <a:ext cx="2465540" cy="103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</a:t>
            </a:r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Annotation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6547" y="3897707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85775" y="3897682"/>
            <a:ext cx="1" cy="47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64167" y="5363287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Deep Neural Networks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11" idx="2"/>
            <a:endCxn id="3" idx="0"/>
          </p:cNvCxnSpPr>
          <p:nvPr/>
        </p:nvCxnSpPr>
        <p:spPr>
          <a:xfrm>
            <a:off x="4203065" y="4985385"/>
            <a:ext cx="762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5482" y="5582362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 and labeling 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5482" y="4198062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Median Filter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5482" y="2808047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Resizing the image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25482" y="1418032"/>
            <a:ext cx="2492679" cy="108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lung CT image</a:t>
            </a:r>
            <a:endParaRPr lang="en-I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4572000" y="2505710"/>
            <a:ext cx="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4572000" y="3895725"/>
            <a:ext cx="0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4572000" y="5285740"/>
            <a:ext cx="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WPS Presentation</Application>
  <PresentationFormat>On-screen Show (4:3)</PresentationFormat>
  <Paragraphs>104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Adobe Fan Heiti Std B</vt:lpstr>
      <vt:lpstr>Calibri</vt:lpstr>
      <vt:lpstr>Arial Black</vt:lpstr>
      <vt:lpstr>Microsoft YaHei</vt:lpstr>
      <vt:lpstr>Arial Unicode MS</vt:lpstr>
      <vt:lpstr>Office Theme</vt:lpstr>
      <vt:lpstr>CT Image Processing for Lung Cancer Detection using Artificial Neural Networks </vt:lpstr>
      <vt:lpstr>Index</vt:lpstr>
      <vt:lpstr>Introduction</vt:lpstr>
      <vt:lpstr>   Base Paper</vt:lpstr>
      <vt:lpstr>Dataset </vt:lpstr>
      <vt:lpstr>PowerPoint 演示文稿</vt:lpstr>
      <vt:lpstr>PowerPoint 演示文稿</vt:lpstr>
      <vt:lpstr>Implementation</vt:lpstr>
      <vt:lpstr>Pre-Processing</vt:lpstr>
      <vt:lpstr>Pre-Processing Result</vt:lpstr>
      <vt:lpstr>Pre-Processing Result Contd.</vt:lpstr>
      <vt:lpstr>PowerPoint 演示文稿</vt:lpstr>
      <vt:lpstr>Classification</vt:lpstr>
      <vt:lpstr>Results </vt:lpstr>
      <vt:lpstr>Results Contd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IOT, Face Recognition and AI</dc:title>
  <dc:creator>Samarth Bhalla</dc:creator>
  <cp:lastModifiedBy>varun</cp:lastModifiedBy>
  <cp:revision>169</cp:revision>
  <dcterms:created xsi:type="dcterms:W3CDTF">2018-10-08T08:35:00Z</dcterms:created>
  <dcterms:modified xsi:type="dcterms:W3CDTF">2019-04-16T06:29:42Z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