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31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7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787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371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41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17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8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5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2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2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74800"/>
            <a:ext cx="9448800" cy="2345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cap="none" dirty="0" smtClean="0"/>
              <a:t>Energy Efficiency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5000" cap="none" dirty="0" smtClean="0"/>
              <a:t>Industrial Automation – </a:t>
            </a:r>
            <a:r>
              <a:rPr lang="en-IN" sz="5000" cap="none" dirty="0" smtClean="0"/>
              <a:t/>
            </a:r>
            <a:br>
              <a:rPr lang="en-IN" sz="5000" cap="none" dirty="0" smtClean="0"/>
            </a:br>
            <a:r>
              <a:rPr lang="en-IN" sz="5000" cap="none" dirty="0" smtClean="0"/>
              <a:t>Machine Learning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0201"/>
            <a:ext cx="9448800" cy="685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1900" b="1" dirty="0" smtClean="0"/>
              <a:t>S </a:t>
            </a:r>
            <a:r>
              <a:rPr lang="en-IN" sz="1900" b="1" dirty="0" smtClean="0"/>
              <a:t>Varun Athithiya / </a:t>
            </a:r>
            <a:r>
              <a:rPr lang="en-IN" sz="1600" b="1" dirty="0" smtClean="0"/>
              <a:t>shenbagarajvarun@gmail.com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9984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55268"/>
          </a:xfrm>
        </p:spPr>
        <p:txBody>
          <a:bodyPr/>
          <a:lstStyle/>
          <a:p>
            <a:pPr algn="ctr"/>
            <a:r>
              <a:rPr lang="en-IN" b="1" cap="none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39900"/>
            <a:ext cx="10058400" cy="4432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The </a:t>
            </a:r>
            <a:r>
              <a:rPr lang="en-IN" dirty="0">
                <a:latin typeface="Corbel" panose="020B0503020204020204" pitchFamily="34" charset="0"/>
              </a:rPr>
              <a:t>effect of eight input variables (relative compactness, surface area, wall area, </a:t>
            </a:r>
            <a:r>
              <a:rPr lang="en-IN" dirty="0" smtClean="0">
                <a:latin typeface="Corbel" panose="020B0503020204020204" pitchFamily="34" charset="0"/>
              </a:rPr>
              <a:t>roof area</a:t>
            </a:r>
            <a:r>
              <a:rPr lang="en-IN" dirty="0">
                <a:latin typeface="Corbel" panose="020B0503020204020204" pitchFamily="34" charset="0"/>
              </a:rPr>
              <a:t>, overall height, orientation, glazing area, glazing area distribution) on two </a:t>
            </a:r>
            <a:r>
              <a:rPr lang="en-IN" dirty="0" smtClean="0">
                <a:latin typeface="Corbel" panose="020B0503020204020204" pitchFamily="34" charset="0"/>
              </a:rPr>
              <a:t>output variables</a:t>
            </a:r>
            <a:r>
              <a:rPr lang="en-IN" dirty="0">
                <a:latin typeface="Corbel" panose="020B0503020204020204" pitchFamily="34" charset="0"/>
              </a:rPr>
              <a:t>, namely heating load (HL) and cooling load (CL), of residential buildings </a:t>
            </a:r>
            <a:r>
              <a:rPr lang="en-IN" dirty="0" smtClean="0">
                <a:latin typeface="Corbel" panose="020B0503020204020204" pitchFamily="34" charset="0"/>
              </a:rPr>
              <a:t>is investigated </a:t>
            </a:r>
            <a:r>
              <a:rPr lang="en-IN" dirty="0">
                <a:latin typeface="Corbel" panose="020B0503020204020204" pitchFamily="34" charset="0"/>
              </a:rPr>
              <a:t>using a statistical machine learning framework</a:t>
            </a:r>
            <a:r>
              <a:rPr lang="en-IN" dirty="0" smtClean="0">
                <a:latin typeface="Corbel" panose="020B05030202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We </a:t>
            </a:r>
            <a:r>
              <a:rPr lang="en-IN" dirty="0">
                <a:latin typeface="Corbel" panose="020B0503020204020204" pitchFamily="34" charset="0"/>
              </a:rPr>
              <a:t>have to use a </a:t>
            </a:r>
            <a:r>
              <a:rPr lang="en-IN" dirty="0" smtClean="0">
                <a:latin typeface="Corbel" panose="020B0503020204020204" pitchFamily="34" charset="0"/>
              </a:rPr>
              <a:t>number of </a:t>
            </a:r>
            <a:r>
              <a:rPr lang="en-IN" dirty="0">
                <a:latin typeface="Corbel" panose="020B0503020204020204" pitchFamily="34" charset="0"/>
              </a:rPr>
              <a:t>classical and non-parametric statistical analytic tools to carefully </a:t>
            </a:r>
            <a:r>
              <a:rPr lang="en-IN" dirty="0" smtClean="0">
                <a:latin typeface="Corbel" panose="020B0503020204020204" pitchFamily="34" charset="0"/>
              </a:rPr>
              <a:t>analyse the strength of each input variable's correlation with each of the output variables in order to </a:t>
            </a:r>
            <a:r>
              <a:rPr lang="en-IN" dirty="0">
                <a:latin typeface="Corbel" panose="020B0503020204020204" pitchFamily="34" charset="0"/>
              </a:rPr>
              <a:t>discover the most strongly associated input variables</a:t>
            </a:r>
            <a:r>
              <a:rPr lang="en-IN" dirty="0" smtClean="0">
                <a:latin typeface="Corbel" panose="020B05030202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 </a:t>
            </a:r>
            <a:r>
              <a:rPr lang="en-IN" dirty="0">
                <a:latin typeface="Corbel" panose="020B0503020204020204" pitchFamily="34" charset="0"/>
              </a:rPr>
              <a:t>We need to estimate HL </a:t>
            </a:r>
            <a:r>
              <a:rPr lang="en-IN" dirty="0" smtClean="0">
                <a:latin typeface="Corbel" panose="020B0503020204020204" pitchFamily="34" charset="0"/>
              </a:rPr>
              <a:t>and CL</a:t>
            </a:r>
            <a:r>
              <a:rPr lang="en-IN" dirty="0">
                <a:latin typeface="Corbel" panose="020B0503020204020204" pitchFamily="34" charset="0"/>
              </a:rPr>
              <a:t>, we can compare a traditional linear regression approach to a </a:t>
            </a:r>
            <a:r>
              <a:rPr lang="en-IN" dirty="0" smtClean="0">
                <a:latin typeface="Corbel" panose="020B0503020204020204" pitchFamily="34" charset="0"/>
              </a:rPr>
              <a:t>sophisticated state-of-the-art </a:t>
            </a:r>
            <a:r>
              <a:rPr lang="en-IN" dirty="0">
                <a:latin typeface="Corbel" panose="020B0503020204020204" pitchFamily="34" charset="0"/>
              </a:rPr>
              <a:t>nonlinear non-parametric method, random forests.</a:t>
            </a:r>
          </a:p>
        </p:txBody>
      </p:sp>
    </p:spTree>
    <p:extLst>
      <p:ext uri="{BB962C8B-B14F-4D97-AF65-F5344CB8AC3E}">
        <p14:creationId xmlns:p14="http://schemas.microsoft.com/office/powerpoint/2010/main" val="42395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39900"/>
            <a:ext cx="10058400" cy="4432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orbel" panose="020B0503020204020204" pitchFamily="34" charset="0"/>
              </a:rPr>
              <a:t>Programming Language – </a:t>
            </a:r>
            <a:r>
              <a:rPr lang="en-IN" sz="2000" b="1" dirty="0">
                <a:latin typeface="Corbel" panose="020B0503020204020204" pitchFamily="34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rbel" panose="020B0503020204020204" pitchFamily="34" charset="0"/>
              </a:rPr>
              <a:t>Data Analysis – </a:t>
            </a:r>
            <a:r>
              <a:rPr lang="en-IN" sz="2000" b="1" dirty="0">
                <a:latin typeface="Corbel" panose="020B0503020204020204" pitchFamily="34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rbel" panose="020B0503020204020204" pitchFamily="34" charset="0"/>
              </a:rPr>
              <a:t>Data Visualization – </a:t>
            </a:r>
            <a:r>
              <a:rPr lang="en-IN" sz="2000" b="1" dirty="0" err="1">
                <a:latin typeface="Corbel" panose="020B0503020204020204" pitchFamily="34" charset="0"/>
              </a:rPr>
              <a:t>Matplotlib</a:t>
            </a:r>
            <a:r>
              <a:rPr lang="en-IN" sz="2000" b="1" dirty="0">
                <a:latin typeface="Corbel" panose="020B0503020204020204" pitchFamily="34" charset="0"/>
              </a:rPr>
              <a:t>, </a:t>
            </a:r>
            <a:r>
              <a:rPr lang="en-IN" sz="2000" b="1" dirty="0" err="1">
                <a:latin typeface="Corbel" panose="020B0503020204020204" pitchFamily="34" charset="0"/>
              </a:rPr>
              <a:t>Seaborn</a:t>
            </a:r>
            <a:endParaRPr lang="en-IN" sz="2000" b="1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orbel" panose="020B0503020204020204" pitchFamily="34" charset="0"/>
              </a:rPr>
              <a:t>ML Algorithms – </a:t>
            </a:r>
            <a:r>
              <a:rPr lang="en-IN" sz="2000" b="1" dirty="0" smtClean="0">
                <a:latin typeface="Corbel" panose="020B0503020204020204" pitchFamily="34" charset="0"/>
              </a:rPr>
              <a:t>Linear Regression, Random Forest Regression</a:t>
            </a:r>
            <a:endParaRPr lang="en-IN" sz="2000" b="1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orbel" panose="020B0503020204020204" pitchFamily="34" charset="0"/>
              </a:rPr>
              <a:t>Performance Evaluation – </a:t>
            </a:r>
            <a:r>
              <a:rPr lang="en-IN" sz="2000" b="1" dirty="0" smtClean="0">
                <a:latin typeface="Corbel" panose="020B0503020204020204" pitchFamily="34" charset="0"/>
              </a:rPr>
              <a:t>Accuracy Score</a:t>
            </a:r>
            <a:endParaRPr lang="en-IN" sz="2000" b="1" dirty="0">
              <a:latin typeface="Corbel" panose="020B0503020204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84632"/>
            <a:ext cx="10058400" cy="125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cap="none" dirty="0" smtClean="0">
                <a:solidFill>
                  <a:schemeClr val="tx1"/>
                </a:solidFill>
              </a:rPr>
              <a:t>Tools Used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4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39900"/>
            <a:ext cx="10058400" cy="4432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Corbel" panose="020B0503020204020204" pitchFamily="34" charset="0"/>
              </a:rPr>
              <a:t>All the features were renamed for better readability.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Feature extraction was performed. </a:t>
            </a:r>
            <a:r>
              <a:rPr lang="en-IN" b="1" dirty="0" smtClean="0">
                <a:latin typeface="Corbel" panose="020B0503020204020204" pitchFamily="34" charset="0"/>
              </a:rPr>
              <a:t>Floor Area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was introduced into the dataset.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EDA was performed to check for </a:t>
            </a:r>
            <a:r>
              <a:rPr lang="en-IN" dirty="0" err="1" smtClean="0">
                <a:latin typeface="Corbel" panose="020B0503020204020204" pitchFamily="34" charset="0"/>
              </a:rPr>
              <a:t>multicollinearity</a:t>
            </a:r>
            <a:r>
              <a:rPr lang="en-IN" dirty="0" smtClean="0">
                <a:latin typeface="Corbel" panose="020B0503020204020204" pitchFamily="34" charset="0"/>
              </a:rPr>
              <a:t> and eliminate the same</a:t>
            </a:r>
            <a:endParaRPr lang="en-IN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Corbel" panose="020B0503020204020204" pitchFamily="34" charset="0"/>
              </a:rPr>
              <a:t>The results of prediction was evaluated using </a:t>
            </a:r>
            <a:r>
              <a:rPr lang="en-IN" b="1" dirty="0" smtClean="0">
                <a:latin typeface="Corbel" panose="020B0503020204020204" pitchFamily="34" charset="0"/>
              </a:rPr>
              <a:t>accuracy score.</a:t>
            </a:r>
            <a:endParaRPr lang="en-IN" b="1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The best model can be decided based on the accuracy score</a:t>
            </a:r>
            <a:endParaRPr lang="en-IN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Corbel" panose="020B0503020204020204" pitchFamily="34" charset="0"/>
              </a:rPr>
              <a:t>Important  features(i.e. strongest predictors) were </a:t>
            </a:r>
            <a:r>
              <a:rPr lang="en-IN" b="1" dirty="0" smtClean="0">
                <a:latin typeface="Corbel" panose="020B0503020204020204" pitchFamily="34" charset="0"/>
              </a:rPr>
              <a:t>computed </a:t>
            </a:r>
            <a:r>
              <a:rPr lang="en-IN" b="1" dirty="0">
                <a:latin typeface="Corbel" panose="020B0503020204020204" pitchFamily="34" charset="0"/>
              </a:rPr>
              <a:t>from the </a:t>
            </a:r>
            <a:r>
              <a:rPr lang="en-IN" b="1" dirty="0" smtClean="0">
                <a:latin typeface="Corbel" panose="020B0503020204020204" pitchFamily="34" charset="0"/>
              </a:rPr>
              <a:t>coefficients(weights</a:t>
            </a:r>
            <a:r>
              <a:rPr lang="en-IN" b="1" dirty="0">
                <a:latin typeface="Corbel" panose="020B0503020204020204" pitchFamily="34" charset="0"/>
              </a:rPr>
              <a:t>) and attributes available within the model.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Corbel" panose="020B0503020204020204" pitchFamily="34" charset="0"/>
              </a:rPr>
              <a:t>Evaluation metrics and Feature importance have been tabulated.</a:t>
            </a:r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9848" y="484632"/>
            <a:ext cx="10058400" cy="1255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cap="none" dirty="0" smtClean="0">
                <a:solidFill>
                  <a:schemeClr val="tx1"/>
                </a:solidFill>
              </a:rPr>
              <a:t>Approach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4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3668"/>
          </a:xfrm>
        </p:spPr>
        <p:txBody>
          <a:bodyPr/>
          <a:lstStyle/>
          <a:p>
            <a:pPr algn="ctr"/>
            <a:r>
              <a:rPr lang="en-IN" b="1" cap="none" dirty="0" smtClean="0"/>
              <a:t>EDA Insights</a:t>
            </a:r>
            <a:endParaRPr lang="en-IN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8300"/>
            <a:ext cx="10058400" cy="45339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We observed that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Surface_Area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=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Wall_Area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+ 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2*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Roof_Area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.</a:t>
            </a:r>
            <a:r>
              <a:rPr lang="en-IN" b="1" dirty="0" smtClean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We know that,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Roof_Area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=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Floor_Area</a:t>
            </a:r>
            <a:r>
              <a:rPr lang="en-IN" dirty="0" smtClean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in buildings, a new feature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Floor_Area</a:t>
            </a:r>
            <a:r>
              <a:rPr lang="en-IN" dirty="0" smtClean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was introduced into the </a:t>
            </a:r>
            <a:r>
              <a:rPr lang="en-IN" dirty="0" smtClean="0">
                <a:latin typeface="Corbel" panose="020B0503020204020204" pitchFamily="34" charset="0"/>
              </a:rPr>
              <a:t>dataset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thus making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Surface_Area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=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Wall_Area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+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Roof_Area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 + </a:t>
            </a:r>
            <a:r>
              <a:rPr lang="en-IN" b="1" dirty="0" err="1" smtClean="0">
                <a:solidFill>
                  <a:srgbClr val="FFFF00"/>
                </a:solidFill>
                <a:latin typeface="Corbel" panose="020B0503020204020204" pitchFamily="34" charset="0"/>
              </a:rPr>
              <a:t>Floor_Area</a:t>
            </a:r>
            <a:endParaRPr lang="en-IN" b="1" dirty="0" smtClean="0">
              <a:solidFill>
                <a:srgbClr val="FFFF00"/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Relative </a:t>
            </a:r>
            <a:r>
              <a:rPr lang="en-IN" b="1" dirty="0">
                <a:solidFill>
                  <a:srgbClr val="FFFF00"/>
                </a:solidFill>
                <a:latin typeface="Corbel" panose="020B0503020204020204" pitchFamily="34" charset="0"/>
              </a:rPr>
              <a:t>Compactness and Surface Area are inversely </a:t>
            </a:r>
            <a:r>
              <a:rPr lang="en-IN" b="1" dirty="0" smtClean="0">
                <a:solidFill>
                  <a:srgbClr val="FFFF00"/>
                </a:solidFill>
                <a:latin typeface="Corbel" panose="020B0503020204020204" pitchFamily="34" charset="0"/>
              </a:rPr>
              <a:t>proportional</a:t>
            </a:r>
            <a:r>
              <a:rPr lang="en-IN" dirty="0">
                <a:latin typeface="Corbel" panose="020B0503020204020204" pitchFamily="34" charset="0"/>
              </a:rPr>
              <a:t>. Since </a:t>
            </a:r>
            <a:r>
              <a:rPr lang="en-IN" dirty="0" err="1" smtClean="0">
                <a:latin typeface="Corbel" panose="020B0503020204020204" pitchFamily="34" charset="0"/>
              </a:rPr>
              <a:t>Wall_Area</a:t>
            </a:r>
            <a:r>
              <a:rPr lang="en-IN" dirty="0" smtClean="0">
                <a:latin typeface="Corbel" panose="020B0503020204020204" pitchFamily="34" charset="0"/>
              </a:rPr>
              <a:t> (</a:t>
            </a:r>
            <a:r>
              <a:rPr lang="en-IN" dirty="0">
                <a:latin typeface="Corbel" panose="020B0503020204020204" pitchFamily="34" charset="0"/>
              </a:rPr>
              <a:t>WA</a:t>
            </a:r>
            <a:r>
              <a:rPr lang="en-IN" dirty="0" smtClean="0">
                <a:latin typeface="Corbel" panose="020B0503020204020204" pitchFamily="34" charset="0"/>
              </a:rPr>
              <a:t>), </a:t>
            </a:r>
            <a:r>
              <a:rPr lang="en-IN" dirty="0" err="1" smtClean="0">
                <a:latin typeface="Corbel" panose="020B0503020204020204" pitchFamily="34" charset="0"/>
              </a:rPr>
              <a:t>Floor_Area</a:t>
            </a:r>
            <a:r>
              <a:rPr lang="en-IN" dirty="0" smtClean="0">
                <a:latin typeface="Corbel" panose="020B0503020204020204" pitchFamily="34" charset="0"/>
              </a:rPr>
              <a:t> (</a:t>
            </a:r>
            <a:r>
              <a:rPr lang="en-IN" dirty="0" smtClean="0">
                <a:latin typeface="Corbel" panose="020B0503020204020204" pitchFamily="34" charset="0"/>
              </a:rPr>
              <a:t>FA</a:t>
            </a:r>
            <a:r>
              <a:rPr lang="en-IN" dirty="0">
                <a:latin typeface="Corbel" panose="020B0503020204020204" pitchFamily="34" charset="0"/>
              </a:rPr>
              <a:t>), and </a:t>
            </a:r>
            <a:r>
              <a:rPr lang="en-IN" dirty="0" err="1" smtClean="0">
                <a:latin typeface="Corbel" panose="020B0503020204020204" pitchFamily="34" charset="0"/>
              </a:rPr>
              <a:t>Roof_Area</a:t>
            </a:r>
            <a:r>
              <a:rPr lang="en-IN" dirty="0" smtClean="0">
                <a:latin typeface="Corbel" panose="020B0503020204020204" pitchFamily="34" charset="0"/>
              </a:rPr>
              <a:t> (</a:t>
            </a:r>
            <a:r>
              <a:rPr lang="en-IN" dirty="0">
                <a:latin typeface="Corbel" panose="020B0503020204020204" pitchFamily="34" charset="0"/>
              </a:rPr>
              <a:t>RA) </a:t>
            </a:r>
            <a:r>
              <a:rPr lang="en-IN" dirty="0" smtClean="0">
                <a:latin typeface="Corbel" panose="020B0503020204020204" pitchFamily="34" charset="0"/>
              </a:rPr>
              <a:t>are directly proportional to</a:t>
            </a:r>
            <a:r>
              <a:rPr lang="en-IN" dirty="0" smtClean="0">
                <a:latin typeface="Corbel" panose="020B0503020204020204" pitchFamily="34" charset="0"/>
              </a:rPr>
              <a:t> </a:t>
            </a:r>
            <a:r>
              <a:rPr lang="en-IN" dirty="0">
                <a:latin typeface="Corbel" panose="020B0503020204020204" pitchFamily="34" charset="0"/>
              </a:rPr>
              <a:t>Surface Area(SA), </a:t>
            </a:r>
            <a:r>
              <a:rPr lang="en-IN" b="1" dirty="0">
                <a:solidFill>
                  <a:srgbClr val="FFFF00"/>
                </a:solidFill>
                <a:latin typeface="Corbel" panose="020B0503020204020204" pitchFamily="34" charset="0"/>
              </a:rPr>
              <a:t>Relative Compactness is inversely proportional to RA, WA, FA also.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rbel" panose="020B0503020204020204" pitchFamily="34" charset="0"/>
              </a:rPr>
              <a:t>The dependent variables </a:t>
            </a:r>
            <a:r>
              <a:rPr lang="en-IN" b="1" dirty="0" err="1">
                <a:solidFill>
                  <a:srgbClr val="FFFF00"/>
                </a:solidFill>
                <a:latin typeface="Corbel" panose="020B0503020204020204" pitchFamily="34" charset="0"/>
              </a:rPr>
              <a:t>Heating_Load</a:t>
            </a:r>
            <a:r>
              <a:rPr lang="en-IN" b="1" dirty="0">
                <a:solidFill>
                  <a:srgbClr val="FFFF00"/>
                </a:solidFill>
                <a:latin typeface="Corbel" panose="020B0503020204020204" pitchFamily="34" charset="0"/>
              </a:rPr>
              <a:t> &amp; </a:t>
            </a:r>
            <a:r>
              <a:rPr lang="en-IN" b="1" dirty="0" err="1">
                <a:solidFill>
                  <a:srgbClr val="FFFF00"/>
                </a:solidFill>
                <a:latin typeface="Corbel" panose="020B0503020204020204" pitchFamily="34" charset="0"/>
              </a:rPr>
              <a:t>Cooling_Load</a:t>
            </a:r>
            <a:r>
              <a:rPr lang="en-IN" b="1" dirty="0">
                <a:solidFill>
                  <a:srgbClr val="FFFF00"/>
                </a:solidFill>
                <a:latin typeface="Corbel" panose="020B0503020204020204" pitchFamily="34" charset="0"/>
              </a:rPr>
              <a:t> itself are directly proportional to each other.</a:t>
            </a:r>
            <a:r>
              <a:rPr lang="en-IN" dirty="0">
                <a:latin typeface="Corbel" panose="020B0503020204020204" pitchFamily="34" charset="0"/>
              </a:rPr>
              <a:t> Therefore, </a:t>
            </a:r>
            <a:r>
              <a:rPr lang="en-IN" dirty="0" smtClean="0">
                <a:latin typeface="Corbel" panose="020B0503020204020204" pitchFamily="34" charset="0"/>
              </a:rPr>
              <a:t>further </a:t>
            </a:r>
            <a:r>
              <a:rPr lang="en-IN" dirty="0">
                <a:latin typeface="Corbel" panose="020B0503020204020204" pitchFamily="34" charset="0"/>
              </a:rPr>
              <a:t>investigation is required whether either of them can be dropped for </a:t>
            </a:r>
            <a:r>
              <a:rPr lang="en-IN" b="1" dirty="0">
                <a:latin typeface="Corbel" panose="020B0503020204020204" pitchFamily="34" charset="0"/>
              </a:rPr>
              <a:t>Linear Regression</a:t>
            </a:r>
            <a:r>
              <a:rPr lang="en-IN" b="1" dirty="0" smtClean="0">
                <a:latin typeface="Corbel" panose="020B0503020204020204" pitchFamily="34" charset="0"/>
              </a:rPr>
              <a:t>.</a:t>
            </a:r>
            <a:endParaRPr lang="en-I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08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b="1" cap="none" dirty="0" smtClean="0"/>
              <a:t>Best Model</a:t>
            </a:r>
            <a:endParaRPr lang="en-IN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Corbel" panose="020B0503020204020204" pitchFamily="34" charset="0"/>
              </a:rPr>
              <a:t>Random Forest </a:t>
            </a:r>
            <a:r>
              <a:rPr lang="en-IN" b="1" dirty="0" err="1" smtClean="0">
                <a:latin typeface="Corbel" panose="020B0503020204020204" pitchFamily="34" charset="0"/>
              </a:rPr>
              <a:t>Regressor</a:t>
            </a:r>
            <a:endParaRPr lang="en-IN" b="1" dirty="0" smtClean="0">
              <a:latin typeface="Corbel" panose="020B05030202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latin typeface="Corbel" panose="020B0503020204020204" pitchFamily="34" charset="0"/>
              </a:rPr>
              <a:t>Train – 0.986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latin typeface="Corbel" panose="020B0503020204020204" pitchFamily="34" charset="0"/>
              </a:rPr>
              <a:t>Test – 0.982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Corbel" panose="020B0503020204020204" pitchFamily="34" charset="0"/>
              </a:rPr>
              <a:t>Linear Regression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Corbel" panose="020B0503020204020204" pitchFamily="34" charset="0"/>
              </a:rPr>
              <a:t>Train – 0.901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Corbel" panose="020B0503020204020204" pitchFamily="34" charset="0"/>
              </a:rPr>
              <a:t>Test – 0.904</a:t>
            </a:r>
            <a:endParaRPr lang="en-IN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4673"/>
            <a:ext cx="10820400" cy="1293028"/>
          </a:xfrm>
        </p:spPr>
        <p:txBody>
          <a:bodyPr/>
          <a:lstStyle/>
          <a:p>
            <a:pPr algn="ctr"/>
            <a:r>
              <a:rPr lang="en-IN" b="1" cap="none" dirty="0" smtClean="0"/>
              <a:t>Further Developments</a:t>
            </a:r>
            <a:endParaRPr lang="en-IN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Corbel" panose="020B0503020204020204" pitchFamily="34" charset="0"/>
              </a:rPr>
              <a:t>Investigation </a:t>
            </a:r>
            <a:r>
              <a:rPr lang="en-IN" sz="2000" dirty="0" smtClean="0">
                <a:latin typeface="Corbel" panose="020B0503020204020204" pitchFamily="34" charset="0"/>
              </a:rPr>
              <a:t>required </a:t>
            </a:r>
            <a:r>
              <a:rPr lang="en-IN" sz="2000" dirty="0" smtClean="0">
                <a:latin typeface="Corbel" panose="020B0503020204020204" pitchFamily="34" charset="0"/>
              </a:rPr>
              <a:t>if we can eliminate either of the </a:t>
            </a:r>
            <a:r>
              <a:rPr lang="en-IN" sz="2000" dirty="0" smtClean="0">
                <a:latin typeface="Corbel" panose="020B0503020204020204" pitchFamily="34" charset="0"/>
              </a:rPr>
              <a:t>regressands </a:t>
            </a:r>
            <a:r>
              <a:rPr lang="en-IN" sz="2000" dirty="0" smtClean="0">
                <a:latin typeface="Corbel" panose="020B0503020204020204" pitchFamily="34" charset="0"/>
              </a:rPr>
              <a:t>since they are directly </a:t>
            </a:r>
            <a:r>
              <a:rPr lang="en-IN" sz="2000" dirty="0" smtClean="0">
                <a:latin typeface="Corbel" panose="020B0503020204020204" pitchFamily="34" charset="0"/>
              </a:rPr>
              <a:t>proportional to each other.</a:t>
            </a:r>
            <a:endParaRPr lang="en-IN" sz="20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Corbel" panose="020B0503020204020204" pitchFamily="34" charset="0"/>
              </a:rPr>
              <a:t>Eliminating one of them will make </a:t>
            </a:r>
            <a:r>
              <a:rPr lang="en-IN" sz="2000" dirty="0" smtClean="0">
                <a:latin typeface="Corbel" panose="020B0503020204020204" pitchFamily="34" charset="0"/>
              </a:rPr>
              <a:t>applying gradient descent easier </a:t>
            </a:r>
            <a:r>
              <a:rPr lang="en-IN" sz="2000" dirty="0" smtClean="0">
                <a:latin typeface="Corbel" panose="020B0503020204020204" pitchFamily="34" charset="0"/>
              </a:rPr>
              <a:t>by which Linear Regression can be optimized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Corbel" panose="020B0503020204020204" pitchFamily="34" charset="0"/>
              </a:rPr>
              <a:t>Industry experts can be consulted to get details about the optimum loads so that building can be modelled in a very sustainable manner to consume the right amount of electricity.</a:t>
            </a:r>
            <a:endParaRPr lang="en-IN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879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464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Corbel</vt:lpstr>
      <vt:lpstr>Vapor Trail</vt:lpstr>
      <vt:lpstr>Energy Efficiency Industrial Automation –  Machine Learning</vt:lpstr>
      <vt:lpstr>Problem Statement</vt:lpstr>
      <vt:lpstr>PowerPoint Presentation</vt:lpstr>
      <vt:lpstr>PowerPoint Presentation</vt:lpstr>
      <vt:lpstr>EDA Insights</vt:lpstr>
      <vt:lpstr>Best Model</vt:lpstr>
      <vt:lpstr>Further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Industrial Automation – ML Problem</dc:title>
  <dc:creator>varun athithiya</dc:creator>
  <cp:lastModifiedBy>varun athithiya</cp:lastModifiedBy>
  <cp:revision>10</cp:revision>
  <dcterms:created xsi:type="dcterms:W3CDTF">2022-05-13T08:14:21Z</dcterms:created>
  <dcterms:modified xsi:type="dcterms:W3CDTF">2022-05-15T03:31:59Z</dcterms:modified>
</cp:coreProperties>
</file>