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22" Type="http://schemas.openxmlformats.org/officeDocument/2006/relationships/font" Target="fonts/QuattrocentoSans-bold.fntdata"/><Relationship Id="rId10" Type="http://schemas.openxmlformats.org/officeDocument/2006/relationships/slide" Target="slides/slide6.xml"/><Relationship Id="rId21" Type="http://schemas.openxmlformats.org/officeDocument/2006/relationships/font" Target="fonts/QuattrocentoSans-regular.fntdata"/><Relationship Id="rId13" Type="http://schemas.openxmlformats.org/officeDocument/2006/relationships/slide" Target="slides/slide9.xml"/><Relationship Id="rId24" Type="http://schemas.openxmlformats.org/officeDocument/2006/relationships/font" Target="fonts/QuattrocentoSans-boldItalic.fntdata"/><Relationship Id="rId12" Type="http://schemas.openxmlformats.org/officeDocument/2006/relationships/slide" Target="slides/slide8.xml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b41b5a83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b41b5a8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6fc408dc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6fc408d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b41b5a83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b41b5a83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f031321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f031321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f0313218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f0313218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f031321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f031321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f0313218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f0313218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f0313218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f0313218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f0313218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f0313218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f0313218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f0313218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41b5a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b41b5a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Dark)" type="title">
  <p:cSld name="TITLE">
    <p:bg>
      <p:bgPr>
        <a:solidFill>
          <a:srgbClr val="3EADA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 b="1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yle3singlecolormid.png"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ips_white.png"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>
                <a:solidFill>
                  <a:srgbClr val="F3F3F3"/>
                </a:solidFill>
              </a:defRPr>
            </a:lvl1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latin typeface="Droid Sans"/>
                <a:ea typeface="Droid Sans"/>
                <a:cs typeface="Droid Sans"/>
                <a:sym typeface="Droid Sans"/>
              </a:rPr>
              <a:t>xx%</a:t>
            </a:r>
            <a:endParaRPr b="1" sz="12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Light)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style3colormid.png"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rips_color.png"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roxima Nova"/>
              <a:buNone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6"/>
          <p:cNvCxnSpPr/>
          <p:nvPr/>
        </p:nvCxnSpPr>
        <p:spPr>
          <a:xfrm flipH="1" rot="10800000">
            <a:off x="336500" y="848650"/>
            <a:ext cx="8412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7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EADA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3EADA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trips_white.png"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0"/>
          <p:cNvCxnSpPr/>
          <p:nvPr/>
        </p:nvCxnSpPr>
        <p:spPr>
          <a:xfrm flipH="1" rot="10800000">
            <a:off x="1638600" y="2691925"/>
            <a:ext cx="1302000" cy="14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Security Ass2 Project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Title - Data Encryption Standard (DES)</a:t>
            </a:r>
            <a:endParaRPr sz="2600"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1838650"/>
            <a:ext cx="6476700" cy="1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Varun Singhal MT20099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Sachin Kotiyal MT20093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2nd pair of plaintext and ciphertext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50" y="825850"/>
            <a:ext cx="3706175" cy="42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051" y="855113"/>
            <a:ext cx="3778625" cy="4221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b) </a:t>
            </a:r>
            <a:r>
              <a:rPr lang="en" sz="2000">
                <a:solidFill>
                  <a:schemeClr val="dk1"/>
                </a:solidFill>
              </a:rPr>
              <a:t>o/p 1st encrypt round is the same as the o/p of the 15th decrypt. round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75" y="840488"/>
            <a:ext cx="3499400" cy="404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1750" y="840500"/>
            <a:ext cx="3684434" cy="40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c</a:t>
            </a:r>
            <a:r>
              <a:rPr lang="en" sz="2200">
                <a:solidFill>
                  <a:schemeClr val="dk1"/>
                </a:solidFill>
              </a:rPr>
              <a:t>) </a:t>
            </a:r>
            <a:r>
              <a:rPr lang="en" sz="2000">
                <a:solidFill>
                  <a:schemeClr val="dk1"/>
                </a:solidFill>
              </a:rPr>
              <a:t>o/p 14th encrypt round is the same as the o/p of the 2nd decrypt. round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00" y="865900"/>
            <a:ext cx="3600200" cy="42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076" y="865900"/>
            <a:ext cx="3844250" cy="41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</a:t>
            </a:r>
            <a:endParaRPr b="1" sz="19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078275"/>
            <a:ext cx="8520600" cy="3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Data Encryption Standard (DES) is a symmetric-key block cipher.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 is an implementation of a Feistel Cipher.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uses 16 round Feistel structure.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block size is 64-bit.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Though, key length is 64-bit, DES has an effective key length of 56 bits, since 8 of the 64   bits of the key are not used by the encryption algorithm (function as check bits only).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Structure of Encryption</a:t>
            </a:r>
            <a:endParaRPr sz="34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929550"/>
            <a:ext cx="4023000" cy="3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00" y="847675"/>
            <a:ext cx="6838849" cy="42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principles of DES</a:t>
            </a:r>
            <a:endParaRPr sz="25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aspects to the design of DES: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❖Number of rounds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❖The choice of F functions (or S boxes)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❖Generation of sub-keys for each round (choice of D boxes in sub-key generation)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1906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and Final Permutation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380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62827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 the 5 plaintext into ciphertext with the same key</a:t>
            </a:r>
            <a:endParaRPr sz="2300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 rot="10800000">
            <a:off x="4126966" y="3396000"/>
            <a:ext cx="537600" cy="2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854" y="892250"/>
            <a:ext cx="4915829" cy="409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Generation</a:t>
            </a:r>
            <a:endParaRPr sz="2500"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763" y="228600"/>
            <a:ext cx="5248275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sz="2300"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marR="25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DES satisfies both the desired properties of block cipher. These two properties make cipher very strong.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❖Avalanche effect − A small change in plaintext results in the very great change in the ciphertext.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❖Completeness − Each bit of ciphertext depends on many bits of plaintext.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some known “weak” keys, that result in ONE sub-key used in each of the 16 rounds.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These keys shall be avoided.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a) For 1st pair of plaintext and ciphertext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50" y="888950"/>
            <a:ext cx="3639900" cy="41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8351" y="888951"/>
            <a:ext cx="3709845" cy="41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