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roxima Nova"/>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7.xml"/><Relationship Id="rId22" Type="http://schemas.openxmlformats.org/officeDocument/2006/relationships/font" Target="fonts/QuattrocentoSans-boldItalic.fntdata"/><Relationship Id="rId10" Type="http://schemas.openxmlformats.org/officeDocument/2006/relationships/slide" Target="slides/slide6.xml"/><Relationship Id="rId21" Type="http://schemas.openxmlformats.org/officeDocument/2006/relationships/font" Target="fonts/QuattrocentoSans-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regular.fntdata"/><Relationship Id="rId14" Type="http://schemas.openxmlformats.org/officeDocument/2006/relationships/slide" Target="slides/slide10.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 Target="slides/slide1.xml"/><Relationship Id="rId19" Type="http://schemas.openxmlformats.org/officeDocument/2006/relationships/font" Target="fonts/QuattrocentoSans-regular.fntdata"/><Relationship Id="rId6" Type="http://schemas.openxmlformats.org/officeDocument/2006/relationships/slide" Target="slides/slide2.xml"/><Relationship Id="rId18"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f0313218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f0313218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f031321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f031321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f031321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f031321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f031321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f031321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f0313218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f031321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f031321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f031321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f0313218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f0313218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f0313218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f0313218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f16296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f16296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600">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Proxima Nova"/>
              <a:buNone/>
              <a:defRPr sz="3600">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rtl="0">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rtl="0">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rtl="0">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rtl="0">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rtl="0">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rtl="0">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rtl="0">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roxima Nova"/>
              <a:buNone/>
              <a:defRPr sz="2400">
                <a:latin typeface="Proxima Nova"/>
                <a:ea typeface="Proxima Nova"/>
                <a:cs typeface="Proxima Nova"/>
                <a:sym typeface="Proxima Nov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rtl="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rtl="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rtl="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Font typeface="Proxima Nova"/>
              <a:buNone/>
              <a:defRPr sz="4200">
                <a:latin typeface="Proxima Nova"/>
                <a:ea typeface="Proxima Nova"/>
                <a:cs typeface="Proxima Nova"/>
                <a:sym typeface="Proxima Nova"/>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Network Security Ass 1 Project 0</a:t>
            </a:r>
            <a:endParaRPr/>
          </a:p>
          <a:p>
            <a:pPr indent="0" lvl="0" marL="0" rtl="0" algn="l">
              <a:spcBef>
                <a:spcPts val="0"/>
              </a:spcBef>
              <a:spcAft>
                <a:spcPts val="0"/>
              </a:spcAft>
              <a:buNone/>
            </a:pPr>
            <a:r>
              <a:rPr lang="en" sz="2600"/>
              <a:t>Mono-Alphabetic Substitution os a pair</a:t>
            </a:r>
            <a:endParaRPr sz="2600"/>
          </a:p>
        </p:txBody>
      </p:sp>
      <p:sp>
        <p:nvSpPr>
          <p:cNvPr id="79" name="Google Shape;79;p15"/>
          <p:cNvSpPr txBox="1"/>
          <p:nvPr>
            <p:ph idx="1" type="subTitle"/>
          </p:nvPr>
        </p:nvSpPr>
        <p:spPr>
          <a:xfrm>
            <a:off x="311700" y="1838650"/>
            <a:ext cx="6476700" cy="16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Varun Singhal MT20099</a:t>
            </a:r>
            <a:endParaRPr/>
          </a:p>
          <a:p>
            <a:pPr indent="0" lvl="0" marL="0" rtl="0" algn="l">
              <a:spcBef>
                <a:spcPts val="0"/>
              </a:spcBef>
              <a:spcAft>
                <a:spcPts val="0"/>
              </a:spcAft>
              <a:buNone/>
            </a:pPr>
            <a:r>
              <a:rPr lang="en"/>
              <a:t>     Sachin Kotiyal MT20093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Conclusion</a:t>
            </a:r>
            <a:endParaRPr b="1">
              <a:latin typeface="Arial"/>
              <a:ea typeface="Arial"/>
              <a:cs typeface="Arial"/>
              <a:sym typeface="Arial"/>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14300" rtl="0" algn="l">
              <a:spcBef>
                <a:spcPts val="1100"/>
              </a:spcBef>
              <a:spcAft>
                <a:spcPts val="0"/>
              </a:spcAft>
              <a:buNone/>
            </a:pPr>
            <a:r>
              <a:rPr b="1" lang="en">
                <a:solidFill>
                  <a:schemeClr val="dk1"/>
                </a:solidFill>
                <a:latin typeface="Arial"/>
                <a:ea typeface="Arial"/>
                <a:cs typeface="Arial"/>
                <a:sym typeface="Arial"/>
              </a:rPr>
              <a:t>Complexity of brute force attack:</a:t>
            </a:r>
            <a:endParaRPr b="1">
              <a:solidFill>
                <a:schemeClr val="dk1"/>
              </a:solidFill>
              <a:latin typeface="Arial"/>
              <a:ea typeface="Arial"/>
              <a:cs typeface="Arial"/>
              <a:sym typeface="Arial"/>
            </a:endParaRPr>
          </a:p>
          <a:p>
            <a:pPr indent="-342900" lvl="0" marL="457200" rtl="0" algn="l">
              <a:spcBef>
                <a:spcPts val="1100"/>
              </a:spcBef>
              <a:spcAft>
                <a:spcPts val="0"/>
              </a:spcAft>
              <a:buClr>
                <a:schemeClr val="dk1"/>
              </a:buClr>
              <a:buSzPts val="1800"/>
              <a:buFont typeface="Arial"/>
              <a:buChar char="●"/>
            </a:pPr>
            <a:r>
              <a:rPr lang="en">
                <a:solidFill>
                  <a:schemeClr val="dk1"/>
                </a:solidFill>
                <a:latin typeface="Arial"/>
                <a:ea typeface="Arial"/>
                <a:cs typeface="Arial"/>
                <a:sym typeface="Arial"/>
              </a:rPr>
              <a:t>No. of possible keys: 9!</a:t>
            </a:r>
            <a:endParaRPr>
              <a:solidFill>
                <a:schemeClr val="dk1"/>
              </a:solidFill>
              <a:latin typeface="Arial"/>
              <a:ea typeface="Arial"/>
              <a:cs typeface="Arial"/>
              <a:sym typeface="Arial"/>
            </a:endParaRPr>
          </a:p>
          <a:p>
            <a:pPr indent="0" lvl="0" marL="0" rtl="0" algn="l">
              <a:spcBef>
                <a:spcPts val="1100"/>
              </a:spcBef>
              <a:spcAft>
                <a:spcPts val="0"/>
              </a:spcAft>
              <a:buNone/>
            </a:pPr>
            <a:r>
              <a:rPr lang="en">
                <a:solidFill>
                  <a:schemeClr val="dk1"/>
                </a:solidFill>
                <a:latin typeface="Arial"/>
                <a:ea typeface="Arial"/>
                <a:cs typeface="Arial"/>
                <a:sym typeface="Arial"/>
              </a:rPr>
              <a:t> </a:t>
            </a:r>
            <a:r>
              <a:rPr b="1" lang="en">
                <a:solidFill>
                  <a:schemeClr val="dk1"/>
                </a:solidFill>
                <a:latin typeface="Arial"/>
                <a:ea typeface="Arial"/>
                <a:cs typeface="Arial"/>
                <a:sym typeface="Arial"/>
              </a:rPr>
              <a:t>Advantage:</a:t>
            </a:r>
            <a:endParaRPr b="1">
              <a:solidFill>
                <a:schemeClr val="dk1"/>
              </a:solidFill>
              <a:latin typeface="Arial"/>
              <a:ea typeface="Arial"/>
              <a:cs typeface="Arial"/>
              <a:sym typeface="Arial"/>
            </a:endParaRPr>
          </a:p>
          <a:p>
            <a:pPr indent="-342900" lvl="0" marL="457200" rtl="0" algn="l">
              <a:spcBef>
                <a:spcPts val="1100"/>
              </a:spcBef>
              <a:spcAft>
                <a:spcPts val="0"/>
              </a:spcAft>
              <a:buClr>
                <a:schemeClr val="dk1"/>
              </a:buClr>
              <a:buSzPts val="1800"/>
              <a:buFont typeface="Arial"/>
              <a:buChar char="●"/>
            </a:pPr>
            <a:r>
              <a:rPr lang="en">
                <a:solidFill>
                  <a:schemeClr val="dk1"/>
                </a:solidFill>
                <a:latin typeface="Arial"/>
                <a:ea typeface="Arial"/>
                <a:cs typeface="Arial"/>
                <a:sym typeface="Arial"/>
              </a:rPr>
              <a:t>It is more secure as compare to mono-substitution without pair </a:t>
            </a:r>
            <a:r>
              <a:rPr lang="en">
                <a:solidFill>
                  <a:schemeClr val="dk1"/>
                </a:solidFill>
                <a:latin typeface="Arial"/>
                <a:ea typeface="Arial"/>
                <a:cs typeface="Arial"/>
                <a:sym typeface="Arial"/>
              </a:rPr>
              <a:t>because</a:t>
            </a:r>
            <a:r>
              <a:rPr lang="en">
                <a:solidFill>
                  <a:schemeClr val="dk1"/>
                </a:solidFill>
                <a:latin typeface="Arial"/>
                <a:ea typeface="Arial"/>
                <a:cs typeface="Arial"/>
                <a:sym typeface="Arial"/>
              </a:rPr>
              <a:t> in less computation and less no of keys we can </a:t>
            </a:r>
            <a:r>
              <a:rPr lang="en">
                <a:solidFill>
                  <a:schemeClr val="dk1"/>
                </a:solidFill>
                <a:latin typeface="Arial"/>
                <a:ea typeface="Arial"/>
                <a:cs typeface="Arial"/>
                <a:sym typeface="Arial"/>
              </a:rPr>
              <a:t>easily attack by brute force.</a:t>
            </a:r>
            <a:r>
              <a:rPr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114300" rtl="0" algn="l">
              <a:spcBef>
                <a:spcPts val="1100"/>
              </a:spcBef>
              <a:spcAft>
                <a:spcPts val="0"/>
              </a:spcAft>
              <a:buNone/>
            </a:pPr>
            <a:r>
              <a:rPr b="1" lang="en">
                <a:solidFill>
                  <a:schemeClr val="dk1"/>
                </a:solidFill>
                <a:latin typeface="Arial"/>
                <a:ea typeface="Arial"/>
                <a:cs typeface="Arial"/>
                <a:sym typeface="Arial"/>
              </a:rPr>
              <a:t>To make it more secure:</a:t>
            </a:r>
            <a:endParaRPr b="1">
              <a:solidFill>
                <a:schemeClr val="dk1"/>
              </a:solidFill>
              <a:latin typeface="Arial"/>
              <a:ea typeface="Arial"/>
              <a:cs typeface="Arial"/>
              <a:sym typeface="Arial"/>
            </a:endParaRPr>
          </a:p>
          <a:p>
            <a:pPr indent="-342900" lvl="0" marL="457200" rtl="0" algn="l">
              <a:spcBef>
                <a:spcPts val="1100"/>
              </a:spcBef>
              <a:spcAft>
                <a:spcPts val="0"/>
              </a:spcAft>
              <a:buClr>
                <a:schemeClr val="dk1"/>
              </a:buClr>
              <a:buSzPts val="1800"/>
              <a:buFont typeface="Arial"/>
              <a:buChar char="●"/>
            </a:pPr>
            <a:r>
              <a:rPr lang="en">
                <a:solidFill>
                  <a:schemeClr val="dk1"/>
                </a:solidFill>
                <a:latin typeface="Arial"/>
                <a:ea typeface="Arial"/>
                <a:cs typeface="Arial"/>
                <a:sym typeface="Arial"/>
              </a:rPr>
              <a:t>It can be made more secure by trigram, quadgram and so on.</a:t>
            </a:r>
            <a:endParaRPr>
              <a:solidFill>
                <a:schemeClr val="dk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Steps of </a:t>
            </a:r>
            <a:r>
              <a:rPr b="1" lang="en" sz="1900"/>
              <a:t>Encryption</a:t>
            </a:r>
            <a:r>
              <a:rPr b="1" lang="en" sz="1900"/>
              <a:t> and Decryption of Mono-Alphabetic Substitution with pairs</a:t>
            </a:r>
            <a:endParaRPr b="1" sz="1900"/>
          </a:p>
        </p:txBody>
      </p:sp>
      <p:sp>
        <p:nvSpPr>
          <p:cNvPr id="85" name="Google Shape;85;p16"/>
          <p:cNvSpPr txBox="1"/>
          <p:nvPr>
            <p:ph idx="1" type="body"/>
          </p:nvPr>
        </p:nvSpPr>
        <p:spPr>
          <a:xfrm>
            <a:off x="311700" y="1078275"/>
            <a:ext cx="8520600" cy="3490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Arial"/>
              <a:buAutoNum type="arabicPeriod"/>
            </a:pPr>
            <a:r>
              <a:rPr b="1" lang="en" sz="1900">
                <a:solidFill>
                  <a:schemeClr val="dk1"/>
                </a:solidFill>
                <a:latin typeface="Arial"/>
                <a:ea typeface="Arial"/>
                <a:cs typeface="Arial"/>
                <a:sym typeface="Arial"/>
              </a:rPr>
              <a:t>Initialize a key.</a:t>
            </a:r>
            <a:endParaRPr b="1"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AutoNum type="arabicPeriod"/>
            </a:pPr>
            <a:r>
              <a:rPr b="1" lang="en" sz="1900">
                <a:solidFill>
                  <a:schemeClr val="dk1"/>
                </a:solidFill>
                <a:latin typeface="Arial"/>
                <a:ea typeface="Arial"/>
                <a:cs typeface="Arial"/>
                <a:sym typeface="Arial"/>
              </a:rPr>
              <a:t>Assume a 5 plaintext.</a:t>
            </a:r>
            <a:endParaRPr b="1"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AutoNum type="arabicPeriod"/>
            </a:pPr>
            <a:r>
              <a:rPr b="1" lang="en" sz="1900">
                <a:solidFill>
                  <a:schemeClr val="dk1"/>
                </a:solidFill>
                <a:latin typeface="Arial"/>
                <a:ea typeface="Arial"/>
                <a:cs typeface="Arial"/>
                <a:sym typeface="Arial"/>
              </a:rPr>
              <a:t>Add crc (checksum) after the plaintext.</a:t>
            </a:r>
            <a:endParaRPr b="1"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AutoNum type="arabicPeriod"/>
            </a:pPr>
            <a:r>
              <a:rPr b="1" lang="en" sz="1900">
                <a:solidFill>
                  <a:schemeClr val="dk1"/>
                </a:solidFill>
                <a:latin typeface="Arial"/>
                <a:ea typeface="Arial"/>
                <a:cs typeface="Arial"/>
                <a:sym typeface="Arial"/>
              </a:rPr>
              <a:t>Encrypt the 5 plaintext into ciphertext with the same key.</a:t>
            </a:r>
            <a:endParaRPr b="1"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AutoNum type="arabicPeriod"/>
            </a:pPr>
            <a:r>
              <a:rPr b="1" lang="en" sz="1900">
                <a:solidFill>
                  <a:schemeClr val="dk1"/>
                </a:solidFill>
                <a:latin typeface="Arial"/>
                <a:ea typeface="Arial"/>
                <a:cs typeface="Arial"/>
                <a:sym typeface="Arial"/>
              </a:rPr>
              <a:t>And then decrypt the 5 ciphertext with the same key.</a:t>
            </a:r>
            <a:endParaRPr b="1"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AutoNum type="arabicPeriod"/>
            </a:pPr>
            <a:r>
              <a:rPr b="1" lang="en" sz="1900">
                <a:solidFill>
                  <a:schemeClr val="dk1"/>
                </a:solidFill>
                <a:latin typeface="Arial"/>
                <a:ea typeface="Arial"/>
                <a:cs typeface="Arial"/>
                <a:sym typeface="Arial"/>
              </a:rPr>
              <a:t>And then finally do BruteForce attack on the same 5 ciphertext after generating the 9! Keys.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500">
                <a:solidFill>
                  <a:schemeClr val="dk1"/>
                </a:solidFill>
                <a:latin typeface="Arial"/>
                <a:ea typeface="Arial"/>
                <a:cs typeface="Arial"/>
                <a:sym typeface="Arial"/>
              </a:rPr>
              <a:t>Initialize a key</a:t>
            </a:r>
            <a:endParaRPr sz="3400"/>
          </a:p>
        </p:txBody>
      </p:sp>
      <p:sp>
        <p:nvSpPr>
          <p:cNvPr id="91" name="Google Shape;91;p17"/>
          <p:cNvSpPr txBox="1"/>
          <p:nvPr>
            <p:ph idx="1" type="body"/>
          </p:nvPr>
        </p:nvSpPr>
        <p:spPr>
          <a:xfrm>
            <a:off x="311700" y="929550"/>
            <a:ext cx="3621300" cy="3916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dk1"/>
                </a:solidFill>
                <a:latin typeface="Arial"/>
                <a:ea typeface="Arial"/>
                <a:cs typeface="Arial"/>
                <a:sym typeface="Arial"/>
              </a:rPr>
              <a:t>Here we initialize the as a string that stores the rank of order of pair of &lt;xy&gt; where x ε {A, B, C}</a:t>
            </a:r>
            <a:endParaRPr sz="16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 y ε {A, B, C}. And the index of that string represents the  lexicographical order of the pair of &lt;xy&gt; where x ε {A, B, C}, y ε {A, B, C}. It will easy for me to compute all permutation of</a:t>
            </a:r>
            <a:endParaRPr sz="1600">
              <a:solidFill>
                <a:schemeClr val="dk1"/>
              </a:solidFill>
              <a:latin typeface="Arial"/>
              <a:ea typeface="Arial"/>
              <a:cs typeface="Arial"/>
              <a:sym typeface="Arial"/>
            </a:endParaRPr>
          </a:p>
          <a:p>
            <a:pPr indent="0" lvl="0" marL="457200" rtl="0" algn="l">
              <a:spcBef>
                <a:spcPts val="0"/>
              </a:spcBef>
              <a:spcAft>
                <a:spcPts val="0"/>
              </a:spcAft>
              <a:buNone/>
            </a:pPr>
            <a:r>
              <a:rPr lang="en" sz="1600">
                <a:solidFill>
                  <a:schemeClr val="dk1"/>
                </a:solidFill>
                <a:latin typeface="Arial"/>
                <a:ea typeface="Arial"/>
                <a:cs typeface="Arial"/>
                <a:sym typeface="Arial"/>
              </a:rPr>
              <a:t>a key using this string representation as a key </a:t>
            </a:r>
            <a:endParaRPr sz="1600">
              <a:solidFill>
                <a:schemeClr val="dk1"/>
              </a:solidFill>
              <a:latin typeface="Arial"/>
              <a:ea typeface="Arial"/>
              <a:cs typeface="Arial"/>
              <a:sym typeface="Arial"/>
            </a:endParaRPr>
          </a:p>
          <a:p>
            <a:pPr indent="0" lvl="0" marL="457200" rtl="0" algn="l">
              <a:spcBef>
                <a:spcPts val="0"/>
              </a:spcBef>
              <a:spcAft>
                <a:spcPts val="0"/>
              </a:spcAft>
              <a:buNone/>
            </a:pPr>
            <a:r>
              <a:rPr lang="en" sz="1600">
                <a:solidFill>
                  <a:schemeClr val="dk1"/>
                </a:solidFill>
                <a:latin typeface="Arial"/>
                <a:ea typeface="Arial"/>
                <a:cs typeface="Arial"/>
                <a:sym typeface="Arial"/>
              </a:rPr>
              <a:t>of order pait &lt;xy&gt;</a:t>
            </a:r>
            <a:endParaRPr sz="1600">
              <a:solidFill>
                <a:schemeClr val="dk1"/>
              </a:solidFill>
              <a:latin typeface="Arial"/>
              <a:ea typeface="Arial"/>
              <a:cs typeface="Arial"/>
              <a:sym typeface="Arial"/>
            </a:endParaRPr>
          </a:p>
          <a:p>
            <a:pPr indent="0" lvl="0" marL="457200" rtl="0" algn="l">
              <a:spcBef>
                <a:spcPts val="0"/>
              </a:spcBef>
              <a:spcAft>
                <a:spcPts val="0"/>
              </a:spcAft>
              <a:buNone/>
            </a:pPr>
            <a:r>
              <a:t/>
            </a:r>
            <a:endParaRPr sz="11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p:txBody>
      </p:sp>
      <p:pic>
        <p:nvPicPr>
          <p:cNvPr id="92" name="Google Shape;92;p17"/>
          <p:cNvPicPr preferRelativeResize="0"/>
          <p:nvPr/>
        </p:nvPicPr>
        <p:blipFill>
          <a:blip r:embed="rId3">
            <a:alphaModFix/>
          </a:blip>
          <a:stretch>
            <a:fillRect/>
          </a:stretch>
        </p:blipFill>
        <p:spPr>
          <a:xfrm>
            <a:off x="3793500" y="742175"/>
            <a:ext cx="5350500" cy="414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500">
                <a:solidFill>
                  <a:schemeClr val="dk1"/>
                </a:solidFill>
                <a:latin typeface="Arial"/>
                <a:ea typeface="Arial"/>
                <a:cs typeface="Arial"/>
                <a:sym typeface="Arial"/>
              </a:rPr>
              <a:t>A</a:t>
            </a:r>
            <a:r>
              <a:rPr b="1" lang="en" sz="2500">
                <a:solidFill>
                  <a:schemeClr val="dk1"/>
                </a:solidFill>
                <a:latin typeface="Arial"/>
                <a:ea typeface="Arial"/>
                <a:cs typeface="Arial"/>
                <a:sym typeface="Arial"/>
              </a:rPr>
              <a:t>ssume a 5 plaintext</a:t>
            </a:r>
            <a:endParaRPr sz="2500"/>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Arial"/>
                <a:ea typeface="Arial"/>
                <a:cs typeface="Arial"/>
                <a:sym typeface="Arial"/>
              </a:rPr>
              <a:t>  </a:t>
            </a:r>
            <a:r>
              <a:rPr lang="en" sz="1200">
                <a:solidFill>
                  <a:schemeClr val="dk1"/>
                </a:solidFill>
                <a:latin typeface="Arial"/>
                <a:ea typeface="Arial"/>
                <a:cs typeface="Arial"/>
                <a:sym typeface="Arial"/>
              </a:rPr>
              <a:t> </a:t>
            </a:r>
            <a:r>
              <a:rPr lang="en" sz="2100">
                <a:solidFill>
                  <a:schemeClr val="dk1"/>
                </a:solidFill>
                <a:latin typeface="Arial"/>
                <a:ea typeface="Arial"/>
                <a:cs typeface="Arial"/>
                <a:sym typeface="Arial"/>
              </a:rPr>
              <a:t>Here we take</a:t>
            </a:r>
            <a:r>
              <a:rPr b="1" lang="en" sz="2100">
                <a:solidFill>
                  <a:schemeClr val="dk1"/>
                </a:solidFill>
                <a:latin typeface="Arial"/>
                <a:ea typeface="Arial"/>
                <a:cs typeface="Arial"/>
                <a:sym typeface="Arial"/>
              </a:rPr>
              <a:t> </a:t>
            </a:r>
            <a:r>
              <a:rPr lang="en" sz="2100">
                <a:solidFill>
                  <a:schemeClr val="dk1"/>
                </a:solidFill>
                <a:latin typeface="Arial"/>
                <a:ea typeface="Arial"/>
                <a:cs typeface="Arial"/>
                <a:sym typeface="Arial"/>
              </a:rPr>
              <a:t>the five plaintext which contain the character set {A,B,C} only.</a:t>
            </a:r>
            <a:endParaRPr sz="21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p:txBody>
      </p:sp>
      <p:pic>
        <p:nvPicPr>
          <p:cNvPr id="99" name="Google Shape;99;p18"/>
          <p:cNvPicPr preferRelativeResize="0"/>
          <p:nvPr/>
        </p:nvPicPr>
        <p:blipFill>
          <a:blip r:embed="rId3">
            <a:alphaModFix/>
          </a:blip>
          <a:stretch>
            <a:fillRect/>
          </a:stretch>
        </p:blipFill>
        <p:spPr>
          <a:xfrm>
            <a:off x="2281550" y="2069173"/>
            <a:ext cx="4184950" cy="256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Arial"/>
                <a:ea typeface="Arial"/>
                <a:cs typeface="Arial"/>
                <a:sym typeface="Arial"/>
              </a:rPr>
              <a:t>Add crc (checksum) after the plaintext.</a:t>
            </a:r>
            <a:endParaRPr/>
          </a:p>
        </p:txBody>
      </p:sp>
      <p:sp>
        <p:nvSpPr>
          <p:cNvPr id="105" name="Google Shape;105;p19"/>
          <p:cNvSpPr txBox="1"/>
          <p:nvPr>
            <p:ph idx="1" type="body"/>
          </p:nvPr>
        </p:nvSpPr>
        <p:spPr>
          <a:xfrm>
            <a:off x="311700" y="1152475"/>
            <a:ext cx="380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Arial"/>
                <a:ea typeface="Arial"/>
                <a:cs typeface="Arial"/>
                <a:sym typeface="Arial"/>
              </a:rPr>
              <a:t>First we convert plaintext into the bytes and calculate the checksum and then did mod%3 to </a:t>
            </a:r>
            <a:r>
              <a:rPr lang="en" sz="2100">
                <a:solidFill>
                  <a:schemeClr val="dk1"/>
                </a:solidFill>
                <a:latin typeface="Arial"/>
                <a:ea typeface="Arial"/>
                <a:cs typeface="Arial"/>
                <a:sym typeface="Arial"/>
              </a:rPr>
              <a:t>generate</a:t>
            </a:r>
            <a:r>
              <a:rPr lang="en" sz="2100">
                <a:solidFill>
                  <a:schemeClr val="dk1"/>
                </a:solidFill>
                <a:latin typeface="Arial"/>
                <a:ea typeface="Arial"/>
                <a:cs typeface="Arial"/>
                <a:sym typeface="Arial"/>
              </a:rPr>
              <a:t> checksum in the range of {A, B, C} for every plaintext and append with the plaintext (all are in the range of {A, B, C} ).</a:t>
            </a:r>
            <a:endParaRPr sz="1500">
              <a:solidFill>
                <a:schemeClr val="dk1"/>
              </a:solidFill>
              <a:latin typeface="Arial"/>
              <a:ea typeface="Arial"/>
              <a:cs typeface="Arial"/>
              <a:sym typeface="Arial"/>
            </a:endParaRPr>
          </a:p>
        </p:txBody>
      </p:sp>
      <p:pic>
        <p:nvPicPr>
          <p:cNvPr id="106" name="Google Shape;106;p19"/>
          <p:cNvPicPr preferRelativeResize="0"/>
          <p:nvPr/>
        </p:nvPicPr>
        <p:blipFill>
          <a:blip r:embed="rId3">
            <a:alphaModFix/>
          </a:blip>
          <a:stretch>
            <a:fillRect/>
          </a:stretch>
        </p:blipFill>
        <p:spPr>
          <a:xfrm>
            <a:off x="4046300" y="2340475"/>
            <a:ext cx="4666075" cy="234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chemeClr val="dk1"/>
                </a:solidFill>
                <a:latin typeface="Arial"/>
                <a:ea typeface="Arial"/>
                <a:cs typeface="Arial"/>
                <a:sym typeface="Arial"/>
              </a:rPr>
              <a:t>Encrypt the 5 plaintext into ciphertext with the same key</a:t>
            </a:r>
            <a:endParaRPr sz="2300"/>
          </a:p>
        </p:txBody>
      </p:sp>
      <p:sp>
        <p:nvSpPr>
          <p:cNvPr id="112" name="Google Shape;112;p20"/>
          <p:cNvSpPr txBox="1"/>
          <p:nvPr>
            <p:ph idx="1" type="body"/>
          </p:nvPr>
        </p:nvSpPr>
        <p:spPr>
          <a:xfrm>
            <a:off x="311700" y="1152475"/>
            <a:ext cx="47697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latin typeface="Arial"/>
                <a:ea typeface="Arial"/>
                <a:cs typeface="Arial"/>
                <a:sym typeface="Arial"/>
              </a:rPr>
              <a:t>Using the </a:t>
            </a:r>
            <a:r>
              <a:rPr b="1" lang="en">
                <a:solidFill>
                  <a:schemeClr val="dk1"/>
                </a:solidFill>
                <a:latin typeface="Arial"/>
                <a:ea typeface="Arial"/>
                <a:cs typeface="Arial"/>
                <a:sym typeface="Arial"/>
              </a:rPr>
              <a:t>E</a:t>
            </a:r>
            <a:r>
              <a:rPr b="1" lang="en">
                <a:solidFill>
                  <a:schemeClr val="dk1"/>
                </a:solidFill>
                <a:latin typeface="Arial"/>
                <a:ea typeface="Arial"/>
                <a:cs typeface="Arial"/>
                <a:sym typeface="Arial"/>
              </a:rPr>
              <a:t>ncryptMessage(plaintext, key) function</a:t>
            </a:r>
            <a:r>
              <a:rPr lang="en">
                <a:solidFill>
                  <a:schemeClr val="dk1"/>
                </a:solidFill>
                <a:latin typeface="Arial"/>
                <a:ea typeface="Arial"/>
                <a:cs typeface="Arial"/>
                <a:sym typeface="Arial"/>
              </a:rPr>
              <a:t> i will convert the the plaintext into ciphertext using that key value passed and then return the text contain converted ciphertext using monoalphabetic </a:t>
            </a:r>
            <a:r>
              <a:rPr lang="en">
                <a:solidFill>
                  <a:schemeClr val="dk1"/>
                </a:solidFill>
                <a:latin typeface="Arial"/>
                <a:ea typeface="Arial"/>
                <a:cs typeface="Arial"/>
                <a:sym typeface="Arial"/>
              </a:rPr>
              <a:t>substitution</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pic>
        <p:nvPicPr>
          <p:cNvPr id="113" name="Google Shape;113;p20"/>
          <p:cNvPicPr preferRelativeResize="0"/>
          <p:nvPr/>
        </p:nvPicPr>
        <p:blipFill>
          <a:blip r:embed="rId3">
            <a:alphaModFix/>
          </a:blip>
          <a:stretch>
            <a:fillRect/>
          </a:stretch>
        </p:blipFill>
        <p:spPr>
          <a:xfrm>
            <a:off x="5006625" y="2209375"/>
            <a:ext cx="3803800" cy="246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500">
                <a:solidFill>
                  <a:schemeClr val="dk1"/>
                </a:solidFill>
                <a:latin typeface="Arial"/>
                <a:ea typeface="Arial"/>
                <a:cs typeface="Arial"/>
                <a:sym typeface="Arial"/>
              </a:rPr>
              <a:t>D</a:t>
            </a:r>
            <a:r>
              <a:rPr b="1" lang="en" sz="2500">
                <a:solidFill>
                  <a:schemeClr val="dk1"/>
                </a:solidFill>
                <a:latin typeface="Arial"/>
                <a:ea typeface="Arial"/>
                <a:cs typeface="Arial"/>
                <a:sym typeface="Arial"/>
              </a:rPr>
              <a:t>ecrypt the 5 ciphertext with the same key</a:t>
            </a:r>
            <a:endParaRPr sz="2500"/>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With the help of the </a:t>
            </a:r>
            <a:r>
              <a:rPr b="1" lang="en">
                <a:solidFill>
                  <a:schemeClr val="dk1"/>
                </a:solidFill>
                <a:latin typeface="Arial"/>
                <a:ea typeface="Arial"/>
                <a:cs typeface="Arial"/>
                <a:sym typeface="Arial"/>
              </a:rPr>
              <a:t>decryptMessage(ciphertext, key)  function</a:t>
            </a:r>
            <a:r>
              <a:rPr lang="en">
                <a:solidFill>
                  <a:schemeClr val="dk1"/>
                </a:solidFill>
                <a:latin typeface="Arial"/>
                <a:ea typeface="Arial"/>
                <a:cs typeface="Arial"/>
                <a:sym typeface="Arial"/>
              </a:rPr>
              <a:t> we decrypt the ciphertext by the same key which is used for encryption.</a:t>
            </a:r>
            <a:endParaRPr>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p:txBody>
      </p:sp>
      <p:pic>
        <p:nvPicPr>
          <p:cNvPr id="120" name="Google Shape;120;p21"/>
          <p:cNvPicPr preferRelativeResize="0"/>
          <p:nvPr/>
        </p:nvPicPr>
        <p:blipFill>
          <a:blip r:embed="rId3">
            <a:alphaModFix/>
          </a:blip>
          <a:stretch>
            <a:fillRect/>
          </a:stretch>
        </p:blipFill>
        <p:spPr>
          <a:xfrm>
            <a:off x="1686527" y="2133425"/>
            <a:ext cx="4125922" cy="225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chemeClr val="dk1"/>
                </a:solidFill>
                <a:latin typeface="Arial"/>
                <a:ea typeface="Arial"/>
                <a:cs typeface="Arial"/>
                <a:sym typeface="Arial"/>
              </a:rPr>
              <a:t>F</a:t>
            </a:r>
            <a:r>
              <a:rPr b="1" lang="en" sz="2300">
                <a:solidFill>
                  <a:schemeClr val="dk1"/>
                </a:solidFill>
                <a:latin typeface="Arial"/>
                <a:ea typeface="Arial"/>
                <a:cs typeface="Arial"/>
                <a:sym typeface="Arial"/>
              </a:rPr>
              <a:t>inally do BruteForce attack after generating the 9! Keys</a:t>
            </a:r>
            <a:endParaRPr sz="2300"/>
          </a:p>
        </p:txBody>
      </p:sp>
      <p:sp>
        <p:nvSpPr>
          <p:cNvPr id="126" name="Google Shape;126;p22"/>
          <p:cNvSpPr txBox="1"/>
          <p:nvPr>
            <p:ph idx="1" type="body"/>
          </p:nvPr>
        </p:nvSpPr>
        <p:spPr>
          <a:xfrm>
            <a:off x="311700" y="1015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Arial"/>
                <a:ea typeface="Arial"/>
                <a:cs typeface="Arial"/>
                <a:sym typeface="Arial"/>
              </a:rPr>
              <a:t>For BruteForce attack, generate all the permutations of all keys and store them into a list.  For every cipher we convert the plain text by the all permutation of the key and check and check if the plaintext is recognizable or not. If it is recognizable then check for other cipher text otherwise check for other key.</a:t>
            </a:r>
            <a:endParaRPr sz="2100"/>
          </a:p>
        </p:txBody>
      </p:sp>
      <p:pic>
        <p:nvPicPr>
          <p:cNvPr id="127" name="Google Shape;127;p22"/>
          <p:cNvPicPr preferRelativeResize="0"/>
          <p:nvPr/>
        </p:nvPicPr>
        <p:blipFill>
          <a:blip r:embed="rId3">
            <a:alphaModFix/>
          </a:blip>
          <a:stretch>
            <a:fillRect/>
          </a:stretch>
        </p:blipFill>
        <p:spPr>
          <a:xfrm>
            <a:off x="883775" y="2151150"/>
            <a:ext cx="7418101" cy="289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chemeClr val="dk1"/>
                </a:solidFill>
                <a:latin typeface="Arial"/>
                <a:ea typeface="Arial"/>
                <a:cs typeface="Arial"/>
                <a:sym typeface="Arial"/>
              </a:rPr>
              <a:t>Finally do BruteForce attack after generating the 9! Keys</a:t>
            </a:r>
            <a:endParaRPr sz="2300"/>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For BruteForce attack, generate all the permutations of all keys and store them into a list.  For every cipher we convert the plain text by the all permutation of the key and check and check if the plaintext is recognizable or not. If it is recognizable then check for other cipher text otherwise check for other key.</a:t>
            </a:r>
            <a:endParaRPr sz="2200"/>
          </a:p>
        </p:txBody>
      </p:sp>
      <p:pic>
        <p:nvPicPr>
          <p:cNvPr id="134" name="Google Shape;134;p23"/>
          <p:cNvPicPr preferRelativeResize="0"/>
          <p:nvPr/>
        </p:nvPicPr>
        <p:blipFill>
          <a:blip r:embed="rId3">
            <a:alphaModFix/>
          </a:blip>
          <a:stretch>
            <a:fillRect/>
          </a:stretch>
        </p:blipFill>
        <p:spPr>
          <a:xfrm>
            <a:off x="424975" y="2666575"/>
            <a:ext cx="8145400" cy="185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