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9046DC-4B99-41A8-97E2-58FCAEADA69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298271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046DC-4B99-41A8-97E2-58FCAEADA69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26714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046DC-4B99-41A8-97E2-58FCAEADA69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360754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046DC-4B99-41A8-97E2-58FCAEADA69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21078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9046DC-4B99-41A8-97E2-58FCAEADA69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112821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9046DC-4B99-41A8-97E2-58FCAEADA69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158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9046DC-4B99-41A8-97E2-58FCAEADA696}"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11224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046DC-4B99-41A8-97E2-58FCAEADA696}"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75990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046DC-4B99-41A8-97E2-58FCAEADA696}"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318205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9046DC-4B99-41A8-97E2-58FCAEADA69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214557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9046DC-4B99-41A8-97E2-58FCAEADA69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23AC2-B7AA-466E-B301-F9DB8EE4867E}" type="slidenum">
              <a:rPr lang="en-US" smtClean="0"/>
              <a:t>‹#›</a:t>
            </a:fld>
            <a:endParaRPr lang="en-US"/>
          </a:p>
        </p:txBody>
      </p:sp>
    </p:spTree>
    <p:extLst>
      <p:ext uri="{BB962C8B-B14F-4D97-AF65-F5344CB8AC3E}">
        <p14:creationId xmlns:p14="http://schemas.microsoft.com/office/powerpoint/2010/main" val="235647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046DC-4B99-41A8-97E2-58FCAEADA696}" type="datetimeFigureOut">
              <a:rPr lang="en-US" smtClean="0"/>
              <a:t>4/21/2019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23AC2-B7AA-466E-B301-F9DB8EE4867E}" type="slidenum">
              <a:rPr lang="en-US" smtClean="0"/>
              <a:t>‹#›</a:t>
            </a:fld>
            <a:endParaRPr lang="en-US"/>
          </a:p>
        </p:txBody>
      </p:sp>
    </p:spTree>
    <p:extLst>
      <p:ext uri="{BB962C8B-B14F-4D97-AF65-F5344CB8AC3E}">
        <p14:creationId xmlns:p14="http://schemas.microsoft.com/office/powerpoint/2010/main" val="2485295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Presentation</a:t>
            </a:r>
            <a:endParaRPr lang="en-US" dirty="0"/>
          </a:p>
        </p:txBody>
      </p:sp>
      <p:sp>
        <p:nvSpPr>
          <p:cNvPr id="3" name="Subtitle 2"/>
          <p:cNvSpPr>
            <a:spLocks noGrp="1"/>
          </p:cNvSpPr>
          <p:nvPr>
            <p:ph type="subTitle" idx="1"/>
          </p:nvPr>
        </p:nvSpPr>
        <p:spPr/>
        <p:txBody>
          <a:bodyPr/>
          <a:lstStyle/>
          <a:p>
            <a:r>
              <a:rPr lang="en-US" dirty="0" smtClean="0"/>
              <a:t>Topic: Two City Comparison</a:t>
            </a:r>
            <a:endParaRPr lang="en-US" dirty="0"/>
          </a:p>
        </p:txBody>
      </p:sp>
    </p:spTree>
    <p:extLst>
      <p:ext uri="{BB962C8B-B14F-4D97-AF65-F5344CB8AC3E}">
        <p14:creationId xmlns:p14="http://schemas.microsoft.com/office/powerpoint/2010/main" val="383317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Summary</a:t>
            </a:r>
            <a:endParaRPr lang="en-US" b="1" dirty="0"/>
          </a:p>
        </p:txBody>
      </p:sp>
      <p:sp>
        <p:nvSpPr>
          <p:cNvPr id="3" name="Content Placeholder 2"/>
          <p:cNvSpPr>
            <a:spLocks noGrp="1"/>
          </p:cNvSpPr>
          <p:nvPr>
            <p:ph idx="1"/>
          </p:nvPr>
        </p:nvSpPr>
        <p:spPr>
          <a:xfrm>
            <a:off x="0" y="1325563"/>
            <a:ext cx="12040402" cy="4351338"/>
          </a:xfrm>
        </p:spPr>
        <p:txBody>
          <a:bodyPr/>
          <a:lstStyle/>
          <a:p>
            <a:pPr marL="0" indent="0" algn="just">
              <a:buNone/>
            </a:pPr>
            <a:r>
              <a:rPr lang="en-US" dirty="0"/>
              <a:t>Todays is the age of internet, the information is so easily available online that its quite convenient to extend your business in any other city around the world. It makes it easier if the targeted city is geographically not far away and it is easy for the owners to travel between the cities. Only thing left is to explore both places and do a quick comparison between the two cities to find out the best places in the city to target </a:t>
            </a:r>
            <a:r>
              <a:rPr lang="en-US" dirty="0" smtClean="0"/>
              <a:t>at.</a:t>
            </a:r>
          </a:p>
          <a:p>
            <a:pPr marL="0" indent="0" algn="just">
              <a:buNone/>
            </a:pPr>
            <a:endParaRPr lang="en-US" dirty="0"/>
          </a:p>
          <a:p>
            <a:pPr marL="0" indent="0" algn="just">
              <a:buNone/>
            </a:pPr>
            <a:r>
              <a:rPr lang="en-US" dirty="0" smtClean="0"/>
              <a:t>I have tried to do the best co-relation between two cities to get the final recommendation</a:t>
            </a:r>
            <a:endParaRPr lang="en-US" dirty="0"/>
          </a:p>
          <a:p>
            <a:endParaRPr lang="en-US" dirty="0"/>
          </a:p>
        </p:txBody>
      </p:sp>
    </p:spTree>
    <p:extLst>
      <p:ext uri="{BB962C8B-B14F-4D97-AF65-F5344CB8AC3E}">
        <p14:creationId xmlns:p14="http://schemas.microsoft.com/office/powerpoint/2010/main" val="18743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Data Set Used:</a:t>
            </a:r>
            <a:endParaRPr lang="en-US" b="1" dirty="0"/>
          </a:p>
        </p:txBody>
      </p:sp>
      <p:sp>
        <p:nvSpPr>
          <p:cNvPr id="3" name="Content Placeholder 2"/>
          <p:cNvSpPr>
            <a:spLocks noGrp="1"/>
          </p:cNvSpPr>
          <p:nvPr>
            <p:ph idx="1"/>
          </p:nvPr>
        </p:nvSpPr>
        <p:spPr>
          <a:xfrm>
            <a:off x="231808" y="1325563"/>
            <a:ext cx="10515600" cy="4351338"/>
          </a:xfrm>
        </p:spPr>
        <p:txBody>
          <a:bodyPr/>
          <a:lstStyle/>
          <a:p>
            <a:pPr lvl="0"/>
            <a:r>
              <a:rPr lang="en-US" b="1" dirty="0"/>
              <a:t>Foursquare location data </a:t>
            </a:r>
            <a:r>
              <a:rPr lang="en-US" dirty="0"/>
              <a:t>– I will be collecting information around the place such as hotels, Coffee shops, parks, Cinemas, offices, Museums, Restaurants etc.</a:t>
            </a:r>
          </a:p>
          <a:p>
            <a:pPr lvl="0"/>
            <a:r>
              <a:rPr lang="en-US" b="1" dirty="0"/>
              <a:t>Lab work done for Toronto &amp; New York City </a:t>
            </a:r>
            <a:r>
              <a:rPr lang="en-US" dirty="0"/>
              <a:t>– Will us clustering to segment the neighborhood with similar objects based on each neighborhood data. This will help to locate the relevant areas and hubs, and then we can judge the similarity or dissimilarity between two cities.</a:t>
            </a:r>
          </a:p>
          <a:p>
            <a:endParaRPr lang="en-US" dirty="0"/>
          </a:p>
        </p:txBody>
      </p:sp>
    </p:spTree>
    <p:extLst>
      <p:ext uri="{BB962C8B-B14F-4D97-AF65-F5344CB8AC3E}">
        <p14:creationId xmlns:p14="http://schemas.microsoft.com/office/powerpoint/2010/main" val="173510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Area Chosen:</a:t>
            </a:r>
            <a:endParaRPr lang="en-US" b="1" dirty="0"/>
          </a:p>
        </p:txBody>
      </p:sp>
      <p:pic>
        <p:nvPicPr>
          <p:cNvPr id="4" name="Picture 3"/>
          <p:cNvPicPr>
            <a:picLocks noChangeAspect="1"/>
          </p:cNvPicPr>
          <p:nvPr/>
        </p:nvPicPr>
        <p:blipFill>
          <a:blip r:embed="rId2"/>
          <a:stretch>
            <a:fillRect/>
          </a:stretch>
        </p:blipFill>
        <p:spPr>
          <a:xfrm>
            <a:off x="226243" y="1587967"/>
            <a:ext cx="5814829" cy="4321944"/>
          </a:xfrm>
          <a:prstGeom prst="rect">
            <a:avLst/>
          </a:prstGeom>
        </p:spPr>
      </p:pic>
      <p:sp>
        <p:nvSpPr>
          <p:cNvPr id="5" name="TextBox 4"/>
          <p:cNvSpPr txBox="1"/>
          <p:nvPr/>
        </p:nvSpPr>
        <p:spPr>
          <a:xfrm>
            <a:off x="288758" y="1183907"/>
            <a:ext cx="3108960" cy="369332"/>
          </a:xfrm>
          <a:prstGeom prst="rect">
            <a:avLst/>
          </a:prstGeom>
          <a:noFill/>
        </p:spPr>
        <p:txBody>
          <a:bodyPr wrap="square" rtlCol="0">
            <a:spAutoFit/>
          </a:bodyPr>
          <a:lstStyle/>
          <a:p>
            <a:r>
              <a:rPr lang="en-US" dirty="0" smtClean="0"/>
              <a:t>Downtown Toronto</a:t>
            </a:r>
            <a:endParaRPr lang="en-US" dirty="0"/>
          </a:p>
        </p:txBody>
      </p:sp>
      <p:pic>
        <p:nvPicPr>
          <p:cNvPr id="6" name="Picture 5"/>
          <p:cNvPicPr>
            <a:picLocks noChangeAspect="1"/>
          </p:cNvPicPr>
          <p:nvPr/>
        </p:nvPicPr>
        <p:blipFill>
          <a:blip r:embed="rId3"/>
          <a:stretch>
            <a:fillRect/>
          </a:stretch>
        </p:blipFill>
        <p:spPr>
          <a:xfrm>
            <a:off x="6714841" y="1553239"/>
            <a:ext cx="4849023" cy="4412681"/>
          </a:xfrm>
          <a:prstGeom prst="rect">
            <a:avLst/>
          </a:prstGeom>
        </p:spPr>
      </p:pic>
      <p:sp>
        <p:nvSpPr>
          <p:cNvPr id="7" name="TextBox 6"/>
          <p:cNvSpPr txBox="1"/>
          <p:nvPr/>
        </p:nvSpPr>
        <p:spPr>
          <a:xfrm>
            <a:off x="6714841" y="1070069"/>
            <a:ext cx="3108960" cy="369332"/>
          </a:xfrm>
          <a:prstGeom prst="rect">
            <a:avLst/>
          </a:prstGeom>
          <a:noFill/>
        </p:spPr>
        <p:txBody>
          <a:bodyPr wrap="square" rtlCol="0">
            <a:spAutoFit/>
          </a:bodyPr>
          <a:lstStyle/>
          <a:p>
            <a:r>
              <a:rPr lang="en-US" dirty="0" smtClean="0"/>
              <a:t>Manhattan</a:t>
            </a:r>
            <a:endParaRPr lang="en-US" dirty="0"/>
          </a:p>
        </p:txBody>
      </p:sp>
    </p:spTree>
    <p:extLst>
      <p:ext uri="{BB962C8B-B14F-4D97-AF65-F5344CB8AC3E}">
        <p14:creationId xmlns:p14="http://schemas.microsoft.com/office/powerpoint/2010/main" val="368888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Clustering was performed on both cities data set</a:t>
            </a:r>
            <a:endParaRPr lang="en-US" dirty="0"/>
          </a:p>
        </p:txBody>
      </p:sp>
      <p:pic>
        <p:nvPicPr>
          <p:cNvPr id="4" name="Picture 3"/>
          <p:cNvPicPr>
            <a:picLocks noChangeAspect="1"/>
          </p:cNvPicPr>
          <p:nvPr/>
        </p:nvPicPr>
        <p:blipFill>
          <a:blip r:embed="rId2"/>
          <a:stretch>
            <a:fillRect/>
          </a:stretch>
        </p:blipFill>
        <p:spPr>
          <a:xfrm>
            <a:off x="360145" y="1994936"/>
            <a:ext cx="3810000" cy="3676650"/>
          </a:xfrm>
          <a:prstGeom prst="rect">
            <a:avLst/>
          </a:prstGeom>
        </p:spPr>
      </p:pic>
      <p:pic>
        <p:nvPicPr>
          <p:cNvPr id="5" name="Picture 4"/>
          <p:cNvPicPr>
            <a:picLocks noChangeAspect="1"/>
          </p:cNvPicPr>
          <p:nvPr/>
        </p:nvPicPr>
        <p:blipFill>
          <a:blip r:embed="rId3"/>
          <a:stretch>
            <a:fillRect/>
          </a:stretch>
        </p:blipFill>
        <p:spPr>
          <a:xfrm>
            <a:off x="5748337" y="1994936"/>
            <a:ext cx="4387065" cy="3995001"/>
          </a:xfrm>
          <a:prstGeom prst="rect">
            <a:avLst/>
          </a:prstGeom>
        </p:spPr>
      </p:pic>
      <p:sp>
        <p:nvSpPr>
          <p:cNvPr id="6" name="TextBox 5"/>
          <p:cNvSpPr txBox="1"/>
          <p:nvPr/>
        </p:nvSpPr>
        <p:spPr>
          <a:xfrm>
            <a:off x="211756" y="1475583"/>
            <a:ext cx="3108960" cy="369332"/>
          </a:xfrm>
          <a:prstGeom prst="rect">
            <a:avLst/>
          </a:prstGeom>
          <a:noFill/>
        </p:spPr>
        <p:txBody>
          <a:bodyPr wrap="square" rtlCol="0">
            <a:spAutoFit/>
          </a:bodyPr>
          <a:lstStyle/>
          <a:p>
            <a:r>
              <a:rPr lang="en-US" dirty="0" smtClean="0"/>
              <a:t>Downtown Toronto</a:t>
            </a:r>
            <a:endParaRPr lang="en-US" dirty="0"/>
          </a:p>
        </p:txBody>
      </p:sp>
      <p:sp>
        <p:nvSpPr>
          <p:cNvPr id="7" name="TextBox 6"/>
          <p:cNvSpPr txBox="1"/>
          <p:nvPr/>
        </p:nvSpPr>
        <p:spPr>
          <a:xfrm>
            <a:off x="5925569" y="1475583"/>
            <a:ext cx="3108960" cy="369332"/>
          </a:xfrm>
          <a:prstGeom prst="rect">
            <a:avLst/>
          </a:prstGeom>
          <a:noFill/>
        </p:spPr>
        <p:txBody>
          <a:bodyPr wrap="square" rtlCol="0">
            <a:spAutoFit/>
          </a:bodyPr>
          <a:lstStyle/>
          <a:p>
            <a:r>
              <a:rPr lang="en-US" dirty="0" smtClean="0"/>
              <a:t>Manhattan</a:t>
            </a:r>
            <a:endParaRPr lang="en-US" dirty="0"/>
          </a:p>
        </p:txBody>
      </p:sp>
    </p:spTree>
    <p:extLst>
      <p:ext uri="{BB962C8B-B14F-4D97-AF65-F5344CB8AC3E}">
        <p14:creationId xmlns:p14="http://schemas.microsoft.com/office/powerpoint/2010/main" val="209798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Result &amp; Conclusion </a:t>
            </a:r>
            <a:endParaRPr lang="en-US" dirty="0"/>
          </a:p>
        </p:txBody>
      </p:sp>
      <p:sp>
        <p:nvSpPr>
          <p:cNvPr id="3" name="Content Placeholder 2"/>
          <p:cNvSpPr>
            <a:spLocks noGrp="1"/>
          </p:cNvSpPr>
          <p:nvPr>
            <p:ph idx="1"/>
          </p:nvPr>
        </p:nvSpPr>
        <p:spPr>
          <a:xfrm>
            <a:off x="212558" y="1094105"/>
            <a:ext cx="11780520" cy="4351338"/>
          </a:xfrm>
        </p:spPr>
        <p:txBody>
          <a:bodyPr>
            <a:normAutofit fontScale="77500" lnSpcReduction="20000"/>
          </a:bodyPr>
          <a:lstStyle/>
          <a:p>
            <a:pPr marL="0" indent="0">
              <a:buNone/>
            </a:pPr>
            <a:r>
              <a:rPr lang="en-US" b="1" dirty="0"/>
              <a:t>Results: </a:t>
            </a:r>
            <a:endParaRPr lang="en-US" dirty="0"/>
          </a:p>
          <a:p>
            <a:r>
              <a:rPr lang="en-US" dirty="0"/>
              <a:t>After clustering the data of the both Downtown Toronto &amp; Manhattan neighborhoods, both cities have similarities in terms of high number of residential area and common places like cinemas, food places. As far as concern to dissimilarity, downtown Toronto has less numbers of </a:t>
            </a:r>
            <a:r>
              <a:rPr lang="en-US" dirty="0" smtClean="0"/>
              <a:t>parks</a:t>
            </a:r>
          </a:p>
          <a:p>
            <a:pPr marL="0" indent="0">
              <a:buNone/>
            </a:pPr>
            <a:endParaRPr lang="en-US" dirty="0"/>
          </a:p>
          <a:p>
            <a:pPr marL="0" indent="0">
              <a:buNone/>
            </a:pPr>
            <a:r>
              <a:rPr lang="en-US" b="1" dirty="0"/>
              <a:t>Observations &amp; Recommendations:</a:t>
            </a:r>
            <a:endParaRPr lang="en-US" dirty="0"/>
          </a:p>
          <a:p>
            <a:r>
              <a:rPr lang="en-US" dirty="0"/>
              <a:t>Airport facility, Harbor, Sculpture garden and Boat or ferry services are also available in Downtown Toronto while venues like Nightlife, Climbing gym and Museums are present in Manhattan. From business point of view, recommendation is to have restaurant kind of business in downtown </a:t>
            </a:r>
            <a:r>
              <a:rPr lang="en-US" dirty="0" smtClean="0"/>
              <a:t>Toronto</a:t>
            </a:r>
          </a:p>
          <a:p>
            <a:pPr marL="0" indent="0">
              <a:buNone/>
            </a:pPr>
            <a:endParaRPr lang="en-US" dirty="0"/>
          </a:p>
          <a:p>
            <a:pPr marL="0" indent="0">
              <a:buNone/>
            </a:pPr>
            <a:r>
              <a:rPr lang="en-US" b="1" dirty="0"/>
              <a:t>Conclusion:</a:t>
            </a:r>
            <a:endParaRPr lang="en-US" dirty="0"/>
          </a:p>
          <a:p>
            <a:r>
              <a:rPr lang="en-US" dirty="0"/>
              <a:t>The downtown Toronto and Manhattan neighborhoods have more like similar venues. As we know that every place is unique in its own way, so that is argument is present in both neighborhoods. The dissimilarity exists in terms of some different venues and facilities but not on a larger extent</a:t>
            </a:r>
          </a:p>
          <a:p>
            <a:pPr marL="0" indent="0">
              <a:buNone/>
            </a:pPr>
            <a:endParaRPr lang="en-US" dirty="0"/>
          </a:p>
        </p:txBody>
      </p:sp>
    </p:spTree>
    <p:extLst>
      <p:ext uri="{BB962C8B-B14F-4D97-AF65-F5344CB8AC3E}">
        <p14:creationId xmlns:p14="http://schemas.microsoft.com/office/powerpoint/2010/main" val="1105972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371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Presentation</vt:lpstr>
      <vt:lpstr>Summary</vt:lpstr>
      <vt:lpstr>Data Set Used:</vt:lpstr>
      <vt:lpstr>Area Chosen:</vt:lpstr>
      <vt:lpstr>Clustering was performed on both cities data set</vt:lpstr>
      <vt:lpstr>Result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Varun Singla</dc:creator>
  <cp:lastModifiedBy>Varun Singla</cp:lastModifiedBy>
  <cp:revision>8</cp:revision>
  <dcterms:created xsi:type="dcterms:W3CDTF">2019-04-21T15:37:48Z</dcterms:created>
  <dcterms:modified xsi:type="dcterms:W3CDTF">2019-04-21T15:43:59Z</dcterms:modified>
</cp:coreProperties>
</file>