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2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4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2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20E1C7-A748-4033-A25E-AA1B6C83DAE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CCDDED9-FB32-4D39-AE85-2467B4D04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5CB52F-79E5-4AA0-8092-4BBB09D92C46}"/>
              </a:ext>
            </a:extLst>
          </p:cNvPr>
          <p:cNvSpPr txBox="1"/>
          <p:nvPr/>
        </p:nvSpPr>
        <p:spPr>
          <a:xfrm>
            <a:off x="1120463" y="670449"/>
            <a:ext cx="10161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Gait Recognition Based on Multi-Layer Convolutional Neural Network</a:t>
            </a:r>
            <a:endParaRPr lang="en-US" sz="4000" b="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1E248-1BFE-4D51-8B05-FD59ED2C9DDE}"/>
              </a:ext>
            </a:extLst>
          </p:cNvPr>
          <p:cNvSpPr/>
          <p:nvPr/>
        </p:nvSpPr>
        <p:spPr>
          <a:xfrm>
            <a:off x="1584101" y="3747752"/>
            <a:ext cx="3335629" cy="2009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1BF1B-7DBF-43DE-ACA1-B3DCF06EC29B}"/>
              </a:ext>
            </a:extLst>
          </p:cNvPr>
          <p:cNvSpPr/>
          <p:nvPr/>
        </p:nvSpPr>
        <p:spPr>
          <a:xfrm>
            <a:off x="1674254" y="3894615"/>
            <a:ext cx="361896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algn="just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Varun Sharma      1806024</a:t>
            </a: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Ramesh Kumar    1806027</a:t>
            </a:r>
          </a:p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Bablu Kumar        1806030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EA46A-F7CA-4560-A618-EC6847B0AA78}"/>
              </a:ext>
            </a:extLst>
          </p:cNvPr>
          <p:cNvSpPr/>
          <p:nvPr/>
        </p:nvSpPr>
        <p:spPr>
          <a:xfrm>
            <a:off x="8053484" y="4510168"/>
            <a:ext cx="29338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2000" b="1" u="sng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Guidance of</a:t>
            </a:r>
            <a:endParaRPr lang="en-US" sz="2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Rajib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Ghosh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3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F2D88-63DA-4123-BF7C-1D5628514ACE}"/>
              </a:ext>
            </a:extLst>
          </p:cNvPr>
          <p:cNvSpPr/>
          <p:nvPr/>
        </p:nvSpPr>
        <p:spPr>
          <a:xfrm>
            <a:off x="520329" y="0"/>
            <a:ext cx="38526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&amp;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FDC9E-1F1D-4F4C-A107-01405C0DF597}"/>
              </a:ext>
            </a:extLst>
          </p:cNvPr>
          <p:cNvSpPr txBox="1"/>
          <p:nvPr/>
        </p:nvSpPr>
        <p:spPr>
          <a:xfrm>
            <a:off x="331631" y="4690485"/>
            <a:ext cx="6098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Fig.3.1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odel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ccuracy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9179B-CB34-4A46-8BB3-7071F60A32F8}"/>
              </a:ext>
            </a:extLst>
          </p:cNvPr>
          <p:cNvSpPr txBox="1"/>
          <p:nvPr/>
        </p:nvSpPr>
        <p:spPr>
          <a:xfrm>
            <a:off x="5895303" y="4675096"/>
            <a:ext cx="6098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Fig.3.2 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odel Loss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43E001-6194-4BB4-939F-885BF62112BE}"/>
              </a:ext>
            </a:extLst>
          </p:cNvPr>
          <p:cNvSpPr/>
          <p:nvPr/>
        </p:nvSpPr>
        <p:spPr>
          <a:xfrm>
            <a:off x="520329" y="5157156"/>
            <a:ext cx="51206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 can observe that with increasing no. of epochs model accuracy is increasing.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47C6F-0197-4468-A61E-B776B0F5D084}"/>
              </a:ext>
            </a:extLst>
          </p:cNvPr>
          <p:cNvSpPr/>
          <p:nvPr/>
        </p:nvSpPr>
        <p:spPr>
          <a:xfrm>
            <a:off x="6429777" y="5157156"/>
            <a:ext cx="51206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 can observe that with increasing no. of epochs model loss is decreasing.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12451C-422F-46BB-B324-D74944F1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9" y="851392"/>
            <a:ext cx="5309171" cy="38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80105-F1B7-4D35-9C14-7177C351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55" y="866781"/>
            <a:ext cx="5309171" cy="38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C4CD0-B697-46E6-9D49-E1D7924F9F6F}"/>
              </a:ext>
            </a:extLst>
          </p:cNvPr>
          <p:cNvSpPr/>
          <p:nvPr/>
        </p:nvSpPr>
        <p:spPr>
          <a:xfrm>
            <a:off x="507186" y="0"/>
            <a:ext cx="14927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2586E-F770-45B5-8E90-EBE2798FD879}"/>
              </a:ext>
            </a:extLst>
          </p:cNvPr>
          <p:cNvSpPr txBox="1"/>
          <p:nvPr/>
        </p:nvSpPr>
        <p:spPr>
          <a:xfrm>
            <a:off x="2931017" y="5565750"/>
            <a:ext cx="6098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Fig.4.1 Classification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5935-2C48-4EE8-9101-368A4DDCDD84}"/>
              </a:ext>
            </a:extLst>
          </p:cNvPr>
          <p:cNvSpPr txBox="1"/>
          <p:nvPr/>
        </p:nvSpPr>
        <p:spPr>
          <a:xfrm>
            <a:off x="507186" y="6057780"/>
            <a:ext cx="11684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From our proposed model, we got average accuracy of 89%.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E5CFF-D59E-4235-971A-26AE44AD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5" y="646331"/>
            <a:ext cx="7293189" cy="4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6B30179-9E48-4160-A55D-DA1F7124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19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4E686-FA2A-4860-9E34-E2F6CDED8074}"/>
              </a:ext>
            </a:extLst>
          </p:cNvPr>
          <p:cNvSpPr/>
          <p:nvPr/>
        </p:nvSpPr>
        <p:spPr>
          <a:xfrm>
            <a:off x="555372" y="104866"/>
            <a:ext cx="24673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5797468-99B9-40D2-A401-B2E08915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2174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815361-9866-4728-9C19-398F8563D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99222"/>
              </p:ext>
            </p:extLst>
          </p:nvPr>
        </p:nvGraphicFramePr>
        <p:xfrm>
          <a:off x="1354139" y="876476"/>
          <a:ext cx="8889791" cy="4291872"/>
        </p:xfrm>
        <a:graphic>
          <a:graphicData uri="http://schemas.openxmlformats.org/drawingml/2006/table">
            <a:tbl>
              <a:tblPr/>
              <a:tblGrid>
                <a:gridCol w="1548087">
                  <a:extLst>
                    <a:ext uri="{9D8B030D-6E8A-4147-A177-3AD203B41FA5}">
                      <a16:colId xmlns:a16="http://schemas.microsoft.com/office/drawing/2014/main" val="1247799398"/>
                    </a:ext>
                  </a:extLst>
                </a:gridCol>
                <a:gridCol w="1563757">
                  <a:extLst>
                    <a:ext uri="{9D8B030D-6E8A-4147-A177-3AD203B41FA5}">
                      <a16:colId xmlns:a16="http://schemas.microsoft.com/office/drawing/2014/main" val="2122045649"/>
                    </a:ext>
                  </a:extLst>
                </a:gridCol>
                <a:gridCol w="2239617">
                  <a:extLst>
                    <a:ext uri="{9D8B030D-6E8A-4147-A177-3AD203B41FA5}">
                      <a16:colId xmlns:a16="http://schemas.microsoft.com/office/drawing/2014/main" val="1148770962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138868499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810450869"/>
                    </a:ext>
                  </a:extLst>
                </a:gridCol>
              </a:tblGrid>
              <a:tr h="62491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REFERENCE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APPROACH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93706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Gabor GEI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46.4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742422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GEI w/ RSVM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06291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GERF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58.3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30145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JI-SML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57.4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26613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LB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87.9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726521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diff/2diff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833762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JITN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329875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Ab-GAN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91.2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7013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IN" sz="400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Proposed Method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OU-LP-Bag </a:t>
                      </a: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β.</a:t>
                      </a:r>
                      <a:endParaRPr lang="el-GR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  <a:endParaRPr lang="en-IN" sz="4000" dirty="0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31532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A1D2C652-2501-4CB1-82A9-8B44EDB4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7" y="1009443"/>
            <a:ext cx="20014937" cy="103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7C0B9-72D8-45AB-B42F-976069FECFD1}"/>
              </a:ext>
            </a:extLst>
          </p:cNvPr>
          <p:cNvSpPr/>
          <p:nvPr/>
        </p:nvSpPr>
        <p:spPr>
          <a:xfrm>
            <a:off x="555372" y="5436469"/>
            <a:ext cx="116366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obtained accuracy may vary with increase in no. of epochs, batch size, no. of photos and decrease in the learning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on our considered parameters we got a comparatively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322704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D2F18-3C97-44FC-BD3E-7361492EAD13}"/>
              </a:ext>
            </a:extLst>
          </p:cNvPr>
          <p:cNvSpPr/>
          <p:nvPr/>
        </p:nvSpPr>
        <p:spPr>
          <a:xfrm>
            <a:off x="496557" y="0"/>
            <a:ext cx="25442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EEA7-C1A2-4DB4-BC04-EE7285CF7D88}"/>
              </a:ext>
            </a:extLst>
          </p:cNvPr>
          <p:cNvSpPr txBox="1"/>
          <p:nvPr/>
        </p:nvSpPr>
        <p:spPr>
          <a:xfrm>
            <a:off x="496557" y="710726"/>
            <a:ext cx="116954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 Tao, X. Li, X.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Whu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S.J. Maybank, General tensor discriminant analysis and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gabor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features for gait recognition, IEEE Trans. Pattern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Recog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31 (2017) 1-40.</a:t>
            </a:r>
            <a:endParaRPr lang="en-IN" sz="1400" dirty="0"/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Martin-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Felez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T. Xiang, Uncooperative gait recognition by learning to rank, Pattern Recognition. 47 (12) (2014) 3793-3806.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X. Li, Y.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Makihara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C. Xu, D.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Muramatsu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Y. Yagi. M. Ren, Gait energy response function for clothing-invariant gait recognition, in: Asian Conference on Computer Vision, 2016, pp. 257-272.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Makihara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 Suzuki, D.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Muramatsu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X. Li, Y. Yagi Joint intensity and spatial metric learning for robust gait recognition, in: Proc. of the 30th IEEE Conf on Computer Vision and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Recognition (CVPR 2017). 2017. pp. 5705-57 15.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Z. Wu , Y. Huang , L. Wang , X. Wang , T. Tan , A comprehensive study on cross-view gait based human identification with deep CNNs, IEEE Trans. Pat- tern Anal. Mach.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39 (2) (2017) 209–226 .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Takemura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Y.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Makihara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D.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Muramatsu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T.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Echigo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Y. Yagi , On input/output architectures for convolutional neural network-based cross-view gait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recogni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tion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IEEE Transactions on Circuits and Systems for Video Technology (2018) . 1–1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X. Li , Y.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Makihara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C. Xu , Y. Yagi , M. Ren , Joint intensity transformer network for gait recognition robust against clothing and carrying status, IEEE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tions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Information Forensics and Security (2019) . 1–1</a:t>
            </a:r>
            <a:endParaRPr lang="en-IN" sz="14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Xiang Li , Yasushi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Makihara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Chi Xu, Yasushi Yagi,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Mingwu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 Gait recognition invariant to carried objects using alpha blending generative adversarial networks. School of Computer Science and Engineering, Nanjing University of Science and Technology, 200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Xiaolingwei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Nanjing 210094, China. The Institute of Scientific and Industrial Research, Osaka University, 8-1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Mihogaoka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Ibaraki, Osaka, 567-0047, Japan</a:t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819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12FAC-8894-4D2D-A3AD-1F23ECE59657}"/>
              </a:ext>
            </a:extLst>
          </p:cNvPr>
          <p:cNvSpPr/>
          <p:nvPr/>
        </p:nvSpPr>
        <p:spPr>
          <a:xfrm>
            <a:off x="4124947" y="2505670"/>
            <a:ext cx="3942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386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A7810C-D453-487C-ABBE-262F1D12E33C}"/>
              </a:ext>
            </a:extLst>
          </p:cNvPr>
          <p:cNvSpPr/>
          <p:nvPr/>
        </p:nvSpPr>
        <p:spPr>
          <a:xfrm>
            <a:off x="579203" y="102894"/>
            <a:ext cx="41344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48C07-D885-4109-9C49-EDB9B0D7F50E}"/>
              </a:ext>
            </a:extLst>
          </p:cNvPr>
          <p:cNvSpPr txBox="1"/>
          <p:nvPr/>
        </p:nvSpPr>
        <p:spPr>
          <a:xfrm>
            <a:off x="579203" y="1169901"/>
            <a:ext cx="11483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1A9988"/>
                </a:solidFill>
                <a:effectLst/>
                <a:latin typeface="Lato"/>
              </a:rPr>
              <a:t>Create a gait recognition model that can detect the human with different speeds.</a:t>
            </a:r>
            <a:endParaRPr lang="en-US" sz="20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3375F-8FEF-40ED-B751-DBE4C3843F86}"/>
              </a:ext>
            </a:extLst>
          </p:cNvPr>
          <p:cNvSpPr txBox="1"/>
          <p:nvPr/>
        </p:nvSpPr>
        <p:spPr>
          <a:xfrm>
            <a:off x="579203" y="1904578"/>
            <a:ext cx="6722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 Proposal</a:t>
            </a: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B5946-D44F-44A2-8880-224DDB0F46F0}"/>
              </a:ext>
            </a:extLst>
          </p:cNvPr>
          <p:cNvSpPr txBox="1"/>
          <p:nvPr/>
        </p:nvSpPr>
        <p:spPr>
          <a:xfrm>
            <a:off x="579203" y="2677613"/>
            <a:ext cx="114836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A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applying multiple CNN( Convolutional Neural Network)  layer for better accuracy.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E6A9F-F5C6-45C4-B316-09A6B16DCDA8}"/>
              </a:ext>
            </a:extLst>
          </p:cNvPr>
          <p:cNvSpPr txBox="1"/>
          <p:nvPr/>
        </p:nvSpPr>
        <p:spPr>
          <a:xfrm>
            <a:off x="476518" y="1165019"/>
            <a:ext cx="101743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Gait Recognition has received increasing attention as a remote biometric identification technology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Lato"/>
              </a:rPr>
              <a:t>i.e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, it can achieve identification at the long distance that few other  identification at the long distance that few other identification technological can work.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Lat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Biometrics at a distance is very popular at the present time and provides a valid solution for person identity recognition in surveillance.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Lat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Among all biometric features, gait is the most special because it can be perceived at the longest distance without subject cooperation.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Lat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Moreover, gait is difficult to conceal because it is unconscious behavior. Therefore, these advantages make gait- based person identity recognition more attractive for many applications, such as surveillance systems, forensics and criminal investigation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83922-53F5-47B4-859A-81CE9B63AE26}"/>
              </a:ext>
            </a:extLst>
          </p:cNvPr>
          <p:cNvSpPr/>
          <p:nvPr/>
        </p:nvSpPr>
        <p:spPr>
          <a:xfrm>
            <a:off x="573941" y="222997"/>
            <a:ext cx="25955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20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C08CE-8B7C-4496-9EF1-C4BBCFAFB5A7}"/>
              </a:ext>
            </a:extLst>
          </p:cNvPr>
          <p:cNvSpPr/>
          <p:nvPr/>
        </p:nvSpPr>
        <p:spPr>
          <a:xfrm>
            <a:off x="576684" y="40186"/>
            <a:ext cx="70679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the Dataset (</a:t>
            </a: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OU-LP-Bag </a:t>
            </a:r>
            <a:r>
              <a:rPr lang="el-G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l-GR" sz="6600" dirty="0">
              <a:effectLst/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A30AFD-DE75-407B-AA47-6188BABB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84" y="749362"/>
            <a:ext cx="1161531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Treadmill Dataset is composed of 34 subjects with speed variation from 2 km/h to 10 km/h at 1 km/h interval. Each subject have two sequences of "gallery" and "probe".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directory structure is as follows:-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TreadmillDataset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-(5-digits subject ID)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-(gallery/probe)_(speed)km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-(8-digits image ID).png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TreadmillDatasetA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/00000/gallery_2km/00000001.png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frames for each sequence is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2km/h: 420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3km/h: 360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4km/h: 360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5km/h: 420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6km/h: 360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7km/h: 240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8km/h: 240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9km/h: 240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10km/h: 300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66A34-2AA3-428E-AD56-0C0EEEA6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0" y="1486451"/>
            <a:ext cx="5079266" cy="50186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25373D-9E8F-4CFB-B92A-2C2691EDF6E1}"/>
              </a:ext>
            </a:extLst>
          </p:cNvPr>
          <p:cNvSpPr/>
          <p:nvPr/>
        </p:nvSpPr>
        <p:spPr>
          <a:xfrm>
            <a:off x="8073645" y="5800861"/>
            <a:ext cx="20040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Fig.1.1  Dataset Folder</a:t>
            </a:r>
          </a:p>
        </p:txBody>
      </p:sp>
    </p:spTree>
    <p:extLst>
      <p:ext uri="{BB962C8B-B14F-4D97-AF65-F5344CB8AC3E}">
        <p14:creationId xmlns:p14="http://schemas.microsoft.com/office/powerpoint/2010/main" val="38927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6FA9BA-3AD8-4BBE-B023-7C0958EB1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70" y="193183"/>
            <a:ext cx="4822329" cy="5827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09B76-324D-4DEB-B728-3C409DEC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1" y="193183"/>
            <a:ext cx="5061765" cy="5827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9389DB-919A-41B9-B8DB-B415B33C4938}"/>
              </a:ext>
            </a:extLst>
          </p:cNvPr>
          <p:cNvSpPr/>
          <p:nvPr/>
        </p:nvSpPr>
        <p:spPr>
          <a:xfrm>
            <a:off x="1409548" y="6126208"/>
            <a:ext cx="42784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Fig.1.2  Gallery_2km image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DF8CF-62DC-4DAE-A6B4-189FE18C7912}"/>
              </a:ext>
            </a:extLst>
          </p:cNvPr>
          <p:cNvSpPr/>
          <p:nvPr/>
        </p:nvSpPr>
        <p:spPr>
          <a:xfrm>
            <a:off x="7724493" y="6126208"/>
            <a:ext cx="3942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Fig.1.3  Probe_2km image dataset</a:t>
            </a:r>
          </a:p>
        </p:txBody>
      </p:sp>
    </p:spTree>
    <p:extLst>
      <p:ext uri="{BB962C8B-B14F-4D97-AF65-F5344CB8AC3E}">
        <p14:creationId xmlns:p14="http://schemas.microsoft.com/office/powerpoint/2010/main" val="177104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37730-39A1-4EA5-881A-EE258E4B7317}"/>
              </a:ext>
            </a:extLst>
          </p:cNvPr>
          <p:cNvSpPr/>
          <p:nvPr/>
        </p:nvSpPr>
        <p:spPr>
          <a:xfrm>
            <a:off x="444875" y="0"/>
            <a:ext cx="4347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356CF-C413-47E6-9145-8C96F0BE8C20}"/>
              </a:ext>
            </a:extLst>
          </p:cNvPr>
          <p:cNvSpPr txBox="1"/>
          <p:nvPr/>
        </p:nvSpPr>
        <p:spPr>
          <a:xfrm>
            <a:off x="477736" y="1138631"/>
            <a:ext cx="6098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in gait video and cut to frames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Temporal median get background image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Background Subtraction 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 to gray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6E9DE-CDBC-4F0E-85D6-61733E46E4BF}"/>
              </a:ext>
            </a:extLst>
          </p:cNvPr>
          <p:cNvSpPr/>
          <p:nvPr/>
        </p:nvSpPr>
        <p:spPr>
          <a:xfrm>
            <a:off x="466630" y="692426"/>
            <a:ext cx="117471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general video dataset we have to following steps:-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28A8-8918-4F9C-8A1D-E494307B3105}"/>
              </a:ext>
            </a:extLst>
          </p:cNvPr>
          <p:cNvSpPr/>
          <p:nvPr/>
        </p:nvSpPr>
        <p:spPr>
          <a:xfrm>
            <a:off x="444875" y="2366248"/>
            <a:ext cx="117471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 we already have grey scale images in the dataset.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8D006-CBCB-4F62-AF79-5761913A3FFD}"/>
              </a:ext>
            </a:extLst>
          </p:cNvPr>
          <p:cNvSpPr txBox="1"/>
          <p:nvPr/>
        </p:nvSpPr>
        <p:spPr>
          <a:xfrm>
            <a:off x="444875" y="2766358"/>
            <a:ext cx="610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preprocessing done by us:-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A2756-6C1B-4021-AF8C-0CA92B59E499}"/>
              </a:ext>
            </a:extLst>
          </p:cNvPr>
          <p:cNvSpPr txBox="1"/>
          <p:nvPr/>
        </p:nvSpPr>
        <p:spPr>
          <a:xfrm>
            <a:off x="444875" y="3166468"/>
            <a:ext cx="7378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have used 10 classes out of 34 classes in the actual dataset.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each class we considered 150 images of person in different speed of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Gallery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folder.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use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Gallery dataset 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or training and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Probe dataset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for testing.</a:t>
            </a:r>
            <a:endParaRPr lang="en-US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97E471-CE16-466A-8F41-09E46A0F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0" y="4486275"/>
            <a:ext cx="4306892" cy="10148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AA2DD1-BFCB-4DC9-A064-498D90A78F7E}"/>
              </a:ext>
            </a:extLst>
          </p:cNvPr>
          <p:cNvSpPr txBox="1"/>
          <p:nvPr/>
        </p:nvSpPr>
        <p:spPr>
          <a:xfrm>
            <a:off x="477736" y="5657671"/>
            <a:ext cx="11714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final preprocessing step for the input data is to convert our data type 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float32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normalize our data values to the range [0,1].</a:t>
            </a:r>
            <a:endParaRPr lang="en-US" sz="1800" b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5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E5E6E3-E7B3-4D0D-9B22-2C24FD4771E6}"/>
              </a:ext>
            </a:extLst>
          </p:cNvPr>
          <p:cNvSpPr/>
          <p:nvPr/>
        </p:nvSpPr>
        <p:spPr>
          <a:xfrm>
            <a:off x="548786" y="159740"/>
            <a:ext cx="2877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785A5-E56C-438F-B6E7-D56047295234}"/>
              </a:ext>
            </a:extLst>
          </p:cNvPr>
          <p:cNvSpPr/>
          <p:nvPr/>
        </p:nvSpPr>
        <p:spPr>
          <a:xfrm>
            <a:off x="548786" y="1284309"/>
            <a:ext cx="9648795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Keras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Python,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Numpy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Matplotlib, pandas,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 and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research papers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of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Multi-layer convolutional neural network layers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Trademill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Dataset and its ordering and structur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 inside the given zip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48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AD118-5060-472B-8FF6-C0C9A725EB80}"/>
              </a:ext>
            </a:extLst>
          </p:cNvPr>
          <p:cNvSpPr/>
          <p:nvPr/>
        </p:nvSpPr>
        <p:spPr>
          <a:xfrm>
            <a:off x="509654" y="0"/>
            <a:ext cx="26468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F999A-4833-41FF-A96F-8B499AA0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04" y="323165"/>
            <a:ext cx="2211142" cy="5719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AD7CFF-635E-4ADD-8AFA-F5427A04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78" y="285750"/>
            <a:ext cx="2273591" cy="58310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989791-251B-421C-8E84-B80DFD55A825}"/>
              </a:ext>
            </a:extLst>
          </p:cNvPr>
          <p:cNvSpPr/>
          <p:nvPr/>
        </p:nvSpPr>
        <p:spPr>
          <a:xfrm>
            <a:off x="7307411" y="6264473"/>
            <a:ext cx="38363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Fig.2.1 Convolutional Neural Network model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D1CB9-A5BB-4051-8B01-20620541446C}"/>
              </a:ext>
            </a:extLst>
          </p:cNvPr>
          <p:cNvSpPr/>
          <p:nvPr/>
        </p:nvSpPr>
        <p:spPr>
          <a:xfrm>
            <a:off x="407144" y="2313892"/>
            <a:ext cx="26035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Conv2d_Input: Input Layer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A82C6C-8115-42D2-8A9D-6103FB1C6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76" y="2006440"/>
            <a:ext cx="838200" cy="1219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B4FA60-2F1B-40D2-870E-E80244FB4E52}"/>
              </a:ext>
            </a:extLst>
          </p:cNvPr>
          <p:cNvSpPr/>
          <p:nvPr/>
        </p:nvSpPr>
        <p:spPr>
          <a:xfrm>
            <a:off x="509654" y="3275987"/>
            <a:ext cx="30925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Conv2d :  filter - 8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Kernal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- 5 * 5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- 64,64,1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536A4E-E309-4065-98A0-514C4D3B2F59}"/>
              </a:ext>
            </a:extLst>
          </p:cNvPr>
          <p:cNvSpPr/>
          <p:nvPr/>
        </p:nvSpPr>
        <p:spPr>
          <a:xfrm>
            <a:off x="478214" y="4189457"/>
            <a:ext cx="23631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Activation function: </a:t>
            </a:r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endParaRPr lang="en-U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528C1-D88D-4F29-9510-6B1E2502CB76}"/>
              </a:ext>
            </a:extLst>
          </p:cNvPr>
          <p:cNvSpPr/>
          <p:nvPr/>
        </p:nvSpPr>
        <p:spPr>
          <a:xfrm>
            <a:off x="478214" y="4691072"/>
            <a:ext cx="35060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Max_pooling2d: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pool_size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(2,2) , strides-2 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13D1C8-7F52-4887-BA43-4ED177993EBC}"/>
              </a:ext>
            </a:extLst>
          </p:cNvPr>
          <p:cNvSpPr txBox="1"/>
          <p:nvPr/>
        </p:nvSpPr>
        <p:spPr>
          <a:xfrm>
            <a:off x="494278" y="7155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sequential triplets of 2D convolution, max pooling, activation and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flattening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subsequent fully connected layers, which outputs a set of similarities to individual training subjects given as an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6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8EDAB-848A-4639-B39F-CFD27B239655}"/>
              </a:ext>
            </a:extLst>
          </p:cNvPr>
          <p:cNvSpPr/>
          <p:nvPr/>
        </p:nvSpPr>
        <p:spPr>
          <a:xfrm>
            <a:off x="601288" y="0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6B476-FC65-4669-A556-75BCDF250AEA}"/>
              </a:ext>
            </a:extLst>
          </p:cNvPr>
          <p:cNvSpPr txBox="1"/>
          <p:nvPr/>
        </p:nvSpPr>
        <p:spPr>
          <a:xfrm>
            <a:off x="601288" y="1244477"/>
            <a:ext cx="101654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We considered 10 classes for training and testing.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We took input size of (64 * 64) for training and testing purpose.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We took 50 number of epochs and for each epoch we considered 844 iterations.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size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our training and testing was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16.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Learning rate of our model was 0.001.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used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RMSprop (Root Mean Square propagation) as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Optimizer.</a:t>
            </a:r>
            <a:endParaRPr lang="en-I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5462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985</TotalTime>
  <Words>1251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Lato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Bablu Kumar</dc:creator>
  <cp:lastModifiedBy>Bablu Kumar</cp:lastModifiedBy>
  <cp:revision>42</cp:revision>
  <dcterms:created xsi:type="dcterms:W3CDTF">2021-05-24T15:39:35Z</dcterms:created>
  <dcterms:modified xsi:type="dcterms:W3CDTF">2021-05-25T08:05:07Z</dcterms:modified>
</cp:coreProperties>
</file>