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3676" y="309117"/>
            <a:ext cx="8016646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98691" y="1676400"/>
            <a:ext cx="2819400" cy="2819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89091" y="0"/>
            <a:ext cx="1600200" cy="11430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98691" y="6096000"/>
            <a:ext cx="990600" cy="7619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2679697"/>
            <a:ext cx="4037076" cy="41783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2895600"/>
            <a:ext cx="1522476" cy="23622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05343" y="0"/>
            <a:ext cx="765048" cy="116433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744968" y="0"/>
            <a:ext cx="685800" cy="1099185"/>
          </a:xfrm>
          <a:custGeom>
            <a:avLst/>
            <a:gdLst/>
            <a:ahLst/>
            <a:cxnLst/>
            <a:rect l="l" t="t" r="r" b="b"/>
            <a:pathLst>
              <a:path w="685800" h="1099185">
                <a:moveTo>
                  <a:pt x="685800" y="0"/>
                </a:moveTo>
                <a:lnTo>
                  <a:pt x="0" y="0"/>
                </a:lnTo>
                <a:lnTo>
                  <a:pt x="0" y="1098803"/>
                </a:lnTo>
                <a:lnTo>
                  <a:pt x="685800" y="1098803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5286" y="2221738"/>
            <a:ext cx="610743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6576" y="1873732"/>
            <a:ext cx="7330846" cy="292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runtahin2210/SQLConten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  <a:r>
              <a:rPr spc="-95" dirty="0"/>
              <a:t> </a:t>
            </a:r>
            <a:r>
              <a:rPr dirty="0"/>
              <a:t>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286" y="3319398"/>
            <a:ext cx="1630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solidFill>
                  <a:srgbClr val="EBEBEB"/>
                </a:solidFill>
                <a:latin typeface="Myanmar Text"/>
                <a:cs typeface="Myanmar Text"/>
              </a:rPr>
              <a:t>SQL</a:t>
            </a:r>
            <a:endParaRPr sz="72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503" y="4648200"/>
            <a:ext cx="1954530" cy="6972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9300"/>
              </a:lnSpc>
              <a:spcBef>
                <a:spcPts val="95"/>
              </a:spcBef>
            </a:pPr>
            <a:r>
              <a:rPr lang="en-IN" sz="1400" b="1" spc="-5" dirty="0">
                <a:solidFill>
                  <a:srgbClr val="FFFFFF"/>
                </a:solidFill>
                <a:latin typeface="Myanmar Text"/>
                <a:cs typeface="Myanmar Text"/>
              </a:rPr>
              <a:t>Journey To The Core Of Data Science</a:t>
            </a:r>
            <a:endParaRPr sz="1400" b="1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438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DCL:</a:t>
            </a:r>
            <a:r>
              <a:rPr sz="4200" spc="-50" dirty="0"/>
              <a:t> </a:t>
            </a:r>
            <a:r>
              <a:rPr sz="4200" spc="-5" dirty="0"/>
              <a:t>CREATE</a:t>
            </a:r>
            <a:r>
              <a:rPr sz="4200" spc="-45" dirty="0"/>
              <a:t> </a:t>
            </a:r>
            <a:r>
              <a:rPr sz="4200" dirty="0"/>
              <a:t>USER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873732"/>
            <a:ext cx="4861560" cy="21869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1)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Define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User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with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Username/Password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2)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Grants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Sufficient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Privileges.</a:t>
            </a:r>
            <a:endParaRPr sz="20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Using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SQL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Developer</a:t>
            </a:r>
            <a:r>
              <a:rPr sz="2000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(UI,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Command)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Using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SQL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*PLUS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(Command)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3783" y="4267200"/>
            <a:ext cx="3582924" cy="2392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23685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50" dirty="0"/>
              <a:t> </a:t>
            </a:r>
            <a:r>
              <a:rPr sz="4200" dirty="0"/>
              <a:t>:</a:t>
            </a:r>
            <a:r>
              <a:rPr sz="4200" spc="-45" dirty="0"/>
              <a:t> </a:t>
            </a:r>
            <a:r>
              <a:rPr sz="4200" spc="-5" dirty="0"/>
              <a:t>DDL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359908"/>
            <a:ext cx="2253615" cy="12947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Create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Table: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7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COLUMNS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994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7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CONSTRAINTS</a:t>
            </a:r>
            <a:endParaRPr sz="18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4155" y="1147572"/>
            <a:ext cx="4913376" cy="18928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283" y="3328415"/>
            <a:ext cx="3642360" cy="33360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62855" y="3281171"/>
            <a:ext cx="3878579" cy="33390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22205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85" dirty="0"/>
              <a:t> </a:t>
            </a:r>
            <a:r>
              <a:rPr sz="4200" spc="-10" dirty="0"/>
              <a:t>DDL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978279"/>
            <a:ext cx="1851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DROP</a:t>
            </a:r>
            <a:r>
              <a:rPr sz="2000" spc="-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TABLE: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576" y="3584828"/>
            <a:ext cx="1828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ALTER</a:t>
            </a:r>
            <a:r>
              <a:rPr sz="2000" spc="-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TABLE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576" y="5993079"/>
            <a:ext cx="35325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OTHER</a:t>
            </a:r>
            <a:r>
              <a:rPr sz="2000" spc="-3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DDL</a:t>
            </a:r>
            <a:r>
              <a:rPr sz="2000" spc="-3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COMMANDS!!!!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251" y="1853183"/>
            <a:ext cx="4486656" cy="1409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4516" y="4242815"/>
            <a:ext cx="5596128" cy="17434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2818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50" dirty="0"/>
              <a:t> </a:t>
            </a:r>
            <a:r>
              <a:rPr sz="4200" spc="-5" dirty="0"/>
              <a:t>DML:</a:t>
            </a:r>
            <a:r>
              <a:rPr sz="4200" spc="-30" dirty="0"/>
              <a:t> </a:t>
            </a:r>
            <a:r>
              <a:rPr sz="4200" spc="-5" dirty="0"/>
              <a:t>INSERT</a:t>
            </a:r>
            <a:endParaRPr sz="4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2" y="2028444"/>
            <a:ext cx="7286244" cy="18775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6576" y="1000880"/>
            <a:ext cx="4367530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INSERT</a:t>
            </a:r>
            <a:r>
              <a:rPr sz="2000" spc="-3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INTO: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51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NUMBER,</a:t>
            </a:r>
            <a:r>
              <a:rPr sz="18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CHAR/VARCHAR2,</a:t>
            </a:r>
            <a:r>
              <a:rPr sz="1800" spc="-4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DATE?</a:t>
            </a:r>
            <a:endParaRPr sz="1800">
              <a:latin typeface="Myanmar Text"/>
              <a:cs typeface="Myanmar Tex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4627" y="4081271"/>
            <a:ext cx="6448044" cy="25709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2818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50" dirty="0"/>
              <a:t> </a:t>
            </a:r>
            <a:r>
              <a:rPr sz="4200" spc="-5" dirty="0"/>
              <a:t>DML:</a:t>
            </a:r>
            <a:r>
              <a:rPr sz="4200" spc="-30" dirty="0"/>
              <a:t> </a:t>
            </a:r>
            <a:r>
              <a:rPr sz="4200" spc="-5" dirty="0"/>
              <a:t>INSERT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000880"/>
            <a:ext cx="2788920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INSERT</a:t>
            </a:r>
            <a:r>
              <a:rPr sz="2000" spc="-3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INTO: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SPECIFIC</a:t>
            </a:r>
            <a:r>
              <a:rPr sz="1800" spc="-4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COLUMNS</a:t>
            </a:r>
            <a:endParaRPr sz="18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2173223"/>
            <a:ext cx="8433816" cy="8641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40" y="3115055"/>
            <a:ext cx="7042404" cy="34015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2818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50" dirty="0"/>
              <a:t> </a:t>
            </a:r>
            <a:r>
              <a:rPr sz="4200" spc="-5" dirty="0"/>
              <a:t>DML:</a:t>
            </a:r>
            <a:r>
              <a:rPr sz="4200" spc="-30" dirty="0"/>
              <a:t> </a:t>
            </a:r>
            <a:r>
              <a:rPr sz="4200" spc="-5" dirty="0"/>
              <a:t>INSERT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000880"/>
            <a:ext cx="2130425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INSERT</a:t>
            </a:r>
            <a:r>
              <a:rPr sz="2000" spc="-3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INTO: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FOREIGN</a:t>
            </a:r>
            <a:r>
              <a:rPr sz="1800" spc="-2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KEY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725" y="5607811"/>
            <a:ext cx="4192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50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EFD37E"/>
                </a:solidFill>
                <a:latin typeface="Myanmar Text"/>
                <a:cs typeface="Myanmar Text"/>
              </a:rPr>
              <a:t>ALL</a:t>
            </a:r>
            <a:r>
              <a:rPr sz="1800" spc="-20" dirty="0">
                <a:solidFill>
                  <a:srgbClr val="EFD37E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EFD37E"/>
                </a:solidFill>
                <a:latin typeface="Myanmar Text"/>
                <a:cs typeface="Myanmar Text"/>
              </a:rPr>
              <a:t>DML</a:t>
            </a:r>
            <a:r>
              <a:rPr sz="1800" spc="-20" dirty="0">
                <a:solidFill>
                  <a:srgbClr val="EFD37E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EFD37E"/>
                </a:solidFill>
                <a:latin typeface="Myanmar Text"/>
                <a:cs typeface="Myanmar Text"/>
              </a:rPr>
              <a:t>COMMANDS</a:t>
            </a:r>
            <a:r>
              <a:rPr sz="1800" spc="-15" dirty="0">
                <a:solidFill>
                  <a:srgbClr val="EFD37E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EFD37E"/>
                </a:solidFill>
                <a:latin typeface="Myanmar Text"/>
                <a:cs typeface="Myanmar Text"/>
              </a:rPr>
              <a:t>NEED </a:t>
            </a:r>
            <a:r>
              <a:rPr sz="1800" spc="-5" dirty="0">
                <a:solidFill>
                  <a:srgbClr val="D9BDD6"/>
                </a:solidFill>
                <a:latin typeface="Myanmar Text"/>
                <a:cs typeface="Myanmar Text"/>
              </a:rPr>
              <a:t>COMMIT</a:t>
            </a:r>
            <a:endParaRPr sz="1800">
              <a:latin typeface="Myanmar Text"/>
              <a:cs typeface="Myanmar Tex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2101595"/>
            <a:ext cx="8435340" cy="31104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5218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50" dirty="0"/>
              <a:t> </a:t>
            </a:r>
            <a:r>
              <a:rPr sz="4200" spc="-5" dirty="0"/>
              <a:t>DML:</a:t>
            </a:r>
            <a:r>
              <a:rPr sz="4200" spc="-35" dirty="0"/>
              <a:t> </a:t>
            </a:r>
            <a:r>
              <a:rPr sz="4200" dirty="0"/>
              <a:t>UPDATE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1292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U</a:t>
            </a:r>
            <a:r>
              <a:rPr sz="2000" spc="5" dirty="0">
                <a:solidFill>
                  <a:srgbClr val="F5E1A9"/>
                </a:solidFill>
                <a:latin typeface="Myanmar Text"/>
                <a:cs typeface="Myanmar Text"/>
              </a:rPr>
              <a:t>P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DA</a:t>
            </a:r>
            <a:r>
              <a:rPr sz="2000" spc="5" dirty="0">
                <a:solidFill>
                  <a:srgbClr val="F5E1A9"/>
                </a:solidFill>
                <a:latin typeface="Myanmar Text"/>
                <a:cs typeface="Myanmar Text"/>
              </a:rPr>
              <a:t>T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E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186" y="4207890"/>
            <a:ext cx="2147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WHERE</a:t>
            </a:r>
            <a:r>
              <a:rPr sz="2000" spc="-6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CLAUSE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0588" y="1280160"/>
            <a:ext cx="3723132" cy="23911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0588" y="3880103"/>
            <a:ext cx="3723132" cy="23911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76" y="309117"/>
            <a:ext cx="43027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SQL:</a:t>
            </a:r>
            <a:r>
              <a:rPr sz="4200" spc="-50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DML:</a:t>
            </a:r>
            <a:r>
              <a:rPr sz="4200" spc="-30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DELETE</a:t>
            </a:r>
            <a:endParaRPr sz="420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3778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DELETE</a:t>
            </a:r>
            <a:r>
              <a:rPr sz="2000" spc="-1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(DELETE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VS</a:t>
            </a:r>
            <a:r>
              <a:rPr sz="20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DROP????)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447" y="2298192"/>
            <a:ext cx="6533388" cy="21823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5204" y="4767071"/>
            <a:ext cx="2819399" cy="1523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2776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H</a:t>
            </a:r>
            <a:r>
              <a:rPr sz="4200" spc="-5" dirty="0"/>
              <a:t>R</a:t>
            </a:r>
            <a:r>
              <a:rPr sz="4200" dirty="0"/>
              <a:t>-</a:t>
            </a:r>
            <a:r>
              <a:rPr sz="4200" spc="-5" dirty="0"/>
              <a:t>Schema</a:t>
            </a:r>
            <a:endParaRPr sz="4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" y="1981200"/>
            <a:ext cx="8842248" cy="46984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50" dirty="0"/>
              <a:t> </a:t>
            </a:r>
            <a:r>
              <a:rPr sz="4200" spc="-5" dirty="0"/>
              <a:t>DQL:</a:t>
            </a:r>
            <a:r>
              <a:rPr sz="4200" spc="-45" dirty="0"/>
              <a:t> </a:t>
            </a:r>
            <a:r>
              <a:rPr sz="4200" spc="-5" dirty="0"/>
              <a:t>SELECT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7186" y="1464683"/>
            <a:ext cx="1170940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SELE</a:t>
            </a:r>
            <a:r>
              <a:rPr sz="2000" spc="-10" dirty="0">
                <a:solidFill>
                  <a:srgbClr val="F5E1A9"/>
                </a:solidFill>
                <a:latin typeface="Myanmar Text"/>
                <a:cs typeface="Myanmar Text"/>
              </a:rPr>
              <a:t>C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T</a:t>
            </a:r>
            <a:endParaRPr sz="20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107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5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5E1A9"/>
                </a:solidFill>
                <a:latin typeface="Myanmar Text"/>
                <a:cs typeface="Myanmar Text"/>
              </a:rPr>
              <a:t>*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741" y="4467225"/>
            <a:ext cx="2331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SPECIFIC</a:t>
            </a:r>
            <a:r>
              <a:rPr sz="1800" spc="-3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COLUMNS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67483" y="1415796"/>
            <a:ext cx="5785485" cy="2449195"/>
            <a:chOff x="1967483" y="1415796"/>
            <a:chExt cx="5785485" cy="24491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9211" y="1938528"/>
              <a:ext cx="3784091" cy="5638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4451" y="1415796"/>
              <a:ext cx="3753612" cy="533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7483" y="2110740"/>
              <a:ext cx="5785104" cy="175412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0496" y="4018786"/>
            <a:ext cx="2343911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6065724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200" spc="-5" dirty="0"/>
              <a:t>Why do we need databases ??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906576" y="1879828"/>
            <a:ext cx="6555740" cy="335989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lang="en-US" sz="1600" spc="76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lang="en-IN" sz="2000" spc="-5" dirty="0">
                <a:solidFill>
                  <a:srgbClr val="FFFFFF"/>
                </a:solidFill>
                <a:latin typeface="Myanmar Text"/>
                <a:cs typeface="Myanmar Text"/>
              </a:rPr>
              <a:t>Centralize large data volume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endParaRPr sz="2000" dirty="0"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ct val="100200"/>
              </a:lnSpc>
              <a:spcBef>
                <a:spcPts val="980"/>
              </a:spcBef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lang="en-US"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  </a:t>
            </a:r>
            <a:r>
              <a:rPr lang="en-US" sz="2000" spc="-5" dirty="0">
                <a:solidFill>
                  <a:srgbClr val="FFFFFF"/>
                </a:solidFill>
                <a:latin typeface="Myanmar Text"/>
                <a:cs typeface="Myanmar Text"/>
              </a:rPr>
              <a:t>Multiple user access</a:t>
            </a:r>
          </a:p>
          <a:p>
            <a:pPr marL="355600" marR="5080" indent="-342900" algn="just">
              <a:lnSpc>
                <a:spcPct val="100200"/>
              </a:lnSpc>
              <a:spcBef>
                <a:spcPts val="980"/>
              </a:spcBef>
            </a:pPr>
            <a:endParaRPr sz="2350" dirty="0"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ct val="99900"/>
              </a:lnSpc>
            </a:pPr>
            <a:r>
              <a:rPr lang="en-US"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  </a:t>
            </a:r>
            <a:r>
              <a:rPr lang="en-US" sz="2000" spc="-5" dirty="0">
                <a:solidFill>
                  <a:srgbClr val="FFFFFF"/>
                </a:solidFill>
                <a:latin typeface="Myanmar Text"/>
                <a:cs typeface="Myanmar Text"/>
              </a:rPr>
              <a:t>You get what you need</a:t>
            </a:r>
          </a:p>
          <a:p>
            <a:pPr marL="355600" marR="5080" indent="-342900" algn="just">
              <a:lnSpc>
                <a:spcPct val="99900"/>
              </a:lnSpc>
            </a:pPr>
            <a:endParaRPr lang="en-IN" sz="2000" spc="-5" dirty="0">
              <a:solidFill>
                <a:srgbClr val="FFFFFF"/>
              </a:solidFill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ct val="99900"/>
              </a:lnSpc>
            </a:pPr>
            <a:endParaRPr lang="en-IN" sz="2000" spc="-5" dirty="0">
              <a:solidFill>
                <a:srgbClr val="FFFFFF"/>
              </a:solidFill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ct val="99900"/>
              </a:lnSpc>
            </a:pPr>
            <a:r>
              <a:rPr lang="en-US"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  </a:t>
            </a:r>
            <a:r>
              <a:rPr lang="en-US" sz="2000" spc="-5" dirty="0">
                <a:solidFill>
                  <a:srgbClr val="FFFFFF"/>
                </a:solidFill>
                <a:latin typeface="Myanmar Text"/>
                <a:cs typeface="Myanmar Text"/>
              </a:rPr>
              <a:t>Extendable data structure</a:t>
            </a:r>
            <a:endParaRPr lang="en-IN" sz="2000" spc="-5" dirty="0">
              <a:solidFill>
                <a:srgbClr val="FFFFFF"/>
              </a:solidFill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ct val="99900"/>
              </a:lnSpc>
            </a:pPr>
            <a:endParaRPr sz="2000" dirty="0">
              <a:latin typeface="Myanmar Text"/>
              <a:cs typeface="Myanmar Text"/>
            </a:endParaRPr>
          </a:p>
        </p:txBody>
      </p:sp>
    </p:spTree>
    <p:extLst>
      <p:ext uri="{BB962C8B-B14F-4D97-AF65-F5344CB8AC3E}">
        <p14:creationId xmlns:p14="http://schemas.microsoft.com/office/powerpoint/2010/main" val="2338942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SQL:</a:t>
            </a:r>
            <a:r>
              <a:rPr sz="4200" spc="-50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DQL:</a:t>
            </a:r>
            <a:r>
              <a:rPr sz="4200" spc="-45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SELECT</a:t>
            </a:r>
            <a:endParaRPr sz="420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2383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DISTINCT</a:t>
            </a:r>
            <a:r>
              <a:rPr sz="2000" spc="-5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CL</a:t>
            </a:r>
            <a:r>
              <a:rPr lang="en-IN" sz="2000" dirty="0">
                <a:solidFill>
                  <a:srgbClr val="F5E1A9"/>
                </a:solidFill>
                <a:latin typeface="Myanmar Text"/>
                <a:cs typeface="Myanmar Text"/>
              </a:rPr>
              <a:t>AU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SE</a:t>
            </a:r>
            <a:endParaRPr sz="2000" dirty="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055" y="2447544"/>
            <a:ext cx="2577084" cy="40843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489959" y="1607819"/>
            <a:ext cx="5191125" cy="4924425"/>
            <a:chOff x="3489959" y="1607819"/>
            <a:chExt cx="5191125" cy="49244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9959" y="2087879"/>
              <a:ext cx="5190744" cy="5212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5199" y="1607819"/>
              <a:ext cx="5160264" cy="4907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1979" y="2415539"/>
              <a:ext cx="3346704" cy="4116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SQL:</a:t>
            </a:r>
            <a:r>
              <a:rPr sz="4200" spc="-50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DQL:</a:t>
            </a:r>
            <a:r>
              <a:rPr sz="4200" spc="-45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SELECT</a:t>
            </a:r>
            <a:endParaRPr sz="420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2147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WHERE</a:t>
            </a:r>
            <a:r>
              <a:rPr sz="2000" spc="-6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CL</a:t>
            </a:r>
            <a:r>
              <a:rPr lang="en-IN" sz="2000" dirty="0">
                <a:solidFill>
                  <a:srgbClr val="F5E1A9"/>
                </a:solidFill>
                <a:latin typeface="Myanmar Text"/>
                <a:cs typeface="Myanmar Text"/>
              </a:rPr>
              <a:t>AU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SE</a:t>
            </a:r>
            <a:endParaRPr sz="2000" dirty="0">
              <a:latin typeface="Myanmar Text"/>
              <a:cs typeface="Myanmar Tex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5131" y="1484375"/>
            <a:ext cx="7475220" cy="2738755"/>
            <a:chOff x="675131" y="1484375"/>
            <a:chExt cx="7475220" cy="2738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131" y="2220467"/>
              <a:ext cx="7475220" cy="20025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1567" y="2026919"/>
              <a:ext cx="3745991" cy="5836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6808" y="1484375"/>
              <a:ext cx="3715512" cy="55321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75131" y="4407408"/>
            <a:ext cx="7475220" cy="2092960"/>
            <a:chOff x="675131" y="4407408"/>
            <a:chExt cx="7475220" cy="20929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2383" y="4986528"/>
              <a:ext cx="4402836" cy="6202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87624" y="4407408"/>
              <a:ext cx="4372356" cy="5897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131" y="5181600"/>
              <a:ext cx="7475220" cy="131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50" dirty="0"/>
              <a:t> </a:t>
            </a:r>
            <a:r>
              <a:rPr sz="4200" spc="-5" dirty="0"/>
              <a:t>DQL:</a:t>
            </a:r>
            <a:r>
              <a:rPr sz="4200" spc="-45" dirty="0"/>
              <a:t> </a:t>
            </a:r>
            <a:r>
              <a:rPr sz="4200" spc="-5" dirty="0"/>
              <a:t>SELECT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7186" y="1015103"/>
            <a:ext cx="1577975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0"/>
              </a:spcBef>
              <a:tabLst>
                <a:tab pos="3429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IN</a:t>
            </a:r>
            <a:r>
              <a:rPr sz="2000" spc="-5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CL</a:t>
            </a:r>
            <a:r>
              <a:rPr lang="en-IN" sz="2000" spc="-5" dirty="0">
                <a:solidFill>
                  <a:srgbClr val="F5E1A9"/>
                </a:solidFill>
                <a:latin typeface="Myanmar Text"/>
                <a:cs typeface="Myanmar Text"/>
              </a:rPr>
              <a:t>AU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SE</a:t>
            </a:r>
            <a:endParaRPr sz="2000" dirty="0">
              <a:latin typeface="Myanmar Text"/>
              <a:cs typeface="Myanmar Text"/>
            </a:endParaRPr>
          </a:p>
          <a:p>
            <a:pPr marR="55880" algn="r">
              <a:lnSpc>
                <a:spcPct val="100000"/>
              </a:lnSpc>
              <a:spcBef>
                <a:spcPts val="107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NOT</a:t>
            </a:r>
            <a:r>
              <a:rPr sz="1800" spc="-2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IN</a:t>
            </a:r>
            <a:endParaRPr sz="1800" dirty="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186" y="4010571"/>
            <a:ext cx="2311400" cy="129159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NULL</a:t>
            </a:r>
            <a:r>
              <a:rPr sz="2000" spc="-5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IN</a:t>
            </a:r>
            <a:r>
              <a:rPr sz="2000" spc="-3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WHERE?</a:t>
            </a:r>
            <a:endParaRPr sz="20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106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IS</a:t>
            </a:r>
            <a:r>
              <a:rPr sz="1800" spc="-3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NULL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9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IS</a:t>
            </a:r>
            <a:r>
              <a:rPr sz="1800" spc="-3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NOT</a:t>
            </a:r>
            <a:r>
              <a:rPr sz="18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NULL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9055" y="1379219"/>
            <a:ext cx="7169150" cy="5433060"/>
            <a:chOff x="829055" y="1379219"/>
            <a:chExt cx="7169150" cy="54330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8355" y="2025395"/>
              <a:ext cx="5050536" cy="6873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3595" y="1379219"/>
              <a:ext cx="5020056" cy="6568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055" y="2130551"/>
              <a:ext cx="7168896" cy="20101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8071" y="4168138"/>
              <a:ext cx="2563368" cy="26441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SQL:</a:t>
            </a:r>
            <a:r>
              <a:rPr sz="4200" spc="-50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DQL:</a:t>
            </a:r>
            <a:r>
              <a:rPr sz="4200" spc="-45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SELECT</a:t>
            </a:r>
            <a:endParaRPr sz="420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1529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ORDER</a:t>
            </a:r>
            <a:r>
              <a:rPr sz="2000" spc="-7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BY</a:t>
            </a:r>
            <a:endParaRPr sz="2000">
              <a:latin typeface="Myanmar Text"/>
              <a:cs typeface="Myanmar Tex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4631" y="1370075"/>
            <a:ext cx="8473440" cy="3706495"/>
            <a:chOff x="484631" y="1370075"/>
            <a:chExt cx="8473440" cy="37064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131" y="2325623"/>
              <a:ext cx="4296156" cy="9966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6371" y="1370075"/>
              <a:ext cx="4265676" cy="9662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631" y="2634995"/>
              <a:ext cx="8473440" cy="2441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50" dirty="0"/>
              <a:t> </a:t>
            </a:r>
            <a:r>
              <a:rPr sz="4200" spc="-5" dirty="0"/>
              <a:t>DQL:</a:t>
            </a:r>
            <a:r>
              <a:rPr sz="4200" spc="-45" dirty="0"/>
              <a:t> </a:t>
            </a:r>
            <a:r>
              <a:rPr sz="4200" spc="-5" dirty="0"/>
              <a:t>SELECT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2871470" cy="3634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GROUP</a:t>
            </a:r>
            <a:r>
              <a:rPr sz="2000" spc="-5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BY</a:t>
            </a:r>
            <a:endParaRPr sz="20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AGGREGATE</a:t>
            </a:r>
            <a:r>
              <a:rPr sz="2000" spc="-9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FUCTION</a:t>
            </a:r>
            <a:endParaRPr sz="20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106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MAX,MIN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5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5E1A9"/>
                </a:solidFill>
                <a:latin typeface="Myanmar Text"/>
                <a:cs typeface="Myanmar Text"/>
              </a:rPr>
              <a:t>AVG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5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COUNT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5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SUM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5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5E1A9"/>
                </a:solidFill>
                <a:latin typeface="Myanmar Text"/>
                <a:cs typeface="Myanmar Text"/>
              </a:rPr>
              <a:t>…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HAVING</a:t>
            </a:r>
            <a:r>
              <a:rPr sz="2000" spc="-6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CLAUSE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8540" y="3069335"/>
            <a:ext cx="5161788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50" dirty="0"/>
              <a:t> </a:t>
            </a:r>
            <a:r>
              <a:rPr sz="4200" spc="-5" dirty="0"/>
              <a:t>DQL:</a:t>
            </a:r>
            <a:r>
              <a:rPr sz="4200" spc="-45" dirty="0"/>
              <a:t> </a:t>
            </a:r>
            <a:r>
              <a:rPr sz="4200" spc="-5" dirty="0"/>
              <a:t>SELECT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7186" y="1464683"/>
            <a:ext cx="4018279" cy="94897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  <a:tabLst>
                <a:tab pos="3429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SELECT</a:t>
            </a:r>
            <a:r>
              <a:rPr sz="2000" spc="-2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FROM</a:t>
            </a:r>
            <a:r>
              <a:rPr sz="20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MULTIPLE</a:t>
            </a:r>
            <a:r>
              <a:rPr sz="2000" spc="-4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TABLES</a:t>
            </a:r>
            <a:endParaRPr lang="en-IN" sz="2000" dirty="0">
              <a:latin typeface="Myanmar Text"/>
              <a:cs typeface="Myanmar Text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  <a:tabLst>
                <a:tab pos="342900" algn="l"/>
              </a:tabLst>
            </a:pPr>
            <a:endParaRPr lang="en-IN" sz="2000" spc="185" dirty="0">
              <a:solidFill>
                <a:srgbClr val="89D0D5"/>
              </a:solidFill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200" y="2267629"/>
            <a:ext cx="798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6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5E1A9"/>
                </a:solidFill>
                <a:latin typeface="Myanmar Text"/>
                <a:cs typeface="Myanmar Text"/>
              </a:rPr>
              <a:t>JOIN</a:t>
            </a:r>
            <a:endParaRPr sz="1800" dirty="0">
              <a:latin typeface="Myanmar Text"/>
              <a:cs typeface="Myanmar Tex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793848"/>
            <a:ext cx="3573779" cy="165049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286532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200" spc="-5" dirty="0"/>
              <a:t>Resources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906576" y="1873732"/>
            <a:ext cx="6161405" cy="125996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Git-Hub: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lang="en-IN" sz="2000" u="sng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57C1B9"/>
                  </a:solidFill>
                </a:uFill>
                <a:latin typeface="Myanmar Text"/>
                <a:cs typeface="Myanmar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https://github.com/varuntahin2210/SQLContent</a:t>
            </a:r>
            <a:endParaRPr lang="en-IN" sz="2000" u="sng" dirty="0">
              <a:solidFill>
                <a:schemeClr val="accent4">
                  <a:lumMod val="20000"/>
                  <a:lumOff val="80000"/>
                </a:schemeClr>
              </a:solidFill>
              <a:uFill>
                <a:solidFill>
                  <a:srgbClr val="57C1B9"/>
                </a:solidFill>
              </a:uFill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endParaRPr sz="235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2308180"/>
            <a:ext cx="3352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THANK YOU</a:t>
            </a:r>
            <a:endParaRPr b="1" dirty="0">
              <a:solidFill>
                <a:schemeClr val="accent5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7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1007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What</a:t>
            </a:r>
            <a:r>
              <a:rPr sz="4200" spc="-50" dirty="0"/>
              <a:t> </a:t>
            </a:r>
            <a:r>
              <a:rPr sz="4200" spc="-5" dirty="0"/>
              <a:t>is</a:t>
            </a:r>
            <a:r>
              <a:rPr sz="4200" spc="-35" dirty="0"/>
              <a:t> </a:t>
            </a:r>
            <a:r>
              <a:rPr sz="4200" spc="-5" dirty="0"/>
              <a:t>SQL?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879828"/>
            <a:ext cx="6555740" cy="297773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600" spc="76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2000" b="1" dirty="0">
                <a:solidFill>
                  <a:srgbClr val="F38F8D"/>
                </a:solidFill>
                <a:latin typeface="Myanmar Text"/>
                <a:cs typeface="Myanmar Text"/>
              </a:rPr>
              <a:t>Structured</a:t>
            </a:r>
            <a:r>
              <a:rPr sz="2000" b="1" spc="-5" dirty="0">
                <a:solidFill>
                  <a:srgbClr val="F38F8D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Query</a:t>
            </a:r>
            <a:r>
              <a:rPr sz="2000" b="1" spc="-1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C3DED2"/>
                </a:solidFill>
                <a:latin typeface="Myanmar Text"/>
                <a:cs typeface="Myanmar Text"/>
              </a:rPr>
              <a:t>Language</a:t>
            </a:r>
            <a:endParaRPr lang="en-US" sz="2000" b="1" spc="-5" dirty="0">
              <a:solidFill>
                <a:srgbClr val="C3DED2"/>
              </a:solidFill>
              <a:latin typeface="Myanmar Text"/>
              <a:cs typeface="Myanmar Text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endParaRPr sz="2000" dirty="0"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ct val="100200"/>
              </a:lnSpc>
              <a:spcBef>
                <a:spcPts val="980"/>
              </a:spcBef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 </a:t>
            </a:r>
            <a:r>
              <a:rPr lang="en-US"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lang="en-IN" sz="2000" spc="-5" dirty="0">
                <a:solidFill>
                  <a:srgbClr val="FFFFFF"/>
                </a:solidFill>
                <a:latin typeface="Myanmar Text"/>
                <a:cs typeface="Myanmar Text"/>
              </a:rPr>
              <a:t>Used</a:t>
            </a:r>
            <a:r>
              <a:rPr lang="en-IN"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lang="en-IN" sz="2000" spc="-5" dirty="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lang="en-IN"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storing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,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dirty="0">
                <a:solidFill>
                  <a:srgbClr val="F5E1A9"/>
                </a:solidFill>
                <a:latin typeface="Myanmar Text"/>
                <a:cs typeface="Myanmar Text"/>
              </a:rPr>
              <a:t>manipulating</a:t>
            </a:r>
            <a:r>
              <a:rPr sz="2000" b="1" spc="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and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retrieving</a:t>
            </a:r>
            <a:r>
              <a:rPr sz="2000" b="1" spc="1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data.</a:t>
            </a:r>
            <a:endParaRPr sz="2000" dirty="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350" dirty="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ct val="99900"/>
              </a:lnSpc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MySQL,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Access,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Oracle,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Sybase,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Informix,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Myanmar Text"/>
                <a:cs typeface="Myanmar Text"/>
              </a:rPr>
              <a:t>P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ostgres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SQL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Server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use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SQL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as</a:t>
            </a:r>
            <a:r>
              <a:rPr sz="2000" spc="5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standard </a:t>
            </a:r>
            <a:r>
              <a:rPr sz="2000" spc="-5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database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language.</a:t>
            </a:r>
            <a:endParaRPr sz="200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781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90" dirty="0"/>
              <a:t> </a:t>
            </a:r>
            <a:r>
              <a:rPr sz="4200" spc="-5" dirty="0"/>
              <a:t>Commands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2004187"/>
            <a:ext cx="4638040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DDL</a:t>
            </a:r>
            <a:r>
              <a:rPr sz="2000" b="1" spc="-1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-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r>
              <a:rPr sz="2000" b="1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Definition</a:t>
            </a:r>
            <a:r>
              <a:rPr sz="2000" b="1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Language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3404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DML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-</a:t>
            </a:r>
            <a:r>
              <a:rPr sz="2000" b="1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r>
              <a:rPr sz="2000" b="1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Manipulation</a:t>
            </a:r>
            <a:r>
              <a:rPr sz="2000" b="1" spc="-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Language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340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DCL</a:t>
            </a:r>
            <a:r>
              <a:rPr sz="2000" b="1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-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r>
              <a:rPr sz="2000" b="1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Control Language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339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DQL</a:t>
            </a:r>
            <a:r>
              <a:rPr sz="2000" b="1" spc="-2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-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 Data</a:t>
            </a:r>
            <a:r>
              <a:rPr sz="2000" b="1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Query Language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781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90" dirty="0"/>
              <a:t> </a:t>
            </a:r>
            <a:r>
              <a:rPr sz="4200" spc="-5" dirty="0"/>
              <a:t>Commands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140207" y="1524000"/>
            <a:ext cx="8752840" cy="5334000"/>
            <a:chOff x="140207" y="1524000"/>
            <a:chExt cx="8752840" cy="533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3499104"/>
              <a:ext cx="8752332" cy="20162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48" y="1524000"/>
              <a:ext cx="8721852" cy="19857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07" y="6289546"/>
              <a:ext cx="8752332" cy="5684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448" y="4210811"/>
              <a:ext cx="8721852" cy="20894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781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90" dirty="0"/>
              <a:t> </a:t>
            </a:r>
            <a:r>
              <a:rPr sz="4200" spc="-5" dirty="0"/>
              <a:t>Commands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140207" y="1524000"/>
            <a:ext cx="8752840" cy="5297805"/>
            <a:chOff x="140207" y="1524000"/>
            <a:chExt cx="8752840" cy="5297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3188207"/>
              <a:ext cx="8752332" cy="17053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48" y="1524000"/>
              <a:ext cx="8721852" cy="16748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07" y="5465062"/>
              <a:ext cx="8752332" cy="13563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448" y="4149851"/>
              <a:ext cx="8721852" cy="1325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5207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40" dirty="0"/>
              <a:t> </a:t>
            </a:r>
            <a:r>
              <a:rPr sz="4200" spc="-10" dirty="0"/>
              <a:t>RDBMS</a:t>
            </a:r>
            <a:r>
              <a:rPr sz="4200" spc="-5" dirty="0"/>
              <a:t> Concepts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849112"/>
            <a:ext cx="1724660" cy="25514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TABLE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RECORD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994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9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COLUMN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7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CELL</a:t>
            </a:r>
            <a:endParaRPr sz="18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NULL?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6" y="1853183"/>
            <a:ext cx="4338828" cy="35402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8292" y="5661659"/>
            <a:ext cx="5737859" cy="961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39228" y="1853183"/>
            <a:ext cx="1296924" cy="35402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5207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40" dirty="0"/>
              <a:t> </a:t>
            </a:r>
            <a:r>
              <a:rPr sz="4200" spc="-10" dirty="0"/>
              <a:t>RDBMS</a:t>
            </a:r>
            <a:r>
              <a:rPr sz="4200" spc="-5" dirty="0"/>
              <a:t> Concepts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377316"/>
            <a:ext cx="6616700" cy="358457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sz="1500" spc="22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900" spc="-10" dirty="0">
                <a:solidFill>
                  <a:srgbClr val="FFFFFF"/>
                </a:solidFill>
                <a:latin typeface="Myanmar Text"/>
                <a:cs typeface="Myanmar Text"/>
              </a:rPr>
              <a:t>SQL</a:t>
            </a:r>
            <a:r>
              <a:rPr sz="19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Constraints:</a:t>
            </a:r>
            <a:r>
              <a:rPr sz="19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(applied</a:t>
            </a:r>
            <a:r>
              <a:rPr sz="19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on</a:t>
            </a:r>
            <a:r>
              <a:rPr sz="19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5" dirty="0">
                <a:solidFill>
                  <a:srgbClr val="F5E1A9"/>
                </a:solidFill>
                <a:latin typeface="Myanmar Text"/>
                <a:cs typeface="Myanmar Text"/>
              </a:rPr>
              <a:t>columns</a:t>
            </a: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)</a:t>
            </a:r>
            <a:endParaRPr sz="19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44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NOT</a:t>
            </a:r>
            <a:r>
              <a:rPr sz="17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NULL</a:t>
            </a:r>
            <a:r>
              <a:rPr sz="17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Constraint</a:t>
            </a:r>
            <a:endParaRPr sz="17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05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UNIQUE</a:t>
            </a:r>
            <a:r>
              <a:rPr sz="1700" spc="-6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Constraint</a:t>
            </a:r>
            <a:endParaRPr sz="17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95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P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RI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M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R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Y</a:t>
            </a:r>
            <a:r>
              <a:rPr sz="17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K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y</a:t>
            </a:r>
            <a:endParaRPr sz="17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90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FOREIGN</a:t>
            </a:r>
            <a:r>
              <a:rPr sz="1700" spc="-10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Key</a:t>
            </a:r>
            <a:endParaRPr sz="17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05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CHECK</a:t>
            </a:r>
            <a:r>
              <a:rPr sz="17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Constraint</a:t>
            </a:r>
            <a:endParaRPr sz="17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354965" algn="l"/>
              </a:tabLst>
            </a:pPr>
            <a:r>
              <a:rPr sz="1500" spc="22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900" spc="-10" dirty="0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Myanmar Text"/>
                <a:cs typeface="Myanmar Text"/>
              </a:rPr>
              <a:t>Integrity:</a:t>
            </a:r>
            <a:endParaRPr sz="19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44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F5E1A9"/>
                </a:solidFill>
                <a:latin typeface="Myanmar Text"/>
                <a:cs typeface="Myanmar Text"/>
              </a:rPr>
              <a:t>Entity</a:t>
            </a:r>
            <a:r>
              <a:rPr sz="1700" spc="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Integrity:</a:t>
            </a:r>
            <a:r>
              <a:rPr sz="17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There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are</a:t>
            </a:r>
            <a:r>
              <a:rPr sz="17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5E1A9"/>
                </a:solidFill>
                <a:latin typeface="Myanmar Text"/>
                <a:cs typeface="Myanmar Text"/>
              </a:rPr>
              <a:t>no</a:t>
            </a:r>
            <a:r>
              <a:rPr sz="1700" spc="-1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5E1A9"/>
                </a:solidFill>
                <a:latin typeface="Myanmar Text"/>
                <a:cs typeface="Myanmar Text"/>
              </a:rPr>
              <a:t>duplicate</a:t>
            </a:r>
            <a:r>
              <a:rPr sz="1700" spc="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5E1A9"/>
                </a:solidFill>
                <a:latin typeface="Myanmar Text"/>
                <a:cs typeface="Myanmar Text"/>
              </a:rPr>
              <a:t>rows</a:t>
            </a:r>
            <a:r>
              <a:rPr sz="17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table</a:t>
            </a:r>
            <a:endParaRPr sz="1700">
              <a:latin typeface="Myanmar Text"/>
              <a:cs typeface="Myanmar Text"/>
            </a:endParaRPr>
          </a:p>
          <a:p>
            <a:pPr marL="469265">
              <a:lnSpc>
                <a:spcPts val="1939"/>
              </a:lnSpc>
              <a:spcBef>
                <a:spcPts val="805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5E1A9"/>
                </a:solidFill>
                <a:latin typeface="Myanmar Text"/>
                <a:cs typeface="Myanmar Text"/>
              </a:rPr>
              <a:t>Domain</a:t>
            </a:r>
            <a:r>
              <a:rPr sz="17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Integrity:</a:t>
            </a:r>
            <a:r>
              <a:rPr sz="17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Enforces</a:t>
            </a:r>
            <a:r>
              <a:rPr sz="17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valid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entries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17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given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column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by</a:t>
            </a:r>
            <a:endParaRPr sz="1700">
              <a:latin typeface="Myanmar Text"/>
              <a:cs typeface="Myanmar Text"/>
            </a:endParaRPr>
          </a:p>
          <a:p>
            <a:pPr marL="756285">
              <a:lnSpc>
                <a:spcPts val="1939"/>
              </a:lnSpc>
            </a:pP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restricting</a:t>
            </a:r>
            <a:r>
              <a:rPr sz="17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type</a:t>
            </a:r>
            <a:endParaRPr sz="17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725" y="5036058"/>
            <a:ext cx="63525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5E1A9"/>
                </a:solidFill>
                <a:latin typeface="Myanmar Text"/>
                <a:cs typeface="Myanmar Text"/>
              </a:rPr>
              <a:t>Referential</a:t>
            </a:r>
            <a:r>
              <a:rPr sz="170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Integrity:</a:t>
            </a:r>
            <a:r>
              <a:rPr sz="17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Rows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cannot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 be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deleted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which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 are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used by</a:t>
            </a:r>
            <a:endParaRPr sz="17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725" y="5169306"/>
            <a:ext cx="6060440" cy="7448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other</a:t>
            </a:r>
            <a:r>
              <a:rPr sz="17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records</a:t>
            </a:r>
            <a:endParaRPr sz="17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2990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5E1A9"/>
                </a:solidFill>
                <a:latin typeface="Myanmar Text"/>
                <a:cs typeface="Myanmar Text"/>
              </a:rPr>
              <a:t>User-Defined</a:t>
            </a:r>
            <a:r>
              <a:rPr sz="17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Integrity:</a:t>
            </a:r>
            <a:r>
              <a:rPr sz="17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Enforces</a:t>
            </a:r>
            <a:r>
              <a:rPr sz="17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some</a:t>
            </a:r>
            <a:r>
              <a:rPr sz="17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specific</a:t>
            </a:r>
            <a:r>
              <a:rPr sz="17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business</a:t>
            </a:r>
            <a:r>
              <a:rPr sz="1700" spc="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rules</a:t>
            </a:r>
            <a:endParaRPr sz="17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5207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40" dirty="0"/>
              <a:t> </a:t>
            </a:r>
            <a:r>
              <a:rPr sz="4200" spc="-10" dirty="0"/>
              <a:t>RDBMS</a:t>
            </a:r>
            <a:r>
              <a:rPr sz="4200" spc="-5" dirty="0"/>
              <a:t> Concepts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392148"/>
            <a:ext cx="2715895" cy="46310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r>
              <a:rPr sz="2000" spc="-6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Types: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Character</a:t>
            </a:r>
            <a:r>
              <a:rPr sz="2000" spc="-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datatypes: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3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5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CHAR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9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7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NCHAR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8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NVARCHAR2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8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4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VARCHAR2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2545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100" i="1" spc="-60" dirty="0">
                <a:solidFill>
                  <a:srgbClr val="FFFFFF"/>
                </a:solidFill>
                <a:latin typeface="Myanmar Text"/>
                <a:cs typeface="Myanmar Text"/>
              </a:rPr>
              <a:t>Numeric</a:t>
            </a:r>
            <a:r>
              <a:rPr sz="2100" i="1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datatypes: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5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NUMBER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8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9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BINARY_FLOAT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9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BINARY_DOUBLE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953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100" i="1" spc="-55" dirty="0">
                <a:solidFill>
                  <a:srgbClr val="FFFFFF"/>
                </a:solidFill>
                <a:latin typeface="Myanmar Text"/>
                <a:cs typeface="Myanmar Text"/>
              </a:rPr>
              <a:t>Date</a:t>
            </a:r>
            <a:r>
              <a:rPr sz="2100" i="1" spc="-8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100" i="1" spc="-50" dirty="0">
                <a:solidFill>
                  <a:srgbClr val="FFFFFF"/>
                </a:solidFill>
                <a:latin typeface="Myanmar Text"/>
                <a:cs typeface="Myanmar Text"/>
              </a:rPr>
              <a:t>time</a:t>
            </a:r>
            <a:r>
              <a:rPr sz="2100" i="1" spc="-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datatype: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1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7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DATE</a:t>
            </a:r>
            <a:endParaRPr sz="1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541</Words>
  <Application>Microsoft Office PowerPoint</Application>
  <PresentationFormat>On-screen Show (4:3)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Bahnschrift Condensed</vt:lpstr>
      <vt:lpstr>Calibri</vt:lpstr>
      <vt:lpstr>Lucida Sans Unicode</vt:lpstr>
      <vt:lpstr>Myanmar Text</vt:lpstr>
      <vt:lpstr>Office Theme</vt:lpstr>
      <vt:lpstr>Introduction to</vt:lpstr>
      <vt:lpstr>Why do we need databases ??</vt:lpstr>
      <vt:lpstr>What is SQL?</vt:lpstr>
      <vt:lpstr>SQL Commands</vt:lpstr>
      <vt:lpstr>SQL Commands</vt:lpstr>
      <vt:lpstr>SQL Commands</vt:lpstr>
      <vt:lpstr>SQL RDBMS Concepts</vt:lpstr>
      <vt:lpstr>SQL RDBMS Concepts</vt:lpstr>
      <vt:lpstr>SQL RDBMS Concepts</vt:lpstr>
      <vt:lpstr>DCL: CREATE USER</vt:lpstr>
      <vt:lpstr>SQL : DDL</vt:lpstr>
      <vt:lpstr>SQL: DDL</vt:lpstr>
      <vt:lpstr>SQL: DML: INSERT</vt:lpstr>
      <vt:lpstr>SQL: DML: INSERT</vt:lpstr>
      <vt:lpstr>SQL: DML: INSERT</vt:lpstr>
      <vt:lpstr>SQL: DML: UPDATE</vt:lpstr>
      <vt:lpstr>PowerPoint Presentation</vt:lpstr>
      <vt:lpstr>HR-Schema</vt:lpstr>
      <vt:lpstr>SQL: DQL: SELECT</vt:lpstr>
      <vt:lpstr>PowerPoint Presentation</vt:lpstr>
      <vt:lpstr>PowerPoint Presentation</vt:lpstr>
      <vt:lpstr>SQL: DQL: SELECT</vt:lpstr>
      <vt:lpstr>PowerPoint Presentation</vt:lpstr>
      <vt:lpstr>SQL: DQL: SELECT</vt:lpstr>
      <vt:lpstr>SQL: DQL: SELECT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cp:lastModifiedBy>Varun Tahin</cp:lastModifiedBy>
  <cp:revision>10</cp:revision>
  <dcterms:created xsi:type="dcterms:W3CDTF">2021-08-08T09:22:22Z</dcterms:created>
  <dcterms:modified xsi:type="dcterms:W3CDTF">2021-08-13T13:27:58Z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2021-08-08T00:00:00Z</vt:filetime>
  </property>
</Properties>
</file>