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266" r:id="rId2"/>
    <p:sldId id="293" r:id="rId3"/>
    <p:sldId id="1425" r:id="rId4"/>
    <p:sldId id="1451" r:id="rId5"/>
    <p:sldId id="1452" r:id="rId6"/>
    <p:sldId id="1422" r:id="rId7"/>
    <p:sldId id="1424" r:id="rId8"/>
    <p:sldId id="1426" r:id="rId9"/>
    <p:sldId id="1427" r:id="rId10"/>
    <p:sldId id="1428" r:id="rId11"/>
    <p:sldId id="1447" r:id="rId12"/>
    <p:sldId id="1453" r:id="rId13"/>
    <p:sldId id="1454" r:id="rId14"/>
    <p:sldId id="1455" r:id="rId15"/>
    <p:sldId id="1456" r:id="rId16"/>
    <p:sldId id="1429" r:id="rId17"/>
    <p:sldId id="1448" r:id="rId18"/>
    <p:sldId id="1430" r:id="rId19"/>
    <p:sldId id="1457" r:id="rId20"/>
    <p:sldId id="1459" r:id="rId21"/>
    <p:sldId id="1458" r:id="rId22"/>
    <p:sldId id="1450" r:id="rId23"/>
    <p:sldId id="1449" r:id="rId24"/>
    <p:sldId id="1461" r:id="rId25"/>
    <p:sldId id="1462" r:id="rId26"/>
    <p:sldId id="1460" r:id="rId27"/>
    <p:sldId id="1431" r:id="rId28"/>
    <p:sldId id="1432" r:id="rId29"/>
    <p:sldId id="1433" r:id="rId30"/>
    <p:sldId id="1436" r:id="rId31"/>
    <p:sldId id="1437" r:id="rId32"/>
    <p:sldId id="1438" r:id="rId33"/>
    <p:sldId id="1439" r:id="rId34"/>
    <p:sldId id="1440" r:id="rId35"/>
    <p:sldId id="1441" r:id="rId36"/>
    <p:sldId id="1442" r:id="rId37"/>
    <p:sldId id="410" r:id="rId3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1425"/>
            <p14:sldId id="1451"/>
            <p14:sldId id="1452"/>
            <p14:sldId id="1422"/>
            <p14:sldId id="1424"/>
            <p14:sldId id="1426"/>
            <p14:sldId id="1427"/>
            <p14:sldId id="1428"/>
            <p14:sldId id="1447"/>
            <p14:sldId id="1453"/>
            <p14:sldId id="1454"/>
            <p14:sldId id="1455"/>
            <p14:sldId id="1456"/>
            <p14:sldId id="1429"/>
            <p14:sldId id="1448"/>
            <p14:sldId id="1430"/>
            <p14:sldId id="1457"/>
            <p14:sldId id="1459"/>
            <p14:sldId id="1458"/>
            <p14:sldId id="1450"/>
            <p14:sldId id="1449"/>
            <p14:sldId id="1461"/>
            <p14:sldId id="1462"/>
            <p14:sldId id="1460"/>
            <p14:sldId id="1431"/>
            <p14:sldId id="1432"/>
            <p14:sldId id="1433"/>
            <p14:sldId id="1436"/>
            <p14:sldId id="1437"/>
            <p14:sldId id="1438"/>
            <p14:sldId id="1439"/>
            <p14:sldId id="1440"/>
            <p14:sldId id="1441"/>
            <p14:sldId id="144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618"/>
    <a:srgbClr val="E46102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8" autoAdjust="0"/>
    <p:restoredTop sz="77597" autoAdjust="0"/>
  </p:normalViewPr>
  <p:slideViewPr>
    <p:cSldViewPr snapToGrid="0" snapToObjects="1">
      <p:cViewPr varScale="1">
        <p:scale>
          <a:sx n="80" d="100"/>
          <a:sy n="80" d="100"/>
        </p:scale>
        <p:origin x="69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497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19.emf"/><Relationship Id="rId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27.emf"/><Relationship Id="rId4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1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F60EF-C37D-4D44-90AD-6140AB570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97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8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7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4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21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17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32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 binning is a method of turning continuous variables into categorical values using pre-defined number of 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bins. 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effective when a continuous feature has too many unique values or few extreme values outside the expected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80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17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64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50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4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49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21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3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00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21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9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35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6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27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4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7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3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59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4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emf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7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nhanhthi.com/mean-median-mo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hyperlink" Target="https://dinhanhthi.com/variance-covariance-correl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6.e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3.emf"/><Relationship Id="rId9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3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18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October 26,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Feature Extraction - criteria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From a mathematical point of view, finding an optimum mapping y=𝑓(x) is equivalent to optimizing an objective criterion.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Different methods use different objective criteria, e.g.,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Minimize Information Loss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represent the data as accurately as possible in the lower-dimensional space.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Maximize Discriminatory Information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enhance the class-discriminatory information in the lower-dimensional space.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Feature Extraction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Popular linear feature extraction methods: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Components Analysis (PCA):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Seeks a projection that preserves as much information in the data as possible.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Linear Discriminant Analysis (LDA):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Seeks a projection that best discriminates the data.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Many other methods: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Making features as independent as possible (Independent Component Analysis or ICA).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Retaining interesting directions (Projection Pursuit).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Embedding to lower dimensional manifolds (Isomap, Locally Linear Embedding or LLE).</a:t>
            </a:r>
          </a:p>
        </p:txBody>
      </p:sp>
    </p:spTree>
    <p:extLst>
      <p:ext uri="{BB962C8B-B14F-4D97-AF65-F5344CB8AC3E}">
        <p14:creationId xmlns:p14="http://schemas.microsoft.com/office/powerpoint/2010/main" val="31545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09600" y="2686134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Background on Vectors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2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81263" y="90546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3490" name="Picture 2" descr="An idea of using PCA from 2D to 1D.">
            <a:extLst>
              <a:ext uri="{FF2B5EF4-FFF2-40B4-BE49-F238E27FC236}">
                <a16:creationId xmlns:a16="http://schemas.microsoft.com/office/drawing/2014/main" id="{78117259-977B-AC45-8242-9C5C02C2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05" y="2380001"/>
            <a:ext cx="8197516" cy="35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9C4F331-578D-5442-B9CB-F7030F5FF9DF}"/>
              </a:ext>
            </a:extLst>
          </p:cNvPr>
          <p:cNvSpPr/>
          <p:nvPr/>
        </p:nvSpPr>
        <p:spPr>
          <a:xfrm>
            <a:off x="5261812" y="5229725"/>
            <a:ext cx="1716504" cy="7228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67631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81263" y="90546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5538" name="Picture 2" descr="An idea of using PCA from 5D to 2D.">
            <a:extLst>
              <a:ext uri="{FF2B5EF4-FFF2-40B4-BE49-F238E27FC236}">
                <a16:creationId xmlns:a16="http://schemas.microsoft.com/office/drawing/2014/main" id="{6982D1CF-6362-894B-8B09-E00945548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36" y="1856918"/>
            <a:ext cx="7716253" cy="405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9C4F331-578D-5442-B9CB-F7030F5FF9DF}"/>
              </a:ext>
            </a:extLst>
          </p:cNvPr>
          <p:cNvSpPr/>
          <p:nvPr/>
        </p:nvSpPr>
        <p:spPr>
          <a:xfrm>
            <a:off x="5237748" y="5015083"/>
            <a:ext cx="1716504" cy="7228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06868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81263" y="90546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Intuition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9A72FB-A5E1-E64F-84EF-18F01AA130E1}"/>
              </a:ext>
            </a:extLst>
          </p:cNvPr>
          <p:cNvGrpSpPr/>
          <p:nvPr/>
        </p:nvGrpSpPr>
        <p:grpSpPr>
          <a:xfrm>
            <a:off x="7307179" y="1513219"/>
            <a:ext cx="4146884" cy="2634871"/>
            <a:chOff x="2109536" y="1856918"/>
            <a:chExt cx="7716253" cy="4054047"/>
          </a:xfrm>
        </p:grpSpPr>
        <p:pic>
          <p:nvPicPr>
            <p:cNvPr id="65538" name="Picture 2" descr="An idea of using PCA from 5D to 2D.">
              <a:extLst>
                <a:ext uri="{FF2B5EF4-FFF2-40B4-BE49-F238E27FC236}">
                  <a16:creationId xmlns:a16="http://schemas.microsoft.com/office/drawing/2014/main" id="{6982D1CF-6362-894B-8B09-E00945548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536" y="1856918"/>
              <a:ext cx="7716253" cy="4054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9C4F331-578D-5442-B9CB-F7030F5FF9DF}"/>
                </a:ext>
              </a:extLst>
            </p:cNvPr>
            <p:cNvSpPr/>
            <p:nvPr/>
          </p:nvSpPr>
          <p:spPr>
            <a:xfrm>
              <a:off x="5237748" y="5015083"/>
              <a:ext cx="1716504" cy="72281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Feature Extraction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32F540-A8C3-AA4B-8F29-16BB6838238E}"/>
              </a:ext>
            </a:extLst>
          </p:cNvPr>
          <p:cNvSpPr txBox="1"/>
          <p:nvPr/>
        </p:nvSpPr>
        <p:spPr>
          <a:xfrm>
            <a:off x="1315453" y="5121542"/>
            <a:ext cx="10356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can we choose the 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green arrows</a:t>
            </a:r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(their 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directions</a:t>
            </a:r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their 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magnitudes)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 descr="An idea of using PCA from 2D to 1D.">
            <a:extLst>
              <a:ext uri="{FF2B5EF4-FFF2-40B4-BE49-F238E27FC236}">
                <a16:creationId xmlns:a16="http://schemas.microsoft.com/office/drawing/2014/main" id="{D8CCE2D8-BCF3-5844-AB65-9C2938CB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7" y="1731737"/>
            <a:ext cx="4956123" cy="215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5367C66-8C31-0C4D-8E3E-2736DCE84B1C}"/>
              </a:ext>
            </a:extLst>
          </p:cNvPr>
          <p:cNvSpPr/>
          <p:nvPr/>
        </p:nvSpPr>
        <p:spPr>
          <a:xfrm>
            <a:off x="3331548" y="3462740"/>
            <a:ext cx="831379" cy="43700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14922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Vector Representation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14641" y="1556629"/>
            <a:ext cx="8020130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 vector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R</a:t>
            </a:r>
            <a:r>
              <a:rPr lang="en-US" baseline="30000" dirty="0"/>
              <a:t>n</a:t>
            </a:r>
            <a:r>
              <a:rPr lang="en-US" dirty="0"/>
              <a:t> can be represented by n components: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Assuming the standard base &lt;v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&gt; (i.e., unit vectors in each dimension), x</a:t>
            </a:r>
            <a:r>
              <a:rPr lang="en-US" baseline="-25000" dirty="0"/>
              <a:t>i</a:t>
            </a:r>
            <a:r>
              <a:rPr lang="en-US" dirty="0"/>
              <a:t> can be obtained by projecting </a:t>
            </a:r>
            <a:r>
              <a:rPr lang="en-US" b="1" dirty="0"/>
              <a:t>x</a:t>
            </a:r>
            <a:r>
              <a:rPr lang="en-US" dirty="0"/>
              <a:t> along the direction of v</a:t>
            </a:r>
            <a:r>
              <a:rPr lang="en-US" baseline="-25000" dirty="0"/>
              <a:t>i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x</a:t>
            </a:r>
            <a:r>
              <a:rPr lang="en-US" dirty="0"/>
              <a:t> can be “reconstructed” from its projections as follows: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kern="0" dirty="0"/>
              <a:t>Since the basis vectors are the same for all x ϵ R</a:t>
            </a:r>
            <a:r>
              <a:rPr lang="en-US" kern="0" baseline="30000" dirty="0"/>
              <a:t>n</a:t>
            </a:r>
            <a:r>
              <a:rPr lang="en-US" kern="0" dirty="0"/>
              <a:t> (standard basis), we typically represent them as a </a:t>
            </a: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kern="0" dirty="0"/>
              <a:t>    n-component vector.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baseline="30000" dirty="0"/>
          </a:p>
          <a:p>
            <a:pPr>
              <a:defRPr/>
            </a:pPr>
            <a:endParaRPr lang="en-US" baseline="30000" dirty="0"/>
          </a:p>
          <a:p>
            <a:pPr>
              <a:defRPr/>
            </a:pPr>
            <a:endParaRPr lang="en-US" baseline="30000" dirty="0"/>
          </a:p>
          <a:p>
            <a:pPr>
              <a:defRPr/>
            </a:pPr>
            <a:endParaRPr lang="en-US" baseline="30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86C88C44-19FD-7A46-86E3-8EA1487DA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15270"/>
              </p:ext>
            </p:extLst>
          </p:nvPr>
        </p:nvGraphicFramePr>
        <p:xfrm>
          <a:off x="10041188" y="950307"/>
          <a:ext cx="1098903" cy="243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0" name="Equation" r:id="rId4" imgW="14630400" imgH="42710100" progId="Equation.DSMT4">
                  <p:embed/>
                </p:oleObj>
              </mc:Choice>
              <mc:Fallback>
                <p:oleObj name="Equation" r:id="rId4" imgW="14630400" imgH="42710100" progId="Equation.DSMT4">
                  <p:embed/>
                  <p:pic>
                    <p:nvPicPr>
                      <p:cNvPr id="5" name="Object 1">
                        <a:extLst>
                          <a:ext uri="{FF2B5EF4-FFF2-40B4-BE49-F238E27FC236}">
                            <a16:creationId xmlns:a16="http://schemas.microsoft.com/office/drawing/2014/main" id="{12872958-AC6D-5C48-A8E5-C2CCAB622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1188" y="950307"/>
                        <a:ext cx="1098903" cy="243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9B5C4A02-F90A-8447-9BB7-FD313D66D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05817"/>
              </p:ext>
            </p:extLst>
          </p:nvPr>
        </p:nvGraphicFramePr>
        <p:xfrm>
          <a:off x="7809089" y="2881075"/>
          <a:ext cx="2175327" cy="1018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" name="Equation" r:id="rId6" imgW="22529800" imgH="10528300" progId="Equation.DSMT4">
                  <p:embed/>
                </p:oleObj>
              </mc:Choice>
              <mc:Fallback>
                <p:oleObj name="Equation" r:id="rId6" imgW="22529800" imgH="10528300" progId="Equation.DSMT4">
                  <p:embed/>
                  <p:pic>
                    <p:nvPicPr>
                      <p:cNvPr id="6" name="Object 1">
                        <a:extLst>
                          <a:ext uri="{FF2B5EF4-FFF2-40B4-BE49-F238E27FC236}">
                            <a16:creationId xmlns:a16="http://schemas.microsoft.com/office/drawing/2014/main" id="{D4200E87-599D-AA4B-9972-6FF75C43B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089" y="2881075"/>
                        <a:ext cx="2175327" cy="1018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528C3412-6033-F041-9580-B168475DA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29905"/>
              </p:ext>
            </p:extLst>
          </p:nvPr>
        </p:nvGraphicFramePr>
        <p:xfrm>
          <a:off x="6813535" y="4108693"/>
          <a:ext cx="4326556" cy="8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" name="Equation" r:id="rId8" imgW="48272700" imgH="9944100" progId="Equation.DSMT4">
                  <p:embed/>
                </p:oleObj>
              </mc:Choice>
              <mc:Fallback>
                <p:oleObj name="Equation" r:id="rId8" imgW="48272700" imgH="9944100" progId="Equation.DSMT4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41067ABA-DB76-654A-92F8-147538D41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35" y="4108693"/>
                        <a:ext cx="4326556" cy="89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20332CB8-EA63-044C-91F4-B2867B7EDF25}"/>
              </a:ext>
            </a:extLst>
          </p:cNvPr>
          <p:cNvSpPr/>
          <p:nvPr/>
        </p:nvSpPr>
        <p:spPr>
          <a:xfrm>
            <a:off x="7855527" y="3477491"/>
            <a:ext cx="2868768" cy="2155789"/>
          </a:xfrm>
          <a:custGeom>
            <a:avLst/>
            <a:gdLst>
              <a:gd name="connsiteX0" fmla="*/ 0 w 2868768"/>
              <a:gd name="connsiteY0" fmla="*/ 2133600 h 2155789"/>
              <a:gd name="connsiteX1" fmla="*/ 914400 w 2868768"/>
              <a:gd name="connsiteY1" fmla="*/ 2133600 h 2155789"/>
              <a:gd name="connsiteX2" fmla="*/ 1052946 w 2868768"/>
              <a:gd name="connsiteY2" fmla="*/ 2105891 h 2155789"/>
              <a:gd name="connsiteX3" fmla="*/ 1136073 w 2868768"/>
              <a:gd name="connsiteY3" fmla="*/ 2092036 h 2155789"/>
              <a:gd name="connsiteX4" fmla="*/ 1233055 w 2868768"/>
              <a:gd name="connsiteY4" fmla="*/ 2064327 h 2155789"/>
              <a:gd name="connsiteX5" fmla="*/ 1357746 w 2868768"/>
              <a:gd name="connsiteY5" fmla="*/ 2036618 h 2155789"/>
              <a:gd name="connsiteX6" fmla="*/ 1468582 w 2868768"/>
              <a:gd name="connsiteY6" fmla="*/ 2008909 h 2155789"/>
              <a:gd name="connsiteX7" fmla="*/ 1524000 w 2868768"/>
              <a:gd name="connsiteY7" fmla="*/ 1981200 h 2155789"/>
              <a:gd name="connsiteX8" fmla="*/ 1620982 w 2868768"/>
              <a:gd name="connsiteY8" fmla="*/ 1953491 h 2155789"/>
              <a:gd name="connsiteX9" fmla="*/ 1731818 w 2868768"/>
              <a:gd name="connsiteY9" fmla="*/ 1911927 h 2155789"/>
              <a:gd name="connsiteX10" fmla="*/ 1787237 w 2868768"/>
              <a:gd name="connsiteY10" fmla="*/ 1884218 h 2155789"/>
              <a:gd name="connsiteX11" fmla="*/ 1828800 w 2868768"/>
              <a:gd name="connsiteY11" fmla="*/ 1870364 h 2155789"/>
              <a:gd name="connsiteX12" fmla="*/ 1967346 w 2868768"/>
              <a:gd name="connsiteY12" fmla="*/ 1787236 h 2155789"/>
              <a:gd name="connsiteX13" fmla="*/ 2008909 w 2868768"/>
              <a:gd name="connsiteY13" fmla="*/ 1759527 h 2155789"/>
              <a:gd name="connsiteX14" fmla="*/ 2050473 w 2868768"/>
              <a:gd name="connsiteY14" fmla="*/ 1717964 h 2155789"/>
              <a:gd name="connsiteX15" fmla="*/ 2105891 w 2868768"/>
              <a:gd name="connsiteY15" fmla="*/ 1676400 h 2155789"/>
              <a:gd name="connsiteX16" fmla="*/ 2202873 w 2868768"/>
              <a:gd name="connsiteY16" fmla="*/ 1579418 h 2155789"/>
              <a:gd name="connsiteX17" fmla="*/ 2258291 w 2868768"/>
              <a:gd name="connsiteY17" fmla="*/ 1496291 h 2155789"/>
              <a:gd name="connsiteX18" fmla="*/ 2341418 w 2868768"/>
              <a:gd name="connsiteY18" fmla="*/ 1413164 h 2155789"/>
              <a:gd name="connsiteX19" fmla="*/ 2396837 w 2868768"/>
              <a:gd name="connsiteY19" fmla="*/ 1343891 h 2155789"/>
              <a:gd name="connsiteX20" fmla="*/ 2452255 w 2868768"/>
              <a:gd name="connsiteY20" fmla="*/ 1260764 h 2155789"/>
              <a:gd name="connsiteX21" fmla="*/ 2479964 w 2868768"/>
              <a:gd name="connsiteY21" fmla="*/ 1205345 h 2155789"/>
              <a:gd name="connsiteX22" fmla="*/ 2618509 w 2868768"/>
              <a:gd name="connsiteY22" fmla="*/ 1011382 h 2155789"/>
              <a:gd name="connsiteX23" fmla="*/ 2660073 w 2868768"/>
              <a:gd name="connsiteY23" fmla="*/ 914400 h 2155789"/>
              <a:gd name="connsiteX24" fmla="*/ 2687782 w 2868768"/>
              <a:gd name="connsiteY24" fmla="*/ 858982 h 2155789"/>
              <a:gd name="connsiteX25" fmla="*/ 2701637 w 2868768"/>
              <a:gd name="connsiteY25" fmla="*/ 803564 h 2155789"/>
              <a:gd name="connsiteX26" fmla="*/ 2729346 w 2868768"/>
              <a:gd name="connsiteY26" fmla="*/ 748145 h 2155789"/>
              <a:gd name="connsiteX27" fmla="*/ 2757055 w 2868768"/>
              <a:gd name="connsiteY27" fmla="*/ 651164 h 2155789"/>
              <a:gd name="connsiteX28" fmla="*/ 2784764 w 2868768"/>
              <a:gd name="connsiteY28" fmla="*/ 568036 h 2155789"/>
              <a:gd name="connsiteX29" fmla="*/ 2798618 w 2868768"/>
              <a:gd name="connsiteY29" fmla="*/ 526473 h 2155789"/>
              <a:gd name="connsiteX30" fmla="*/ 2812473 w 2868768"/>
              <a:gd name="connsiteY30" fmla="*/ 484909 h 2155789"/>
              <a:gd name="connsiteX31" fmla="*/ 2840182 w 2868768"/>
              <a:gd name="connsiteY31" fmla="*/ 290945 h 2155789"/>
              <a:gd name="connsiteX32" fmla="*/ 2854037 w 2868768"/>
              <a:gd name="connsiteY32" fmla="*/ 193964 h 2155789"/>
              <a:gd name="connsiteX33" fmla="*/ 2867891 w 2868768"/>
              <a:gd name="connsiteY33" fmla="*/ 83127 h 2155789"/>
              <a:gd name="connsiteX34" fmla="*/ 2867891 w 2868768"/>
              <a:gd name="connsiteY34" fmla="*/ 0 h 215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68768" h="2155789">
                <a:moveTo>
                  <a:pt x="0" y="2133600"/>
                </a:moveTo>
                <a:cubicBezTo>
                  <a:pt x="386123" y="2168701"/>
                  <a:pt x="197399" y="2157108"/>
                  <a:pt x="914400" y="2133600"/>
                </a:cubicBezTo>
                <a:cubicBezTo>
                  <a:pt x="971176" y="2131738"/>
                  <a:pt x="1000868" y="2116307"/>
                  <a:pt x="1052946" y="2105891"/>
                </a:cubicBezTo>
                <a:cubicBezTo>
                  <a:pt x="1080492" y="2100382"/>
                  <a:pt x="1108527" y="2097545"/>
                  <a:pt x="1136073" y="2092036"/>
                </a:cubicBezTo>
                <a:cubicBezTo>
                  <a:pt x="1208274" y="2077596"/>
                  <a:pt x="1171421" y="2081937"/>
                  <a:pt x="1233055" y="2064327"/>
                </a:cubicBezTo>
                <a:cubicBezTo>
                  <a:pt x="1332584" y="2035890"/>
                  <a:pt x="1243502" y="2065179"/>
                  <a:pt x="1357746" y="2036618"/>
                </a:cubicBezTo>
                <a:cubicBezTo>
                  <a:pt x="1528156" y="1994016"/>
                  <a:pt x="1213248" y="2059977"/>
                  <a:pt x="1468582" y="2008909"/>
                </a:cubicBezTo>
                <a:cubicBezTo>
                  <a:pt x="1487055" y="1999673"/>
                  <a:pt x="1505017" y="1989336"/>
                  <a:pt x="1524000" y="1981200"/>
                </a:cubicBezTo>
                <a:cubicBezTo>
                  <a:pt x="1551830" y="1969273"/>
                  <a:pt x="1592854" y="1960523"/>
                  <a:pt x="1620982" y="1953491"/>
                </a:cubicBezTo>
                <a:cubicBezTo>
                  <a:pt x="1775268" y="1876348"/>
                  <a:pt x="1580913" y="1968516"/>
                  <a:pt x="1731818" y="1911927"/>
                </a:cubicBezTo>
                <a:cubicBezTo>
                  <a:pt x="1751156" y="1904675"/>
                  <a:pt x="1768254" y="1892354"/>
                  <a:pt x="1787237" y="1884218"/>
                </a:cubicBezTo>
                <a:cubicBezTo>
                  <a:pt x="1800660" y="1878465"/>
                  <a:pt x="1815377" y="1876117"/>
                  <a:pt x="1828800" y="1870364"/>
                </a:cubicBezTo>
                <a:cubicBezTo>
                  <a:pt x="1888437" y="1844805"/>
                  <a:pt x="1908260" y="1826627"/>
                  <a:pt x="1967346" y="1787236"/>
                </a:cubicBezTo>
                <a:cubicBezTo>
                  <a:pt x="1981200" y="1778000"/>
                  <a:pt x="1997135" y="1771301"/>
                  <a:pt x="2008909" y="1759527"/>
                </a:cubicBezTo>
                <a:cubicBezTo>
                  <a:pt x="2022764" y="1745673"/>
                  <a:pt x="2035597" y="1730715"/>
                  <a:pt x="2050473" y="1717964"/>
                </a:cubicBezTo>
                <a:cubicBezTo>
                  <a:pt x="2068005" y="1702937"/>
                  <a:pt x="2088805" y="1691933"/>
                  <a:pt x="2105891" y="1676400"/>
                </a:cubicBezTo>
                <a:cubicBezTo>
                  <a:pt x="2139719" y="1645647"/>
                  <a:pt x="2177513" y="1617457"/>
                  <a:pt x="2202873" y="1579418"/>
                </a:cubicBezTo>
                <a:cubicBezTo>
                  <a:pt x="2221346" y="1551709"/>
                  <a:pt x="2234743" y="1519839"/>
                  <a:pt x="2258291" y="1496291"/>
                </a:cubicBezTo>
                <a:lnTo>
                  <a:pt x="2341418" y="1413164"/>
                </a:lnTo>
                <a:cubicBezTo>
                  <a:pt x="2372619" y="1319563"/>
                  <a:pt x="2329348" y="1421021"/>
                  <a:pt x="2396837" y="1343891"/>
                </a:cubicBezTo>
                <a:cubicBezTo>
                  <a:pt x="2418767" y="1318829"/>
                  <a:pt x="2437362" y="1290550"/>
                  <a:pt x="2452255" y="1260764"/>
                </a:cubicBezTo>
                <a:cubicBezTo>
                  <a:pt x="2461491" y="1242291"/>
                  <a:pt x="2468508" y="1222530"/>
                  <a:pt x="2479964" y="1205345"/>
                </a:cubicBezTo>
                <a:cubicBezTo>
                  <a:pt x="2505067" y="1167691"/>
                  <a:pt x="2593725" y="1060951"/>
                  <a:pt x="2618509" y="1011382"/>
                </a:cubicBezTo>
                <a:cubicBezTo>
                  <a:pt x="2710407" y="827586"/>
                  <a:pt x="2598916" y="1057099"/>
                  <a:pt x="2660073" y="914400"/>
                </a:cubicBezTo>
                <a:cubicBezTo>
                  <a:pt x="2668209" y="895417"/>
                  <a:pt x="2680530" y="878320"/>
                  <a:pt x="2687782" y="858982"/>
                </a:cubicBezTo>
                <a:cubicBezTo>
                  <a:pt x="2694468" y="841153"/>
                  <a:pt x="2694951" y="821393"/>
                  <a:pt x="2701637" y="803564"/>
                </a:cubicBezTo>
                <a:cubicBezTo>
                  <a:pt x="2708889" y="784226"/>
                  <a:pt x="2721210" y="767128"/>
                  <a:pt x="2729346" y="748145"/>
                </a:cubicBezTo>
                <a:cubicBezTo>
                  <a:pt x="2744864" y="711937"/>
                  <a:pt x="2745340" y="690215"/>
                  <a:pt x="2757055" y="651164"/>
                </a:cubicBezTo>
                <a:cubicBezTo>
                  <a:pt x="2765448" y="623188"/>
                  <a:pt x="2775528" y="595745"/>
                  <a:pt x="2784764" y="568036"/>
                </a:cubicBezTo>
                <a:lnTo>
                  <a:pt x="2798618" y="526473"/>
                </a:lnTo>
                <a:lnTo>
                  <a:pt x="2812473" y="484909"/>
                </a:lnTo>
                <a:lnTo>
                  <a:pt x="2840182" y="290945"/>
                </a:lnTo>
                <a:cubicBezTo>
                  <a:pt x="2844800" y="258618"/>
                  <a:pt x="2849987" y="226367"/>
                  <a:pt x="2854037" y="193964"/>
                </a:cubicBezTo>
                <a:cubicBezTo>
                  <a:pt x="2858655" y="157018"/>
                  <a:pt x="2865238" y="120266"/>
                  <a:pt x="2867891" y="83127"/>
                </a:cubicBezTo>
                <a:cubicBezTo>
                  <a:pt x="2869865" y="55488"/>
                  <a:pt x="2867891" y="27709"/>
                  <a:pt x="286789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Vector Representation contd..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740046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Example</a:t>
            </a:r>
            <a:r>
              <a:rPr lang="en-US" dirty="0"/>
              <a:t> assuming n=2: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Assuming the standard base &lt;v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=j&gt;, x</a:t>
            </a:r>
            <a:r>
              <a:rPr lang="en-US" baseline="-25000" dirty="0"/>
              <a:t>i</a:t>
            </a:r>
            <a:r>
              <a:rPr lang="en-US" dirty="0"/>
              <a:t> can be obtained by projecting x along the direction of v</a:t>
            </a:r>
            <a:r>
              <a:rPr lang="en-US" baseline="-25000" dirty="0"/>
              <a:t>i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x</a:t>
            </a:r>
            <a:r>
              <a:rPr lang="en-US" dirty="0"/>
              <a:t> can be “reconstructed” from its projections as follows: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baseline="30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baseline="30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baseline="30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baseline="30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0EF66D97-2A14-9247-923B-34CB383B6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13182"/>
              </p:ext>
            </p:extLst>
          </p:nvPr>
        </p:nvGraphicFramePr>
        <p:xfrm>
          <a:off x="7386817" y="1516800"/>
          <a:ext cx="16970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8" name="Equation" r:id="rId4" imgW="22237700" imgH="11112500" progId="Equation.DSMT4">
                  <p:embed/>
                </p:oleObj>
              </mc:Choice>
              <mc:Fallback>
                <p:oleObj name="Equation" r:id="rId4" imgW="22237700" imgH="11112500" progId="Equation.DSMT4">
                  <p:embed/>
                  <p:pic>
                    <p:nvPicPr>
                      <p:cNvPr id="20485" name="Object 1">
                        <a:extLst>
                          <a:ext uri="{FF2B5EF4-FFF2-40B4-BE49-F238E27FC236}">
                            <a16:creationId xmlns:a16="http://schemas.microsoft.com/office/drawing/2014/main" id="{FE519F6E-3053-FF43-B0D2-AD5583209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817" y="1516800"/>
                        <a:ext cx="16970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DC2042FD-32BD-034B-8681-805FCB007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00479"/>
              </p:ext>
            </p:extLst>
          </p:nvPr>
        </p:nvGraphicFramePr>
        <p:xfrm>
          <a:off x="7871004" y="2948319"/>
          <a:ext cx="2538164" cy="78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9" name="Equation" r:id="rId6" imgW="34226500" imgH="10528300" progId="Equation.DSMT4">
                  <p:embed/>
                </p:oleObj>
              </mc:Choice>
              <mc:Fallback>
                <p:oleObj name="Equation" r:id="rId6" imgW="34226500" imgH="10528300" progId="Equation.DSMT4">
                  <p:embed/>
                  <p:pic>
                    <p:nvPicPr>
                      <p:cNvPr id="6" name="Object 1">
                        <a:extLst>
                          <a:ext uri="{FF2B5EF4-FFF2-40B4-BE49-F238E27FC236}">
                            <a16:creationId xmlns:a16="http://schemas.microsoft.com/office/drawing/2014/main" id="{922E58D5-F3E0-A74D-AAAE-C1E389083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1004" y="2948319"/>
                        <a:ext cx="2538164" cy="782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>
            <a:extLst>
              <a:ext uri="{FF2B5EF4-FFF2-40B4-BE49-F238E27FC236}">
                <a16:creationId xmlns:a16="http://schemas.microsoft.com/office/drawing/2014/main" id="{7837BCE2-0B94-0F4E-89AE-15E9F9203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096827"/>
              </p:ext>
            </p:extLst>
          </p:nvPr>
        </p:nvGraphicFramePr>
        <p:xfrm>
          <a:off x="3411995" y="5482781"/>
          <a:ext cx="1783459" cy="52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0" name="Equation" r:id="rId8" imgW="15798800" imgH="4686300" progId="Equation.DSMT4">
                  <p:embed/>
                </p:oleObj>
              </mc:Choice>
              <mc:Fallback>
                <p:oleObj name="Equation" r:id="rId8" imgW="15798800" imgH="4686300" progId="Equation.DSMT4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D6C7F21F-AB8B-954D-A52A-3826F2F8E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995" y="5482781"/>
                        <a:ext cx="1783459" cy="528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0C65E15E-D929-C545-8B49-A1351981C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77872"/>
              </p:ext>
            </p:extLst>
          </p:nvPr>
        </p:nvGraphicFramePr>
        <p:xfrm>
          <a:off x="8819535" y="3936826"/>
          <a:ext cx="2646363" cy="78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1" name="Equation" r:id="rId10" imgW="35699700" imgH="10528300" progId="Equation.DSMT4">
                  <p:embed/>
                </p:oleObj>
              </mc:Choice>
              <mc:Fallback>
                <p:oleObj name="Equation" r:id="rId10" imgW="35699700" imgH="10528300" progId="Equation.DSMT4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CE042194-AD13-154D-8141-130EDB0C6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535" y="3936826"/>
                        <a:ext cx="2646363" cy="782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">
            <a:extLst>
              <a:ext uri="{FF2B5EF4-FFF2-40B4-BE49-F238E27FC236}">
                <a16:creationId xmlns:a16="http://schemas.microsoft.com/office/drawing/2014/main" id="{3F2C1E3E-8FFA-C34A-8764-909DEF64BC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854" y="1247082"/>
            <a:ext cx="225266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F917C2-992B-0849-ABE8-096B000CE9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76054" y="1542357"/>
            <a:ext cx="12700" cy="649288"/>
          </a:xfrm>
          <a:prstGeom prst="lin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7A9FB-C3CD-E240-9139-B27C51F8FA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22017" y="1523307"/>
            <a:ext cx="560387" cy="11113"/>
          </a:xfrm>
          <a:prstGeom prst="lin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76E7BC-CA5F-2045-87E3-68A0CF3432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49004" y="2183707"/>
            <a:ext cx="225425" cy="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EADED-A624-6A44-8267-D6A28541AD7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7417" y="2036070"/>
            <a:ext cx="4762" cy="15240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20">
            <a:extLst>
              <a:ext uri="{FF2B5EF4-FFF2-40B4-BE49-F238E27FC236}">
                <a16:creationId xmlns:a16="http://schemas.microsoft.com/office/drawing/2014/main" id="{7B6121E1-A5D4-E840-B134-F8B1AD07F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1717" y="2199582"/>
            <a:ext cx="19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3349A267-0500-C944-BE46-0CB0FE04E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692" y="1896370"/>
            <a:ext cx="19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B99D1-B87D-594B-B9DD-966B54008A99}"/>
              </a:ext>
            </a:extLst>
          </p:cNvPr>
          <p:cNvSpPr txBox="1"/>
          <p:nvPr/>
        </p:nvSpPr>
        <p:spPr>
          <a:xfrm>
            <a:off x="7386817" y="5466053"/>
            <a:ext cx="2840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magnitude and v</a:t>
            </a:r>
            <a:r>
              <a:rPr lang="en-US" baseline="-25000" dirty="0"/>
              <a:t>i</a:t>
            </a:r>
            <a:r>
              <a:rPr lang="en-US" dirty="0"/>
              <a:t> is the direction </a:t>
            </a:r>
          </a:p>
        </p:txBody>
      </p:sp>
    </p:spTree>
    <p:extLst>
      <p:ext uri="{BB962C8B-B14F-4D97-AF65-F5344CB8AC3E}">
        <p14:creationId xmlns:p14="http://schemas.microsoft.com/office/powerpoint/2010/main" val="6075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Principal Component Analysis (PCA)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65501" y="1503793"/>
            <a:ext cx="10868562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∈R</a:t>
            </a:r>
            <a:r>
              <a:rPr lang="en-US" sz="2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it can be written a linear combination of an orthonormal set of N basis vectors &lt;v</a:t>
            </a:r>
            <a:r>
              <a:rPr lang="en-US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,v</a:t>
            </a:r>
            <a:r>
              <a:rPr lang="en-US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,…,v</a:t>
            </a:r>
            <a:r>
              <a:rPr lang="en-US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𝑁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 in R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                             </a:t>
            </a:r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EF334C9A-C2C2-CD4F-BA38-5DEF993DB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62"/>
              </p:ext>
            </p:extLst>
          </p:nvPr>
        </p:nvGraphicFramePr>
        <p:xfrm>
          <a:off x="4712499" y="3171287"/>
          <a:ext cx="4081474" cy="84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5" name="Equation" r:id="rId4" imgW="48272700" imgH="9944100" progId="Equation.DSMT4">
                  <p:embed/>
                </p:oleObj>
              </mc:Choice>
              <mc:Fallback>
                <p:oleObj name="Equation" r:id="rId4" imgW="48272700" imgH="9944100" progId="Equation.DSMT4">
                  <p:embed/>
                  <p:pic>
                    <p:nvPicPr>
                      <p:cNvPr id="19462" name="Object 1">
                        <a:extLst>
                          <a:ext uri="{FF2B5EF4-FFF2-40B4-BE49-F238E27FC236}">
                            <a16:creationId xmlns:a16="http://schemas.microsoft.com/office/drawing/2014/main" id="{76527AFB-3D79-9542-A041-1DA00E1AB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499" y="3171287"/>
                        <a:ext cx="4081474" cy="84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49B073F7-65A9-2A41-8CA4-A105250B2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21286"/>
              </p:ext>
            </p:extLst>
          </p:nvPr>
        </p:nvGraphicFramePr>
        <p:xfrm>
          <a:off x="1273507" y="3285793"/>
          <a:ext cx="2472699" cy="84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" name="Equation" r:id="rId6" imgW="31013400" imgH="10528300" progId="Equation.DSMT4">
                  <p:embed/>
                </p:oleObj>
              </mc:Choice>
              <mc:Fallback>
                <p:oleObj name="Equation" r:id="rId6" imgW="31013400" imgH="10528300" progId="Equation.DSMT4">
                  <p:embed/>
                  <p:pic>
                    <p:nvPicPr>
                      <p:cNvPr id="19463" name="Object 1">
                        <a:extLst>
                          <a:ext uri="{FF2B5EF4-FFF2-40B4-BE49-F238E27FC236}">
                            <a16:creationId xmlns:a16="http://schemas.microsoft.com/office/drawing/2014/main" id="{83FC23C1-A7EE-5344-9477-655863F61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507" y="3285793"/>
                        <a:ext cx="2472699" cy="84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D224CD6A-8B10-DA4D-9A11-774BC4723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73442"/>
              </p:ext>
            </p:extLst>
          </p:nvPr>
        </p:nvGraphicFramePr>
        <p:xfrm>
          <a:off x="3946768" y="4806683"/>
          <a:ext cx="2343195" cy="73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7" name="Equation" r:id="rId8" imgW="33642300" imgH="10528300" progId="Equation.DSMT4">
                  <p:embed/>
                </p:oleObj>
              </mc:Choice>
              <mc:Fallback>
                <p:oleObj name="Equation" r:id="rId8" imgW="33642300" imgH="10528300" progId="Equation.DSMT4">
                  <p:embed/>
                  <p:pic>
                    <p:nvPicPr>
                      <p:cNvPr id="19464" name="Object 1">
                        <a:extLst>
                          <a:ext uri="{FF2B5EF4-FFF2-40B4-BE49-F238E27FC236}">
                            <a16:creationId xmlns:a16="http://schemas.microsoft.com/office/drawing/2014/main" id="{1EBCC52F-7693-3247-8FE0-551FF7D4C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768" y="4806683"/>
                        <a:ext cx="2343195" cy="73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EC75BC83-B275-7A43-B9AA-32ADAD99C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47499"/>
              </p:ext>
            </p:extLst>
          </p:nvPr>
        </p:nvGraphicFramePr>
        <p:xfrm>
          <a:off x="9755287" y="2835892"/>
          <a:ext cx="817462" cy="249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" name="Equation" r:id="rId10" imgW="14046200" imgH="42710100" progId="Equation.DSMT4">
                  <p:embed/>
                </p:oleObj>
              </mc:Choice>
              <mc:Fallback>
                <p:oleObj name="Equation" r:id="rId10" imgW="14046200" imgH="42710100" progId="Equation.DSMT4">
                  <p:embed/>
                  <p:pic>
                    <p:nvPicPr>
                      <p:cNvPr id="15" name="Object 1">
                        <a:extLst>
                          <a:ext uri="{FF2B5EF4-FFF2-40B4-BE49-F238E27FC236}">
                            <a16:creationId xmlns:a16="http://schemas.microsoft.com/office/drawing/2014/main" id="{ABEB1BF2-D936-4348-BE7B-AC97E86E8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287" y="2835892"/>
                        <a:ext cx="817462" cy="2495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EFC6B7-D195-7C44-91B5-423F0BCD02E2}"/>
              </a:ext>
            </a:extLst>
          </p:cNvPr>
          <p:cNvSpPr txBox="1"/>
          <p:nvPr/>
        </p:nvSpPr>
        <p:spPr>
          <a:xfrm>
            <a:off x="319141" y="5966326"/>
            <a:ext cx="1113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Wikipedia: an orthonormal basis for an inner product space V with finite dimension is a basis for V whose vectors are</a:t>
            </a:r>
          </a:p>
          <a:p>
            <a:pPr algn="ctr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 orthonormal, that is, they are all unit vectors and orthogonal to each other.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B67B6-2D51-AB47-9B12-22DB003FF9C0}"/>
              </a:ext>
            </a:extLst>
          </p:cNvPr>
          <p:cNvSpPr txBox="1"/>
          <p:nvPr/>
        </p:nvSpPr>
        <p:spPr>
          <a:xfrm>
            <a:off x="800734" y="4151747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E46102"/>
                </a:solidFill>
              </a:rPr>
              <a:t>v : basis vectors</a:t>
            </a:r>
          </a:p>
        </p:txBody>
      </p:sp>
    </p:spTree>
    <p:extLst>
      <p:ext uri="{BB962C8B-B14F-4D97-AF65-F5344CB8AC3E}">
        <p14:creationId xmlns:p14="http://schemas.microsoft.com/office/powerpoint/2010/main" val="21399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81263" y="90546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8610" name="Picture 2" descr="An example of different projections.">
            <a:extLst>
              <a:ext uri="{FF2B5EF4-FFF2-40B4-BE49-F238E27FC236}">
                <a16:creationId xmlns:a16="http://schemas.microsoft.com/office/drawing/2014/main" id="{326DE571-4762-354F-99A1-B5EAE21F0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8472" r="54698" b="6573"/>
          <a:stretch/>
        </p:blipFill>
        <p:spPr bwMode="auto">
          <a:xfrm>
            <a:off x="7684168" y="1447355"/>
            <a:ext cx="2703562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2" name="Picture 4" descr="An example of different projections.">
            <a:extLst>
              <a:ext uri="{FF2B5EF4-FFF2-40B4-BE49-F238E27FC236}">
                <a16:creationId xmlns:a16="http://schemas.microsoft.com/office/drawing/2014/main" id="{CE45AE40-7927-1148-8538-FC81E54C2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8" t="45162" r="5000" b="22261"/>
          <a:stretch/>
        </p:blipFill>
        <p:spPr bwMode="auto">
          <a:xfrm>
            <a:off x="6480445" y="4254809"/>
            <a:ext cx="5246708" cy="12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DEFEB-9487-0440-8622-F2C52461867E}"/>
              </a:ext>
            </a:extLst>
          </p:cNvPr>
          <p:cNvSpPr txBox="1"/>
          <p:nvPr/>
        </p:nvSpPr>
        <p:spPr>
          <a:xfrm>
            <a:off x="850232" y="2724628"/>
            <a:ext cx="5903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 will project the points to the green line or the violet line? Which one is the best choice?</a:t>
            </a:r>
          </a:p>
          <a:p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101598">
              <a:buSzPts val="2400"/>
            </a:pP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Project starts 10/28. Presentations – 12/02, 12/07. Report Due – 12/10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Total Teams #- TBD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Weekly check-in with TA for all teams: 11/02- 11/30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Team numbers will be assigned. Some teams will check in on Tuesday and some on Thursday. Dates will be shared in next class.</a:t>
            </a:r>
          </a:p>
          <a:p>
            <a:pPr marL="101598">
              <a:buSzPts val="2400"/>
            </a:pP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81263" y="90546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Intuition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2F540-A8C3-AA4B-8F29-16BB6838238E}"/>
              </a:ext>
            </a:extLst>
          </p:cNvPr>
          <p:cNvSpPr txBox="1"/>
          <p:nvPr/>
        </p:nvSpPr>
        <p:spPr>
          <a:xfrm>
            <a:off x="576950" y="1755132"/>
            <a:ext cx="752374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Intuitively, the green line is better with more separated points. But how can we choose it "mathematically" (precisely)? We need to know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Mean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finds the most balanced point in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Variance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measures the spread of data from the mean. However, variance is not enough. There are many different ways in that we get the same variance.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Covariance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indicates the direction in that data are spreading.</a:t>
            </a:r>
          </a:p>
        </p:txBody>
      </p:sp>
      <p:pic>
        <p:nvPicPr>
          <p:cNvPr id="68610" name="Picture 2" descr="An example of different projections.">
            <a:extLst>
              <a:ext uri="{FF2B5EF4-FFF2-40B4-BE49-F238E27FC236}">
                <a16:creationId xmlns:a16="http://schemas.microsoft.com/office/drawing/2014/main" id="{326DE571-4762-354F-99A1-B5EAE21F0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8472" r="54698" b="6573"/>
          <a:stretch/>
        </p:blipFill>
        <p:spPr bwMode="auto">
          <a:xfrm>
            <a:off x="9304420" y="1503948"/>
            <a:ext cx="2037348" cy="192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2" name="Picture 4" descr="An example of different projections.">
            <a:extLst>
              <a:ext uri="{FF2B5EF4-FFF2-40B4-BE49-F238E27FC236}">
                <a16:creationId xmlns:a16="http://schemas.microsoft.com/office/drawing/2014/main" id="{CE45AE40-7927-1148-8538-FC81E54C2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8" t="45162" r="5000" b="22261"/>
          <a:stretch/>
        </p:blipFill>
        <p:spPr bwMode="auto">
          <a:xfrm>
            <a:off x="8100697" y="4001901"/>
            <a:ext cx="3953811" cy="9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5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81263" y="90546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covariance is needed?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70658" name="Picture 2" descr="Different data but the same mean and variance.">
            <a:extLst>
              <a:ext uri="{FF2B5EF4-FFF2-40B4-BE49-F238E27FC236}">
                <a16:creationId xmlns:a16="http://schemas.microsoft.com/office/drawing/2014/main" id="{D01C4C7F-366F-D648-A48E-E76737B9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00130"/>
            <a:ext cx="8359460" cy="423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71BADF-D5BC-D744-A700-19BBC0F0990A}"/>
              </a:ext>
            </a:extLst>
          </p:cNvPr>
          <p:cNvSpPr txBox="1"/>
          <p:nvPr/>
        </p:nvSpPr>
        <p:spPr>
          <a:xfrm>
            <a:off x="1844842" y="6247992"/>
            <a:ext cx="893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461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data but the same mean and variance. That's why we need covariance!</a:t>
            </a:r>
          </a:p>
        </p:txBody>
      </p:sp>
    </p:spTree>
    <p:extLst>
      <p:ext uri="{BB962C8B-B14F-4D97-AF65-F5344CB8AC3E}">
        <p14:creationId xmlns:p14="http://schemas.microsoft.com/office/powerpoint/2010/main" val="7326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Principal Component Analysis (PCA)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0307161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PCA seeks to approximate x in a subspace of R</a:t>
            </a:r>
            <a:r>
              <a:rPr lang="en-US" baseline="30000" dirty="0"/>
              <a:t>N</a:t>
            </a:r>
            <a:r>
              <a:rPr lang="en-US" dirty="0"/>
              <a:t> using a new set of K&lt;&lt;N basis vectors </a:t>
            </a:r>
            <a:r>
              <a:rPr lang="en-US" altLang="en-US" dirty="0"/>
              <a:t>&lt;u</a:t>
            </a:r>
            <a:r>
              <a:rPr lang="en-US" altLang="en-US" baseline="-25000" dirty="0"/>
              <a:t>1</a:t>
            </a:r>
            <a:r>
              <a:rPr lang="en-US" altLang="en-US" dirty="0"/>
              <a:t>, u</a:t>
            </a:r>
            <a:r>
              <a:rPr lang="en-US" altLang="en-US" baseline="-25000" dirty="0"/>
              <a:t>2</a:t>
            </a:r>
            <a:r>
              <a:rPr lang="en-US" altLang="en-US" dirty="0"/>
              <a:t>, …,</a:t>
            </a:r>
            <a:r>
              <a:rPr lang="en-US" altLang="en-US" dirty="0" err="1"/>
              <a:t>u</a:t>
            </a:r>
            <a:r>
              <a:rPr lang="en-US" altLang="en-US" baseline="-25000" dirty="0" err="1"/>
              <a:t>K</a:t>
            </a:r>
            <a:r>
              <a:rPr lang="en-US" altLang="en-US" dirty="0"/>
              <a:t>&gt; in R</a:t>
            </a:r>
            <a:r>
              <a:rPr lang="en-US" altLang="en-US" baseline="30000" dirty="0"/>
              <a:t>N</a:t>
            </a:r>
            <a:r>
              <a:rPr lang="en-US" altLang="en-US" dirty="0"/>
              <a:t>: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Calibri" panose="020F0502020204030204" pitchFamily="34" charset="0"/>
              </a:rPr>
              <a:t>			</a:t>
            </a:r>
          </a:p>
          <a:p>
            <a:pPr>
              <a:defRPr/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2000" dirty="0">
                <a:latin typeface="Calibri" panose="020F0502020204030204" pitchFamily="34" charset="0"/>
              </a:rPr>
              <a:t>			</a:t>
            </a:r>
          </a:p>
          <a:p>
            <a:pPr>
              <a:defRPr/>
            </a:pPr>
            <a:r>
              <a:rPr lang="en-US" sz="2000" dirty="0">
                <a:latin typeface="Calibri" panose="020F0502020204030204" pitchFamily="34" charset="0"/>
              </a:rPr>
              <a:t>			</a:t>
            </a:r>
            <a:r>
              <a:rPr lang="en-US" dirty="0">
                <a:latin typeface="Calibri" panose="020F0502020204030204" pitchFamily="34" charset="0"/>
              </a:rPr>
              <a:t>such that                  is minimized!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                                     </a:t>
            </a:r>
            <a:r>
              <a:rPr lang="en-US" sz="2000" dirty="0">
                <a:latin typeface="Calibri" panose="020F0502020204030204" pitchFamily="34" charset="0"/>
              </a:rPr>
              <a:t>(i.e., </a:t>
            </a:r>
            <a:r>
              <a:rPr lang="en-US" sz="2000" b="1" dirty="0">
                <a:latin typeface="Calibri" panose="020F0502020204030204" pitchFamily="34" charset="0"/>
              </a:rPr>
              <a:t>minimize information loss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3BDC6558-A3B4-6148-8287-71DA4E7D6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66507"/>
              </p:ext>
            </p:extLst>
          </p:nvPr>
        </p:nvGraphicFramePr>
        <p:xfrm>
          <a:off x="795751" y="2726460"/>
          <a:ext cx="4930943" cy="98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2" name="Equation" r:id="rId4" imgW="49733200" imgH="9944100" progId="Equation.DSMT4">
                  <p:embed/>
                </p:oleObj>
              </mc:Choice>
              <mc:Fallback>
                <p:oleObj name="Equation" r:id="rId4" imgW="49733200" imgH="9944100" progId="Equation.DSMT4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3BDC6558-A3B4-6148-8287-71DA4E7D6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751" y="2726460"/>
                        <a:ext cx="4930943" cy="986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94ED871C-C255-5543-9DF3-6F84247FEB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10594"/>
              </p:ext>
            </p:extLst>
          </p:nvPr>
        </p:nvGraphicFramePr>
        <p:xfrm>
          <a:off x="8860462" y="3805395"/>
          <a:ext cx="935038" cy="238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3" name="Equation" r:id="rId6" imgW="11696700" imgH="26911300" progId="Equation.DSMT4">
                  <p:embed/>
                </p:oleObj>
              </mc:Choice>
              <mc:Fallback>
                <p:oleObj name="Equation" r:id="rId6" imgW="11696700" imgH="26911300" progId="Equation.DSMT4">
                  <p:embed/>
                  <p:pic>
                    <p:nvPicPr>
                      <p:cNvPr id="8" name="Object 1">
                        <a:extLst>
                          <a:ext uri="{FF2B5EF4-FFF2-40B4-BE49-F238E27FC236}">
                            <a16:creationId xmlns:a16="http://schemas.microsoft.com/office/drawing/2014/main" id="{94ED871C-C255-5543-9DF3-6F84247FEB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0462" y="3805395"/>
                        <a:ext cx="935038" cy="238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93323DF1-E501-7842-A7ED-E464FA9D2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90981"/>
              </p:ext>
            </p:extLst>
          </p:nvPr>
        </p:nvGraphicFramePr>
        <p:xfrm>
          <a:off x="6658131" y="2726460"/>
          <a:ext cx="2762521" cy="85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4" name="Equation" r:id="rId8" imgW="34226500" imgH="10528300" progId="Equation.DSMT4">
                  <p:embed/>
                </p:oleObj>
              </mc:Choice>
              <mc:Fallback>
                <p:oleObj name="Equation" r:id="rId8" imgW="34226500" imgH="10528300" progId="Equation.DSMT4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93323DF1-E501-7842-A7ED-E464FA9D2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131" y="2726460"/>
                        <a:ext cx="2762521" cy="852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3D9259DB-9FA6-1244-BE76-4778EBC19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73"/>
              </p:ext>
            </p:extLst>
          </p:nvPr>
        </p:nvGraphicFramePr>
        <p:xfrm>
          <a:off x="3723733" y="4455118"/>
          <a:ext cx="9350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5" name="Equation" r:id="rId10" imgW="11404600" imgH="4686300" progId="Equation.DSMT4">
                  <p:embed/>
                </p:oleObj>
              </mc:Choice>
              <mc:Fallback>
                <p:oleObj name="Equation" r:id="rId10" imgW="11404600" imgH="4686300" progId="Equation.DSMT4">
                  <p:embed/>
                  <p:pic>
                    <p:nvPicPr>
                      <p:cNvPr id="11" name="Object 1">
                        <a:extLst>
                          <a:ext uri="{FF2B5EF4-FFF2-40B4-BE49-F238E27FC236}">
                            <a16:creationId xmlns:a16="http://schemas.microsoft.com/office/drawing/2014/main" id="{3D9259DB-9FA6-1244-BE76-4778EBC19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33" y="4455118"/>
                        <a:ext cx="9350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AB52D55-BB2D-D141-80A7-03686FB00124}"/>
              </a:ext>
            </a:extLst>
          </p:cNvPr>
          <p:cNvSpPr txBox="1"/>
          <p:nvPr/>
        </p:nvSpPr>
        <p:spPr>
          <a:xfrm>
            <a:off x="3567913" y="4083309"/>
            <a:ext cx="19639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E56618"/>
                </a:solidFill>
                <a:latin typeface="+mn-lt"/>
              </a:rPr>
              <a:t>(reconstruction)</a:t>
            </a: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1C729AA0-7330-1D42-8527-692CCB2E4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90542"/>
              </p:ext>
            </p:extLst>
          </p:nvPr>
        </p:nvGraphicFramePr>
        <p:xfrm>
          <a:off x="7146081" y="3675233"/>
          <a:ext cx="1068437" cy="2755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6" name="Equation" r:id="rId12" imgW="14046200" imgH="42710100" progId="Equation.DSMT4">
                  <p:embed/>
                </p:oleObj>
              </mc:Choice>
              <mc:Fallback>
                <p:oleObj name="Equation" r:id="rId12" imgW="14046200" imgH="42710100" progId="Equation.DSMT4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EC75BC83-B275-7A43-B9AA-32ADAD99C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081" y="3675233"/>
                        <a:ext cx="1068437" cy="2755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723185-8DC6-7644-8DDD-3CB0EA5C2ECE}"/>
              </a:ext>
            </a:extLst>
          </p:cNvPr>
          <p:cNvCxnSpPr/>
          <p:nvPr/>
        </p:nvCxnSpPr>
        <p:spPr>
          <a:xfrm>
            <a:off x="8214518" y="5005137"/>
            <a:ext cx="512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Principal Component Analysis (PCA)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6621683-5B6D-C346-A8FE-9FAABEF3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44" y="2819400"/>
            <a:ext cx="1081331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sz="3200" b="0" dirty="0">
                <a:solidFill>
                  <a:schemeClr val="tx1"/>
                </a:solidFill>
              </a:rPr>
              <a:t>Finding </a:t>
            </a:r>
            <a:r>
              <a:rPr lang="en-US" altLang="en-US" sz="3200" b="0" i="1" dirty="0">
                <a:solidFill>
                  <a:schemeClr val="tx1"/>
                </a:solidFill>
              </a:rPr>
              <a:t>the “optimal”</a:t>
            </a:r>
            <a:r>
              <a:rPr lang="en-US" altLang="en-US" sz="3200" b="0" dirty="0">
                <a:solidFill>
                  <a:schemeClr val="tx1"/>
                </a:solidFill>
              </a:rPr>
              <a:t> set of basis vectors &lt;u</a:t>
            </a:r>
            <a:r>
              <a:rPr lang="en-US" altLang="en-US" sz="3200" b="0" baseline="-25000" dirty="0">
                <a:solidFill>
                  <a:schemeClr val="tx1"/>
                </a:solidFill>
              </a:rPr>
              <a:t>1</a:t>
            </a:r>
            <a:r>
              <a:rPr lang="en-US" altLang="en-US" sz="3200" b="0" dirty="0">
                <a:solidFill>
                  <a:schemeClr val="tx1"/>
                </a:solidFill>
              </a:rPr>
              <a:t>, u</a:t>
            </a:r>
            <a:r>
              <a:rPr lang="en-US" altLang="en-US" sz="3200" b="0" baseline="-25000" dirty="0">
                <a:solidFill>
                  <a:schemeClr val="tx1"/>
                </a:solidFill>
              </a:rPr>
              <a:t>2</a:t>
            </a:r>
            <a:r>
              <a:rPr lang="en-US" altLang="en-US" sz="3200" b="0" dirty="0">
                <a:solidFill>
                  <a:schemeClr val="tx1"/>
                </a:solidFill>
              </a:rPr>
              <a:t>, …,</a:t>
            </a:r>
            <a:r>
              <a:rPr lang="en-US" altLang="en-US" sz="3200" b="0" dirty="0" err="1">
                <a:solidFill>
                  <a:schemeClr val="tx1"/>
                </a:solidFill>
              </a:rPr>
              <a:t>u</a:t>
            </a:r>
            <a:r>
              <a:rPr lang="en-US" altLang="en-US" sz="3200" b="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3200" b="0" dirty="0">
                <a:solidFill>
                  <a:schemeClr val="tx1"/>
                </a:solidFill>
              </a:rPr>
              <a:t>&gt;</a:t>
            </a:r>
          </a:p>
          <a:p>
            <a:pPr marL="0" indent="0" algn="ctr" eaLnBrk="1" hangingPunct="1">
              <a:buNone/>
            </a:pPr>
            <a:endParaRPr lang="en-US" alt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Principal Component Analysis (PCA)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0B81E-4434-6E44-B8C9-59E358AB23AD}"/>
              </a:ext>
            </a:extLst>
          </p:cNvPr>
          <p:cNvSpPr txBox="1"/>
          <p:nvPr/>
        </p:nvSpPr>
        <p:spPr>
          <a:xfrm>
            <a:off x="561263" y="1390550"/>
            <a:ext cx="111655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Subtract the mean to move to the original axes. From the original data (a lot of features x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we construct a covariance matrix U.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Find the eigenvalues  𝜆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,λ</a:t>
            </a:r>
            <a:r>
              <a:rPr lang="el-GR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​,…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 correspondent eigenvectors v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​,v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​,… of that matrix (we call them 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eigenstuffs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). Choose K &lt; N couples </a:t>
            </a:r>
            <a:r>
              <a:rPr lang="el-GR" sz="2600" dirty="0">
                <a:latin typeface="Calibri" panose="020F0502020204030204" pitchFamily="34" charset="0"/>
                <a:cs typeface="Calibri" panose="020F0502020204030204" pitchFamily="34" charset="0"/>
              </a:rPr>
              <a:t>λ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 v (the highest eigenvalues) and we get a reduced matrix U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​.</a:t>
            </a:r>
          </a:p>
          <a:p>
            <a:pPr lvl="1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Choose the K “largest” eigenvectors u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𝑖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(i.e., corresponding  	to the K “largest” eigenvalues 𝜆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𝑖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We refer to the “largest” eigenvectors u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𝑖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as principal components.</a:t>
            </a:r>
          </a:p>
          <a:p>
            <a:pPr eaLnBrk="1" hangingPunct="1"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3. Project original data point to the principal components.</a:t>
            </a:r>
          </a:p>
          <a:p>
            <a:pPr eaLnBrk="1" hangingPunct="1"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4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Principal Component Analysis (PCA)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75778" name="Picture 2" descr="A big picture of the idea of PCA algorithm.">
            <a:extLst>
              <a:ext uri="{FF2B5EF4-FFF2-40B4-BE49-F238E27FC236}">
                <a16:creationId xmlns:a16="http://schemas.microsoft.com/office/drawing/2014/main" id="{A3A477FB-D7FD-FA41-858C-486AF803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58" y="1319642"/>
            <a:ext cx="7636042" cy="421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D6266-60AD-3A4D-B97B-AE8CABD3C41D}"/>
              </a:ext>
            </a:extLst>
          </p:cNvPr>
          <p:cNvSpPr txBox="1"/>
          <p:nvPr/>
        </p:nvSpPr>
        <p:spPr>
          <a:xfrm>
            <a:off x="850232" y="5654297"/>
            <a:ext cx="10683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big picture of the idea of PCA algorithm. "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Eigenstuffs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are eigenvalues and eigenvectors.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72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Principal Component Analysis (PCA)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0B81E-4434-6E44-B8C9-59E358AB23AD}"/>
              </a:ext>
            </a:extLst>
          </p:cNvPr>
          <p:cNvSpPr txBox="1"/>
          <p:nvPr/>
        </p:nvSpPr>
        <p:spPr>
          <a:xfrm>
            <a:off x="785698" y="1748681"/>
            <a:ext cx="1062060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200" b="0" dirty="0">
                <a:latin typeface="+mn-lt"/>
              </a:rPr>
              <a:t> (1) Find the eigenvectors u</a:t>
            </a:r>
            <a:r>
              <a:rPr lang="en-US" sz="2200" b="0" baseline="-25000" dirty="0">
                <a:latin typeface="+mn-lt"/>
              </a:rPr>
              <a:t>𝑖</a:t>
            </a:r>
            <a:r>
              <a:rPr lang="en-US" sz="2200" b="0" dirty="0">
                <a:latin typeface="+mn-lt"/>
              </a:rPr>
              <a:t> </a:t>
            </a:r>
            <a:r>
              <a:rPr lang="en-US" sz="2200" b="0" dirty="0">
                <a:latin typeface="Arial"/>
              </a:rPr>
              <a:t>of the covariance matrix of the (training) data </a:t>
            </a:r>
            <a:r>
              <a:rPr lang="el-GR" sz="2200" b="0" dirty="0">
                <a:latin typeface="Arial"/>
              </a:rPr>
              <a:t>Σ</a:t>
            </a:r>
            <a:r>
              <a:rPr lang="en-US" sz="2200" baseline="-25000" dirty="0">
                <a:latin typeface="Arial"/>
              </a:rPr>
              <a:t>x</a:t>
            </a:r>
            <a:endParaRPr lang="en-US" sz="2200" b="0" dirty="0">
              <a:latin typeface="Arial"/>
            </a:endParaRPr>
          </a:p>
          <a:p>
            <a:pPr eaLnBrk="1" hangingPunct="1">
              <a:defRPr/>
            </a:pPr>
            <a:r>
              <a:rPr lang="en-US" sz="2200" b="0" dirty="0">
                <a:latin typeface="Arial"/>
              </a:rPr>
              <a:t>                                              </a:t>
            </a:r>
            <a:r>
              <a:rPr lang="el-GR" sz="2200" b="0" dirty="0">
                <a:latin typeface="+mn-lt"/>
              </a:rPr>
              <a:t>Σ</a:t>
            </a:r>
            <a:r>
              <a:rPr lang="en-US" sz="2200" baseline="-25000" dirty="0">
                <a:latin typeface="+mn-lt"/>
              </a:rPr>
              <a:t>x</a:t>
            </a:r>
            <a:r>
              <a:rPr lang="en-US" sz="2200" b="0" dirty="0">
                <a:latin typeface="+mn-lt"/>
              </a:rPr>
              <a:t> u</a:t>
            </a:r>
            <a:r>
              <a:rPr lang="en-US" sz="2200" b="0" baseline="-25000" dirty="0">
                <a:latin typeface="+mn-lt"/>
              </a:rPr>
              <a:t>𝑖</a:t>
            </a:r>
            <a:r>
              <a:rPr lang="en-US" sz="2200" b="0" dirty="0">
                <a:latin typeface="+mn-lt"/>
              </a:rPr>
              <a:t>= 𝜆</a:t>
            </a:r>
            <a:r>
              <a:rPr lang="en-US" sz="2200" b="0" baseline="-25000" dirty="0">
                <a:latin typeface="+mn-lt"/>
              </a:rPr>
              <a:t>𝑖 </a:t>
            </a:r>
            <a:r>
              <a:rPr lang="en-US" sz="2200" b="0" dirty="0">
                <a:latin typeface="+mn-lt"/>
              </a:rPr>
              <a:t>u</a:t>
            </a:r>
            <a:r>
              <a:rPr lang="en-US" sz="2200" b="0" baseline="-25000" dirty="0">
                <a:latin typeface="+mn-lt"/>
              </a:rPr>
              <a:t>𝑖</a:t>
            </a:r>
            <a:r>
              <a:rPr lang="en-US" sz="2200" b="0" dirty="0">
                <a:latin typeface="+mn-lt"/>
              </a:rPr>
              <a:t>   </a:t>
            </a:r>
          </a:p>
          <a:p>
            <a:pPr eaLnBrk="1" hangingPunct="1">
              <a:defRPr/>
            </a:pPr>
            <a:endParaRPr lang="en-US" sz="2200" b="0" dirty="0">
              <a:latin typeface="Arial"/>
            </a:endParaRPr>
          </a:p>
          <a:p>
            <a:pPr eaLnBrk="1" hangingPunct="1">
              <a:defRPr/>
            </a:pPr>
            <a:r>
              <a:rPr lang="en-US" sz="2200" b="0" dirty="0">
                <a:latin typeface="Arial"/>
              </a:rPr>
              <a:t> (2) Choose the K “largest” eigenvectors u</a:t>
            </a:r>
            <a:r>
              <a:rPr lang="en-US" sz="2200" b="0" baseline="-25000" dirty="0">
                <a:latin typeface="Arial"/>
              </a:rPr>
              <a:t>𝑖</a:t>
            </a:r>
            <a:r>
              <a:rPr lang="en-US" sz="2200" b="0" dirty="0">
                <a:latin typeface="Arial"/>
              </a:rPr>
              <a:t> (i.e., </a:t>
            </a:r>
            <a:r>
              <a:rPr lang="en-US" sz="2200" b="0" dirty="0">
                <a:latin typeface="+mn-lt"/>
              </a:rPr>
              <a:t>corresponding  	to the K “largest” eigenvalues 𝜆</a:t>
            </a:r>
            <a:r>
              <a:rPr lang="en-US" sz="2200" b="0" baseline="-25000" dirty="0">
                <a:latin typeface="+mn-lt"/>
              </a:rPr>
              <a:t>𝑖</a:t>
            </a:r>
            <a:r>
              <a:rPr lang="en-US" sz="2200" b="0" dirty="0">
                <a:latin typeface="+mn-lt"/>
              </a:rPr>
              <a:t>) </a:t>
            </a:r>
          </a:p>
          <a:p>
            <a:pPr eaLnBrk="1" hangingPunct="1">
              <a:defRPr/>
            </a:pPr>
            <a:endParaRPr lang="en-US" sz="2200" b="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0" dirty="0">
                <a:latin typeface="+mn-lt"/>
              </a:rPr>
              <a:t>          </a:t>
            </a:r>
            <a:r>
              <a:rPr lang="en-US" altLang="en-US" sz="2200" b="0" dirty="0">
                <a:latin typeface="+mn-lt"/>
              </a:rPr>
              <a:t>&lt;u</a:t>
            </a:r>
            <a:r>
              <a:rPr lang="en-US" altLang="en-US" sz="2200" b="0" baseline="-25000" dirty="0">
                <a:latin typeface="+mn-lt"/>
              </a:rPr>
              <a:t>1</a:t>
            </a:r>
            <a:r>
              <a:rPr lang="en-US" altLang="en-US" sz="2200" b="0" dirty="0">
                <a:latin typeface="+mn-lt"/>
              </a:rPr>
              <a:t>, u</a:t>
            </a:r>
            <a:r>
              <a:rPr lang="en-US" altLang="en-US" sz="2200" b="0" baseline="-25000" dirty="0">
                <a:latin typeface="+mn-lt"/>
              </a:rPr>
              <a:t>2</a:t>
            </a:r>
            <a:r>
              <a:rPr lang="en-US" altLang="en-US" sz="2200" b="0" dirty="0">
                <a:latin typeface="+mn-lt"/>
              </a:rPr>
              <a:t>, …,</a:t>
            </a:r>
            <a:r>
              <a:rPr lang="en-US" altLang="en-US" sz="2200" b="0" dirty="0" err="1">
                <a:latin typeface="+mn-lt"/>
              </a:rPr>
              <a:t>u</a:t>
            </a:r>
            <a:r>
              <a:rPr lang="en-US" altLang="en-US" sz="2200" b="0" baseline="-25000" dirty="0" err="1">
                <a:latin typeface="+mn-lt"/>
              </a:rPr>
              <a:t>K</a:t>
            </a:r>
            <a:r>
              <a:rPr lang="en-US" altLang="en-US" sz="2200" b="0" dirty="0">
                <a:latin typeface="+mn-lt"/>
              </a:rPr>
              <a:t>&gt; correspond to the “optimal” basis!</a:t>
            </a:r>
          </a:p>
          <a:p>
            <a:pPr eaLnBrk="1" hangingPunct="1">
              <a:defRPr/>
            </a:pPr>
            <a:endParaRPr lang="en-US" altLang="en-US" sz="2400" b="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0" dirty="0">
                <a:latin typeface="+mn-lt"/>
              </a:rPr>
              <a:t> </a:t>
            </a:r>
            <a:r>
              <a:rPr lang="en-US" sz="2200" b="0" dirty="0">
                <a:latin typeface="Arial"/>
              </a:rPr>
              <a:t>We refer to the “largest” eigenvectors u</a:t>
            </a:r>
            <a:r>
              <a:rPr lang="en-US" sz="2200" b="0" baseline="-25000" dirty="0">
                <a:latin typeface="Arial"/>
              </a:rPr>
              <a:t>𝑖</a:t>
            </a:r>
            <a:r>
              <a:rPr lang="en-US" sz="2200" b="0" dirty="0">
                <a:latin typeface="Arial"/>
              </a:rPr>
              <a:t> as principal components.</a:t>
            </a:r>
          </a:p>
          <a:p>
            <a:pPr eaLnBrk="1" hangingPunct="1">
              <a:defRPr/>
            </a:pP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95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PCA Steps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2" y="1251829"/>
            <a:ext cx="11602853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en-US" sz="2800" dirty="0"/>
              <a:t>Suppose we are given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, ..., </a:t>
            </a:r>
            <a:r>
              <a:rPr lang="en-US" sz="2800" b="1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  (N x 1) vectors</a:t>
            </a:r>
            <a:endParaRPr lang="en-US" sz="2800" b="1" dirty="0"/>
          </a:p>
          <a:p>
            <a:pPr>
              <a:defRPr/>
            </a:pPr>
            <a:endParaRPr lang="en-US" sz="2800" b="1" dirty="0"/>
          </a:p>
          <a:p>
            <a:pPr>
              <a:defRPr/>
            </a:pPr>
            <a:r>
              <a:rPr lang="en-US" sz="2800" b="1" dirty="0"/>
              <a:t>Step 1:</a:t>
            </a:r>
            <a:r>
              <a:rPr lang="en-US" sz="2800" dirty="0"/>
              <a:t> compute sample mean</a:t>
            </a:r>
            <a:endParaRPr lang="en-US" sz="2800" u="sng" dirty="0"/>
          </a:p>
          <a:p>
            <a:pPr>
              <a:defRPr/>
            </a:pPr>
            <a:endParaRPr lang="en-US" sz="2800" u="sng" dirty="0"/>
          </a:p>
          <a:p>
            <a:pPr>
              <a:defRPr/>
            </a:pPr>
            <a:endParaRPr lang="en-US" sz="2800" b="1" dirty="0"/>
          </a:p>
          <a:p>
            <a:pPr>
              <a:defRPr/>
            </a:pPr>
            <a:r>
              <a:rPr lang="en-US" sz="2800" b="1" dirty="0"/>
              <a:t>Step 2:</a:t>
            </a:r>
            <a:r>
              <a:rPr lang="en-US" sz="2800" dirty="0"/>
              <a:t> subtract sample mean (i.e., center data at zero)</a:t>
            </a:r>
            <a:endParaRPr lang="en-US" sz="2800" u="sng" dirty="0"/>
          </a:p>
          <a:p>
            <a:pPr>
              <a:defRPr/>
            </a:pPr>
            <a:endParaRPr lang="en-US" sz="2800" u="sng" dirty="0"/>
          </a:p>
          <a:p>
            <a:pPr>
              <a:defRPr/>
            </a:pPr>
            <a:endParaRPr lang="en-US" sz="2800" b="1" dirty="0"/>
          </a:p>
          <a:p>
            <a:pPr>
              <a:defRPr/>
            </a:pPr>
            <a:r>
              <a:rPr lang="en-US" sz="2800" b="1" dirty="0"/>
              <a:t>Step 3:</a:t>
            </a:r>
            <a:r>
              <a:rPr lang="en-US" sz="2800" dirty="0"/>
              <a:t> compute the sample covariance matrix </a:t>
            </a:r>
            <a:r>
              <a:rPr lang="el-GR" sz="2800" dirty="0"/>
              <a:t>Σ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                                                                    </a:t>
            </a:r>
          </a:p>
          <a:p>
            <a:pPr>
              <a:defRPr/>
            </a:pPr>
            <a:r>
              <a:rPr lang="en-US" sz="2800" dirty="0"/>
              <a:t>                                                                         </a:t>
            </a:r>
            <a:r>
              <a:rPr lang="en-US" dirty="0"/>
              <a:t> </a:t>
            </a:r>
          </a:p>
          <a:p>
            <a:pPr>
              <a:defRPr/>
            </a:pPr>
            <a:endParaRPr lang="en-US" u="sng" dirty="0"/>
          </a:p>
          <a:p>
            <a:pPr>
              <a:defRPr/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04865E-5599-A141-AFAE-76EF3614E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155" y="1373486"/>
            <a:ext cx="261219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 b="0" dirty="0">
                <a:solidFill>
                  <a:srgbClr val="E46102"/>
                </a:solidFill>
              </a:rPr>
              <a:t>N</a:t>
            </a:r>
            <a:r>
              <a:rPr lang="en-US" altLang="en-US" sz="2000" b="0" dirty="0">
                <a:solidFill>
                  <a:srgbClr val="000000"/>
                </a:solidFill>
              </a:rPr>
              <a:t>: # of features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 b="0" dirty="0">
                <a:solidFill>
                  <a:srgbClr val="E46102"/>
                </a:solidFill>
              </a:rPr>
              <a:t>M</a:t>
            </a:r>
            <a:r>
              <a:rPr lang="en-US" altLang="en-US" sz="2000" b="0" dirty="0">
                <a:solidFill>
                  <a:srgbClr val="000000"/>
                </a:solidFill>
              </a:rPr>
              <a:t>: # data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CD248A74-6025-7249-9477-17DA20C22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83598"/>
              </p:ext>
            </p:extLst>
          </p:nvPr>
        </p:nvGraphicFramePr>
        <p:xfrm>
          <a:off x="2472744" y="2658057"/>
          <a:ext cx="1371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9" name="Equation" r:id="rId4" imgW="18135600" imgH="9944100" progId="Equation.DSMT4">
                  <p:embed/>
                </p:oleObj>
              </mc:Choice>
              <mc:Fallback>
                <p:oleObj name="Equation" r:id="rId4" imgW="18135600" imgH="9944100" progId="Equation.DSMT4">
                  <p:embed/>
                  <p:pic>
                    <p:nvPicPr>
                      <p:cNvPr id="23559" name="Object 1">
                        <a:extLst>
                          <a:ext uri="{FF2B5EF4-FFF2-40B4-BE49-F238E27FC236}">
                            <a16:creationId xmlns:a16="http://schemas.microsoft.com/office/drawing/2014/main" id="{36EBD8C5-CB48-324F-B7E8-3E8A5EA4D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744" y="2658057"/>
                        <a:ext cx="1371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7984822D-BF47-4548-A3B4-68AD91818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45783"/>
              </p:ext>
            </p:extLst>
          </p:nvPr>
        </p:nvGraphicFramePr>
        <p:xfrm>
          <a:off x="2548944" y="4193170"/>
          <a:ext cx="15875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0" name="Equation" r:id="rId6" imgW="16090900" imgH="5270500" progId="Equation.DSMT4">
                  <p:embed/>
                </p:oleObj>
              </mc:Choice>
              <mc:Fallback>
                <p:oleObj name="Equation" r:id="rId6" imgW="16090900" imgH="5270500" progId="Equation.DSMT4">
                  <p:embed/>
                  <p:pic>
                    <p:nvPicPr>
                      <p:cNvPr id="23560" name="Object 1">
                        <a:extLst>
                          <a:ext uri="{FF2B5EF4-FFF2-40B4-BE49-F238E27FC236}">
                            <a16:creationId xmlns:a16="http://schemas.microsoft.com/office/drawing/2014/main" id="{17A3650B-CC69-C84A-8977-E10B5D52C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944" y="4193170"/>
                        <a:ext cx="15875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9E4727A7-7B2F-1B48-9E2A-3F48B4E93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794419"/>
              </p:ext>
            </p:extLst>
          </p:nvPr>
        </p:nvGraphicFramePr>
        <p:xfrm>
          <a:off x="882069" y="5529845"/>
          <a:ext cx="44751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1" name="Equation" r:id="rId8" imgW="62318900" imgH="9944100" progId="Equation.DSMT4">
                  <p:embed/>
                </p:oleObj>
              </mc:Choice>
              <mc:Fallback>
                <p:oleObj name="Equation" r:id="rId8" imgW="62318900" imgH="9944100" progId="Equation.DSMT4">
                  <p:embed/>
                  <p:pic>
                    <p:nvPicPr>
                      <p:cNvPr id="23561" name="Object 1">
                        <a:extLst>
                          <a:ext uri="{FF2B5EF4-FFF2-40B4-BE49-F238E27FC236}">
                            <a16:creationId xmlns:a16="http://schemas.microsoft.com/office/drawing/2014/main" id="{4E375E94-4030-5A4A-8FA6-88F0033151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69" y="5529845"/>
                        <a:ext cx="44751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106946AE-E4BC-0544-BBE5-426D07B42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11784"/>
              </p:ext>
            </p:extLst>
          </p:nvPr>
        </p:nvGraphicFramePr>
        <p:xfrm>
          <a:off x="5342944" y="5529845"/>
          <a:ext cx="9128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2" name="Equation" r:id="rId10" imgW="11696700" imgH="9067800" progId="Equation.DSMT4">
                  <p:embed/>
                </p:oleObj>
              </mc:Choice>
              <mc:Fallback>
                <p:oleObj name="Equation" r:id="rId10" imgW="11696700" imgH="9067800" progId="Equation.DSMT4">
                  <p:embed/>
                  <p:pic>
                    <p:nvPicPr>
                      <p:cNvPr id="12" name="Object 1">
                        <a:extLst>
                          <a:ext uri="{FF2B5EF4-FFF2-40B4-BE49-F238E27FC236}">
                            <a16:creationId xmlns:a16="http://schemas.microsoft.com/office/drawing/2014/main" id="{0957D9B3-C87A-014E-BB40-41EDC86B5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944" y="5529845"/>
                        <a:ext cx="9128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CBD768C-57BA-BA4E-BCA4-403B3199E1B7}"/>
              </a:ext>
            </a:extLst>
          </p:cNvPr>
          <p:cNvSpPr/>
          <p:nvPr/>
        </p:nvSpPr>
        <p:spPr>
          <a:xfrm>
            <a:off x="6913132" y="5484514"/>
            <a:ext cx="34721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2000" b="0" i="1" kern="0" dirty="0">
                <a:solidFill>
                  <a:srgbClr val="000000"/>
                </a:solidFill>
                <a:latin typeface="Arial"/>
              </a:rPr>
              <a:t>     where A=[</a:t>
            </a:r>
            <a:r>
              <a:rPr lang="el-GR" sz="2000" b="0" i="1" kern="0" dirty="0">
                <a:solidFill>
                  <a:srgbClr val="000000"/>
                </a:solidFill>
                <a:latin typeface="Arial"/>
              </a:rPr>
              <a:t>Φ</a:t>
            </a:r>
            <a:r>
              <a:rPr lang="el-GR" sz="2000" b="0" i="1" kern="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l-GR" sz="2000" b="0" i="1" kern="0" dirty="0">
                <a:solidFill>
                  <a:srgbClr val="000000"/>
                </a:solidFill>
                <a:latin typeface="Arial"/>
              </a:rPr>
              <a:t> Φ</a:t>
            </a:r>
            <a:r>
              <a:rPr lang="el-GR" sz="2000" b="0" i="1" kern="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l-GR" sz="2000" b="0" i="1" kern="0" dirty="0">
                <a:solidFill>
                  <a:srgbClr val="000000"/>
                </a:solidFill>
                <a:latin typeface="Arial"/>
              </a:rPr>
              <a:t> ... Φ</a:t>
            </a:r>
            <a:r>
              <a:rPr lang="el-GR" sz="2000" b="0" i="1" kern="0" baseline="-25000" dirty="0">
                <a:solidFill>
                  <a:srgbClr val="000000"/>
                </a:solidFill>
                <a:latin typeface="Arial"/>
              </a:rPr>
              <a:t>Μ</a:t>
            </a:r>
            <a:r>
              <a:rPr lang="el-GR" sz="2000" b="0" i="1" kern="0" dirty="0">
                <a:solidFill>
                  <a:srgbClr val="000000"/>
                </a:solidFill>
                <a:latin typeface="Arial"/>
              </a:rPr>
              <a:t>] </a:t>
            </a:r>
            <a:endParaRPr lang="en-US" sz="2000" b="0" i="1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2000" b="0" i="1" kern="0" dirty="0">
                <a:solidFill>
                  <a:srgbClr val="000000"/>
                </a:solidFill>
                <a:latin typeface="Arial"/>
              </a:rPr>
              <a:t>i.e., the columns of A are the </a:t>
            </a:r>
            <a:r>
              <a:rPr lang="el-GR" sz="2000" b="0" i="1" kern="0" dirty="0">
                <a:solidFill>
                  <a:srgbClr val="000000"/>
                </a:solidFill>
                <a:latin typeface="Arial"/>
              </a:rPr>
              <a:t>Φ</a:t>
            </a:r>
            <a:r>
              <a:rPr lang="en-US" sz="2000" b="0" i="1" kern="0" baseline="-25000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en-US" sz="2000" b="0" i="1" kern="0" dirty="0">
                <a:solidFill>
                  <a:srgbClr val="000000"/>
                </a:solidFill>
                <a:latin typeface="Arial"/>
              </a:rPr>
              <a:t> (N x M matrix)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53289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PCA Steps contd..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4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compute the eigenvalues/eigenvectors of </a:t>
            </a:r>
            <a:r>
              <a:rPr lang="el-G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altLang="en-US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defRPr/>
            </a:pPr>
            <a:endParaRPr lang="en-US" alt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pPr>
              <a:defRPr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l-GR" altLang="en-US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is symmetric, &lt;u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,u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form an orthogonal basis in R</a:t>
            </a:r>
            <a:r>
              <a:rPr lang="en-US" alt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and we can represent any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∈R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as:</a:t>
            </a:r>
            <a:endParaRPr lang="en-US" altLang="en-US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80C7FA43-5DC2-C645-89D5-C37237589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07546"/>
              </p:ext>
            </p:extLst>
          </p:nvPr>
        </p:nvGraphicFramePr>
        <p:xfrm>
          <a:off x="4856677" y="2344604"/>
          <a:ext cx="22193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3" name="Equation" r:id="rId4" imgW="25158700" imgH="5270500" progId="Equation.DSMT4">
                  <p:embed/>
                </p:oleObj>
              </mc:Choice>
              <mc:Fallback>
                <p:oleObj name="Equation" r:id="rId4" imgW="25158700" imgH="5270500" progId="Equation.DSMT4">
                  <p:embed/>
                  <p:pic>
                    <p:nvPicPr>
                      <p:cNvPr id="25607" name="Object 1">
                        <a:extLst>
                          <a:ext uri="{FF2B5EF4-FFF2-40B4-BE49-F238E27FC236}">
                            <a16:creationId xmlns:a16="http://schemas.microsoft.com/office/drawing/2014/main" id="{F83784BC-B520-4840-9405-F435903CD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77" y="2344604"/>
                        <a:ext cx="22193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FBA745-1345-D94B-96CA-55CA4140AE2B}"/>
              </a:ext>
            </a:extLst>
          </p:cNvPr>
          <p:cNvSpPr txBox="1"/>
          <p:nvPr/>
        </p:nvSpPr>
        <p:spPr>
          <a:xfrm>
            <a:off x="1281627" y="2871809"/>
            <a:ext cx="8408988" cy="584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Note :</a:t>
            </a:r>
            <a:r>
              <a:rPr lang="en-US" sz="1600" b="0" dirty="0">
                <a:latin typeface="+mn-lt"/>
              </a:rPr>
              <a:t> most software packages return the eigenvalues (and corresponding eigenvectors) </a:t>
            </a:r>
          </a:p>
          <a:p>
            <a:pPr>
              <a:defRPr/>
            </a:pPr>
            <a:r>
              <a:rPr lang="en-US" sz="1600" b="0" dirty="0">
                <a:latin typeface="+mn-lt"/>
              </a:rPr>
              <a:t>is decreasing order – if not, you can explicitly put them in this order) </a:t>
            </a:r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AA393076-46C7-F643-860B-8AA10E1A7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51281"/>
              </p:ext>
            </p:extLst>
          </p:nvPr>
        </p:nvGraphicFramePr>
        <p:xfrm>
          <a:off x="4418527" y="1841366"/>
          <a:ext cx="1368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4" name="Equation" r:id="rId6" imgW="15506700" imgH="5270500" progId="Equation.DSMT4">
                  <p:embed/>
                </p:oleObj>
              </mc:Choice>
              <mc:Fallback>
                <p:oleObj name="Equation" r:id="rId6" imgW="15506700" imgH="5270500" progId="Equation.DSMT4">
                  <p:embed/>
                  <p:pic>
                    <p:nvPicPr>
                      <p:cNvPr id="27658" name="Object 1">
                        <a:extLst>
                          <a:ext uri="{FF2B5EF4-FFF2-40B4-BE49-F238E27FC236}">
                            <a16:creationId xmlns:a16="http://schemas.microsoft.com/office/drawing/2014/main" id="{2645C5A8-5AEE-7241-BEB3-D2CA49DD5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527" y="1841366"/>
                        <a:ext cx="1368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E0DFE2-BAEE-C840-8B84-D1857A37A226}"/>
              </a:ext>
            </a:extLst>
          </p:cNvPr>
          <p:cNvSpPr txBox="1"/>
          <p:nvPr/>
        </p:nvSpPr>
        <p:spPr>
          <a:xfrm>
            <a:off x="2786577" y="2366829"/>
            <a:ext cx="2044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latin typeface="+mn-lt"/>
              </a:rPr>
              <a:t>where we assume</a:t>
            </a:r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FC694080-C176-C745-9EAC-830DCCC50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93113"/>
              </p:ext>
            </p:extLst>
          </p:nvPr>
        </p:nvGraphicFramePr>
        <p:xfrm>
          <a:off x="2273119" y="4316142"/>
          <a:ext cx="4683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5" name="Equation" r:id="rId8" imgW="55003700" imgH="9944100" progId="Equation.DSMT4">
                  <p:embed/>
                </p:oleObj>
              </mc:Choice>
              <mc:Fallback>
                <p:oleObj name="Equation" r:id="rId8" imgW="55003700" imgH="9944100" progId="Equation.DSMT4">
                  <p:embed/>
                  <p:pic>
                    <p:nvPicPr>
                      <p:cNvPr id="25608" name="Object 1">
                        <a:extLst>
                          <a:ext uri="{FF2B5EF4-FFF2-40B4-BE49-F238E27FC236}">
                            <a16:creationId xmlns:a16="http://schemas.microsoft.com/office/drawing/2014/main" id="{7B60E7B1-9C84-4446-8CB3-F35BDE9BE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119" y="4316142"/>
                        <a:ext cx="46831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C58E-9CF7-824A-81F7-FD5C2307499B}"/>
              </a:ext>
            </a:extLst>
          </p:cNvPr>
          <p:cNvSpPr txBox="1"/>
          <p:nvPr/>
        </p:nvSpPr>
        <p:spPr>
          <a:xfrm>
            <a:off x="406947" y="6284746"/>
            <a:ext cx="111271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+mn-lt"/>
              </a:rPr>
              <a:t>Note : </a:t>
            </a:r>
            <a:r>
              <a:rPr lang="en-US" sz="1600" b="0" dirty="0">
                <a:latin typeface="+mn-lt"/>
              </a:rPr>
              <a:t>most software packages normalize </a:t>
            </a:r>
            <a:r>
              <a:rPr lang="en-US" sz="1600" b="0" dirty="0" err="1">
                <a:latin typeface="+mn-lt"/>
              </a:rPr>
              <a:t>u</a:t>
            </a:r>
            <a:r>
              <a:rPr lang="en-US" sz="1600" b="0" baseline="-25000" dirty="0" err="1">
                <a:latin typeface="+mn-lt"/>
              </a:rPr>
              <a:t>i</a:t>
            </a:r>
            <a:r>
              <a:rPr lang="en-US" sz="1600" b="0" dirty="0">
                <a:latin typeface="+mn-lt"/>
              </a:rPr>
              <a:t> to unit length to simplify calculations; if not, you can explicitly normalize them)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829979AA-22CE-BD40-902D-4F85ED1A2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33157"/>
              </p:ext>
            </p:extLst>
          </p:nvPr>
        </p:nvGraphicFramePr>
        <p:xfrm>
          <a:off x="2425519" y="5163867"/>
          <a:ext cx="36576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6" name="Equation" r:id="rId10" imgW="59690000" imgH="10820400" progId="Equation.DSMT4">
                  <p:embed/>
                </p:oleObj>
              </mc:Choice>
              <mc:Fallback>
                <p:oleObj name="Equation" r:id="rId10" imgW="59690000" imgH="10820400" progId="Equation.DSMT4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BE4F2E91-D6F4-5647-83B2-8CD098488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519" y="5163867"/>
                        <a:ext cx="36576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2474BB-523F-394F-AD0E-79D18CBD532A}"/>
              </a:ext>
            </a:extLst>
          </p:cNvPr>
          <p:cNvSpPr txBox="1"/>
          <p:nvPr/>
        </p:nvSpPr>
        <p:spPr>
          <a:xfrm>
            <a:off x="7378061" y="4949251"/>
            <a:ext cx="1760538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+mn-lt"/>
              </a:rPr>
              <a:t>i.e., this is </a:t>
            </a:r>
          </a:p>
          <a:p>
            <a:pPr>
              <a:defRPr/>
            </a:pPr>
            <a:r>
              <a:rPr lang="en-US" sz="1600" b="0" dirty="0">
                <a:latin typeface="+mn-lt"/>
              </a:rPr>
              <a:t>just a “change”</a:t>
            </a:r>
          </a:p>
          <a:p>
            <a:pPr>
              <a:defRPr/>
            </a:pPr>
            <a:r>
              <a:rPr lang="en-US" sz="1600" b="0" dirty="0">
                <a:latin typeface="+mn-lt"/>
              </a:rPr>
              <a:t>of basis!</a:t>
            </a:r>
          </a:p>
        </p:txBody>
      </p:sp>
      <p:graphicFrame>
        <p:nvGraphicFramePr>
          <p:cNvPr id="12" name="Object 1">
            <a:extLst>
              <a:ext uri="{FF2B5EF4-FFF2-40B4-BE49-F238E27FC236}">
                <a16:creationId xmlns:a16="http://schemas.microsoft.com/office/drawing/2014/main" id="{060F6401-908A-8845-8EBC-D2CB24FA8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09280"/>
              </p:ext>
            </p:extLst>
          </p:nvPr>
        </p:nvGraphicFramePr>
        <p:xfrm>
          <a:off x="9536312" y="4179845"/>
          <a:ext cx="1311275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7" name="Equation" r:id="rId12" imgW="31305500" imgH="42710100" progId="Equation.DSMT4">
                  <p:embed/>
                </p:oleObj>
              </mc:Choice>
              <mc:Fallback>
                <p:oleObj name="Equation" r:id="rId12" imgW="31305500" imgH="42710100" progId="Equation.DSMT4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:a16="http://schemas.microsoft.com/office/drawing/2014/main" id="{97EC2E85-778D-9C4C-84B3-EB8D146C7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6312" y="4179845"/>
                        <a:ext cx="1311275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81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PCA – Steps contd..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179375"/>
            <a:ext cx="11401634" cy="16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 step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– approximate x using only the first K eigenvectors (K&lt;&lt;N) (i.e., corresponding to the K largest eigenvalues where K is a parameter):</a:t>
            </a:r>
            <a:endParaRPr lang="en-US" alt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7B448F7F-E4A6-5F4C-A91E-80B234FB8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0337"/>
              </p:ext>
            </p:extLst>
          </p:nvPr>
        </p:nvGraphicFramePr>
        <p:xfrm>
          <a:off x="2207877" y="2116740"/>
          <a:ext cx="4683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9" name="Equation" r:id="rId4" imgW="55003700" imgH="9944100" progId="Equation.DSMT4">
                  <p:embed/>
                </p:oleObj>
              </mc:Choice>
              <mc:Fallback>
                <p:oleObj name="Equation" r:id="rId4" imgW="55003700" imgH="9944100" progId="Equation.DSMT4">
                  <p:embed/>
                  <p:pic>
                    <p:nvPicPr>
                      <p:cNvPr id="12" name="Object 1">
                        <a:extLst>
                          <a:ext uri="{FF2B5EF4-FFF2-40B4-BE49-F238E27FC236}">
                            <a16:creationId xmlns:a16="http://schemas.microsoft.com/office/drawing/2014/main" id="{346AB68E-42CC-7941-882B-A4AE30E18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877" y="2116740"/>
                        <a:ext cx="46831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935506C0-B8A1-E64D-BBB7-25E7207A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715" y="2945406"/>
            <a:ext cx="471906" cy="652462"/>
          </a:xfrm>
          <a:prstGeom prst="downArrow">
            <a:avLst>
              <a:gd name="adj1" fmla="val 50000"/>
              <a:gd name="adj2" fmla="val 450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69005-4BF3-DB4A-A5BB-D23C9132FB99}"/>
              </a:ext>
            </a:extLst>
          </p:cNvPr>
          <p:cNvSpPr/>
          <p:nvPr/>
        </p:nvSpPr>
        <p:spPr>
          <a:xfrm>
            <a:off x="4875592" y="2928426"/>
            <a:ext cx="2983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approximate              </a:t>
            </a:r>
          </a:p>
          <a:p>
            <a:pPr>
              <a:defRPr/>
            </a:pPr>
            <a:r>
              <a:rPr lang="en-US" alt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using first K eigenvectors only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AD086C49-2694-904C-947F-9F22762C2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39712"/>
              </p:ext>
            </p:extLst>
          </p:nvPr>
        </p:nvGraphicFramePr>
        <p:xfrm>
          <a:off x="6141564" y="2911474"/>
          <a:ext cx="822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0" name="Equation" r:id="rId6" imgW="9652000" imgH="4686300" progId="Equation.DSMT4">
                  <p:embed/>
                </p:oleObj>
              </mc:Choice>
              <mc:Fallback>
                <p:oleObj name="Equation" r:id="rId6" imgW="9652000" imgH="4686300" progId="Equation.DSMT4">
                  <p:embed/>
                  <p:pic>
                    <p:nvPicPr>
                      <p:cNvPr id="20" name="Object 1">
                        <a:extLst>
                          <a:ext uri="{FF2B5EF4-FFF2-40B4-BE49-F238E27FC236}">
                            <a16:creationId xmlns:a16="http://schemas.microsoft.com/office/drawing/2014/main" id="{F22CD55C-37CF-6943-9256-C8CD69A85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564" y="2911474"/>
                        <a:ext cx="8223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986324CC-A846-224F-8844-B8BC8EAEC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594021"/>
              </p:ext>
            </p:extLst>
          </p:nvPr>
        </p:nvGraphicFramePr>
        <p:xfrm>
          <a:off x="2326793" y="3396541"/>
          <a:ext cx="4686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1" name="Equation" r:id="rId8" imgW="55003700" imgH="9944100" progId="Equation.DSMT4">
                  <p:embed/>
                </p:oleObj>
              </mc:Choice>
              <mc:Fallback>
                <p:oleObj name="Equation" r:id="rId8" imgW="55003700" imgH="9944100" progId="Equation.DSMT4">
                  <p:embed/>
                  <p:pic>
                    <p:nvPicPr>
                      <p:cNvPr id="25609" name="Object 1">
                        <a:extLst>
                          <a:ext uri="{FF2B5EF4-FFF2-40B4-BE49-F238E27FC236}">
                            <a16:creationId xmlns:a16="http://schemas.microsoft.com/office/drawing/2014/main" id="{942A4D19-0CA0-744E-8C3D-BA7EB6F146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793" y="3396541"/>
                        <a:ext cx="46863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2886AC5-6FCF-CF41-A8DF-7E414B0BD13E}"/>
              </a:ext>
            </a:extLst>
          </p:cNvPr>
          <p:cNvSpPr/>
          <p:nvPr/>
        </p:nvSpPr>
        <p:spPr>
          <a:xfrm>
            <a:off x="5843364" y="5035331"/>
            <a:ext cx="376713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b="0" kern="0" dirty="0">
                <a:latin typeface="Arial"/>
              </a:rPr>
              <a:t>note that if K=N, then</a:t>
            </a:r>
          </a:p>
          <a:p>
            <a:pPr>
              <a:defRPr/>
            </a:pPr>
            <a:r>
              <a:rPr lang="en-US" altLang="en-US" sz="2000" b="0" kern="0" dirty="0">
                <a:latin typeface="Arial"/>
              </a:rPr>
              <a:t>(i.e., zero reconstruction error)  </a:t>
            </a:r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9EC9C711-E3D9-4446-BBE3-0D40ADDF8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49320"/>
              </p:ext>
            </p:extLst>
          </p:nvPr>
        </p:nvGraphicFramePr>
        <p:xfrm>
          <a:off x="2919519" y="4330870"/>
          <a:ext cx="2758191" cy="230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2" name="Equation" r:id="rId10" imgW="51206400" imgH="42710100" progId="Equation.DSMT4">
                  <p:embed/>
                </p:oleObj>
              </mc:Choice>
              <mc:Fallback>
                <p:oleObj name="Equation" r:id="rId10" imgW="51206400" imgH="42710100" progId="Equation.DSMT4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:a16="http://schemas.microsoft.com/office/drawing/2014/main" id="{BF858A9D-255E-074A-B1A8-A91737737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519" y="4330870"/>
                        <a:ext cx="2758191" cy="2307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4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609600" y="25257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160599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Interpretation of PCA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7010169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PCA chooses the eigenvectors of the covariance matrix corresponding to the largest eigenvalues.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The eigenvalues correspond to the variance of the data along the eigenvector directions.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Therefore, PCA projects the data along the directions where the data varies most.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PCA preserves as much information in the data by preserving as much variance in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C86F90F-B562-7848-A5E1-95DF9F03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8797" y="1657081"/>
            <a:ext cx="2667000" cy="186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17EE9-8A1D-0D4E-B0F5-7981DCD0D221}"/>
              </a:ext>
            </a:extLst>
          </p:cNvPr>
          <p:cNvSpPr txBox="1"/>
          <p:nvPr/>
        </p:nvSpPr>
        <p:spPr>
          <a:xfrm>
            <a:off x="8348797" y="3943081"/>
            <a:ext cx="3090862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latin typeface="+mn-lt"/>
              </a:rPr>
              <a:t>u</a:t>
            </a:r>
            <a:r>
              <a:rPr lang="en-US" sz="1800" b="0" baseline="-25000" dirty="0">
                <a:latin typeface="+mn-lt"/>
              </a:rPr>
              <a:t>1</a:t>
            </a:r>
            <a:r>
              <a:rPr lang="en-US" sz="1800" b="0" dirty="0">
                <a:latin typeface="+mn-lt"/>
              </a:rPr>
              <a:t>: direction of max variance</a:t>
            </a:r>
          </a:p>
          <a:p>
            <a:pPr>
              <a:defRPr/>
            </a:pPr>
            <a:r>
              <a:rPr lang="en-US" sz="1800" b="0" dirty="0">
                <a:latin typeface="Arial"/>
              </a:rPr>
              <a:t>u</a:t>
            </a:r>
            <a:r>
              <a:rPr lang="en-US" sz="1800" b="0" baseline="-25000" dirty="0">
                <a:latin typeface="Arial"/>
              </a:rPr>
              <a:t>2</a:t>
            </a:r>
            <a:r>
              <a:rPr lang="en-US" sz="1800" b="0" dirty="0">
                <a:latin typeface="Arial"/>
              </a:rPr>
              <a:t>: orthogonal to u</a:t>
            </a:r>
            <a:r>
              <a:rPr lang="en-US" sz="1800" b="0" baseline="-25000" dirty="0">
                <a:latin typeface="Arial"/>
              </a:rPr>
              <a:t>1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3748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Compute the PCA of the following dataset:</a:t>
            </a:r>
          </a:p>
          <a:p>
            <a:pPr>
              <a:defRPr/>
            </a:pPr>
            <a:r>
              <a:rPr lang="en-US" dirty="0"/>
              <a:t>			</a:t>
            </a:r>
          </a:p>
          <a:p>
            <a:pPr>
              <a:defRPr/>
            </a:pPr>
            <a:r>
              <a:rPr lang="en-US" dirty="0"/>
              <a:t>			(1,2),(3,3),(3,5),(5,4),(5,6),(6,5),(8,7),(9,8)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Compute the sample covariance matrix is: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The eigenvalues can be computed by finding the roots of the characteristic polynomial: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ED6EC6B-1C25-A342-9A3A-5DCA4BB44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01" y="3509443"/>
            <a:ext cx="2641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27E0285B-836C-8A48-B775-F319C44E0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177145"/>
              </p:ext>
            </p:extLst>
          </p:nvPr>
        </p:nvGraphicFramePr>
        <p:xfrm>
          <a:off x="6889546" y="2686368"/>
          <a:ext cx="3000575" cy="82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7" name="Equation" r:id="rId5" imgW="36283900" imgH="9944100" progId="Equation.DSMT4">
                  <p:embed/>
                </p:oleObj>
              </mc:Choice>
              <mc:Fallback>
                <p:oleObj name="Equation" r:id="rId5" imgW="36283900" imgH="9944100" progId="Equation.DSMT4">
                  <p:embed/>
                  <p:pic>
                    <p:nvPicPr>
                      <p:cNvPr id="31751" name="Object 14">
                        <a:extLst>
                          <a:ext uri="{FF2B5EF4-FFF2-40B4-BE49-F238E27FC236}">
                            <a16:creationId xmlns:a16="http://schemas.microsoft.com/office/drawing/2014/main" id="{D065F738-132B-D646-B6B0-7347C38F61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546" y="2686368"/>
                        <a:ext cx="3000575" cy="82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121387C8-4AC8-5C47-98CE-D99234876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40" y="5246627"/>
            <a:ext cx="3512615" cy="136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contd..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The eigenvectors are the solutions of the systems: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Eigenvectors can be normalized to unit-length using: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12166F-805D-EE4F-8A92-62B0EFD50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65" y="2389032"/>
            <a:ext cx="5708225" cy="14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5FB060D0-91A9-3146-AEB8-280582BE7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161398"/>
              </p:ext>
            </p:extLst>
          </p:nvPr>
        </p:nvGraphicFramePr>
        <p:xfrm>
          <a:off x="4905777" y="1717183"/>
          <a:ext cx="1524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0" name="Equation" r:id="rId5" imgW="15506700" imgH="5270500" progId="Equation.DSMT4">
                  <p:embed/>
                </p:oleObj>
              </mc:Choice>
              <mc:Fallback>
                <p:oleObj name="Equation" r:id="rId5" imgW="15506700" imgH="5270500" progId="Equation.DSMT4">
                  <p:embed/>
                  <p:pic>
                    <p:nvPicPr>
                      <p:cNvPr id="37894" name="Object 1">
                        <a:extLst>
                          <a:ext uri="{FF2B5EF4-FFF2-40B4-BE49-F238E27FC236}">
                            <a16:creationId xmlns:a16="http://schemas.microsoft.com/office/drawing/2014/main" id="{FE65BFFD-B53B-5742-A053-7307B70FC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777" y="1717183"/>
                        <a:ext cx="1524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">
            <a:extLst>
              <a:ext uri="{FF2B5EF4-FFF2-40B4-BE49-F238E27FC236}">
                <a16:creationId xmlns:a16="http://schemas.microsoft.com/office/drawing/2014/main" id="{0C1FE32D-0C25-C743-83FC-974760E1C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5"/>
          <a:stretch>
            <a:fillRect/>
          </a:stretch>
        </p:blipFill>
        <p:spPr bwMode="auto">
          <a:xfrm>
            <a:off x="8848184" y="1487383"/>
            <a:ext cx="2268538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A5C4A747-E979-0147-94F4-1074CC07D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69192"/>
              </p:ext>
            </p:extLst>
          </p:nvPr>
        </p:nvGraphicFramePr>
        <p:xfrm>
          <a:off x="4434626" y="5309060"/>
          <a:ext cx="13525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1" name="Equation" r:id="rId8" imgW="13754100" imgH="9944100" progId="Equation.DSMT4">
                  <p:embed/>
                </p:oleObj>
              </mc:Choice>
              <mc:Fallback>
                <p:oleObj name="Equation" r:id="rId8" imgW="13754100" imgH="9944100" progId="Equation.DSMT4">
                  <p:embed/>
                  <p:pic>
                    <p:nvPicPr>
                      <p:cNvPr id="8" name="Object 1">
                        <a:extLst>
                          <a:ext uri="{FF2B5EF4-FFF2-40B4-BE49-F238E27FC236}">
                            <a16:creationId xmlns:a16="http://schemas.microsoft.com/office/drawing/2014/main" id="{F88019A8-81ED-CE4E-B6F6-7354DFD04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626" y="5309060"/>
                        <a:ext cx="13525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typically chosen based on how much information (variance) we want to preserve: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T=0.9, for example, we “preserve” 90% of the information (variance)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K=N, then we “preserve” 100% of the information in the data (i.e., just a “change” of basis and          )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2A8CE358-61D4-6447-8012-6751B0ECB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18075"/>
              </p:ext>
            </p:extLst>
          </p:nvPr>
        </p:nvGraphicFramePr>
        <p:xfrm>
          <a:off x="5055036" y="2318585"/>
          <a:ext cx="4624812" cy="137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7" name="Equation" r:id="rId4" imgW="64655700" imgH="19304000" progId="Equation.DSMT4">
                  <p:embed/>
                </p:oleObj>
              </mc:Choice>
              <mc:Fallback>
                <p:oleObj name="Equation" r:id="rId4" imgW="64655700" imgH="19304000" progId="Equation.DSMT4">
                  <p:embed/>
                  <p:pic>
                    <p:nvPicPr>
                      <p:cNvPr id="38919" name="Object 2">
                        <a:extLst>
                          <a:ext uri="{FF2B5EF4-FFF2-40B4-BE49-F238E27FC236}">
                            <a16:creationId xmlns:a16="http://schemas.microsoft.com/office/drawing/2014/main" id="{3A0D6BAA-7B06-2E4E-9B3B-701B53FA5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036" y="2318585"/>
                        <a:ext cx="4624812" cy="1379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CDB9B7-7310-3C43-A3DE-5A0EE2CF5720}"/>
              </a:ext>
            </a:extLst>
          </p:cNvPr>
          <p:cNvSpPr txBox="1"/>
          <p:nvPr/>
        </p:nvSpPr>
        <p:spPr>
          <a:xfrm>
            <a:off x="1165126" y="2682457"/>
            <a:ext cx="31199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E56618"/>
                </a:solidFill>
                <a:latin typeface="+mn-lt"/>
              </a:rPr>
              <a:t>Choose the smallest</a:t>
            </a:r>
          </a:p>
          <a:p>
            <a:pPr>
              <a:defRPr/>
            </a:pPr>
            <a:r>
              <a:rPr lang="en-US" sz="2000" b="0" dirty="0">
                <a:solidFill>
                  <a:srgbClr val="E56618"/>
                </a:solidFill>
                <a:latin typeface="+mn-lt"/>
              </a:rPr>
              <a:t>K that satisfies  the following inequality:</a:t>
            </a:r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CE9A728C-5175-3E4A-A32A-5F82D7DB0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19513"/>
              </p:ext>
            </p:extLst>
          </p:nvPr>
        </p:nvGraphicFramePr>
        <p:xfrm>
          <a:off x="4072097" y="5718465"/>
          <a:ext cx="698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8" name="Equation" r:id="rId6" imgW="8191500" imgH="3797300" progId="Equation.DSMT4">
                  <p:embed/>
                </p:oleObj>
              </mc:Choice>
              <mc:Fallback>
                <p:oleObj name="Equation" r:id="rId6" imgW="8191500" imgH="3797300" progId="Equation.DSMT4">
                  <p:embed/>
                  <p:pic>
                    <p:nvPicPr>
                      <p:cNvPr id="38920" name="Object 1">
                        <a:extLst>
                          <a:ext uri="{FF2B5EF4-FFF2-40B4-BE49-F238E27FC236}">
                            <a16:creationId xmlns:a16="http://schemas.microsoft.com/office/drawing/2014/main" id="{9E23DDD4-AAD4-234D-84A9-90E5B18AF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097" y="5718465"/>
                        <a:ext cx="6985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1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Error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en-US" altLang="en-US" sz="2800" dirty="0"/>
              <a:t>The approximation error (or reconstruction error) can be computed by: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It can also be shown that the approximation error can be computed as follows:</a:t>
            </a:r>
          </a:p>
          <a:p>
            <a:pPr>
              <a:defRPr/>
            </a:pPr>
            <a:endParaRPr lang="en-US" alt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2DE16ADC-47D3-BA41-9E38-226172431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308440"/>
              </p:ext>
            </p:extLst>
          </p:nvPr>
        </p:nvGraphicFramePr>
        <p:xfrm>
          <a:off x="5450916" y="2114148"/>
          <a:ext cx="1560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0" name="Equation" r:id="rId4" imgW="14046200" imgH="4686300" progId="Equation.DSMT4">
                  <p:embed/>
                </p:oleObj>
              </mc:Choice>
              <mc:Fallback>
                <p:oleObj name="Equation" r:id="rId4" imgW="14046200" imgH="4686300" progId="Equation.DSMT4">
                  <p:embed/>
                  <p:pic>
                    <p:nvPicPr>
                      <p:cNvPr id="40968" name="Object 2">
                        <a:extLst>
                          <a:ext uri="{FF2B5EF4-FFF2-40B4-BE49-F238E27FC236}">
                            <a16:creationId xmlns:a16="http://schemas.microsoft.com/office/drawing/2014/main" id="{946BC1FF-ED79-1A46-AD8E-7B63B2CFB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916" y="2114148"/>
                        <a:ext cx="15605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7352024E-BB21-3041-92A3-28C9738A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242887"/>
              </p:ext>
            </p:extLst>
          </p:nvPr>
        </p:nvGraphicFramePr>
        <p:xfrm>
          <a:off x="3641166" y="2707873"/>
          <a:ext cx="5133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1" name="Equation" r:id="rId6" imgW="60274200" imgH="9944100" progId="Equation.DSMT4">
                  <p:embed/>
                </p:oleObj>
              </mc:Choice>
              <mc:Fallback>
                <p:oleObj name="Equation" r:id="rId6" imgW="60274200" imgH="9944100" progId="Equation.DSMT4">
                  <p:embed/>
                  <p:pic>
                    <p:nvPicPr>
                      <p:cNvPr id="40969" name="Object 1">
                        <a:extLst>
                          <a:ext uri="{FF2B5EF4-FFF2-40B4-BE49-F238E27FC236}">
                            <a16:creationId xmlns:a16="http://schemas.microsoft.com/office/drawing/2014/main" id="{C72AD3AD-88B7-DD48-88C6-F6F77D1BC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166" y="2707873"/>
                        <a:ext cx="51339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7CC05BC-66D9-D74C-8025-2E340C06FD93}"/>
              </a:ext>
            </a:extLst>
          </p:cNvPr>
          <p:cNvSpPr/>
          <p:nvPr/>
        </p:nvSpPr>
        <p:spPr>
          <a:xfrm>
            <a:off x="2436253" y="2833286"/>
            <a:ext cx="10255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0" dirty="0">
                <a:solidFill>
                  <a:srgbClr val="000000"/>
                </a:solidFill>
                <a:latin typeface="+mn-lt"/>
              </a:rPr>
              <a:t>where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58A11E59-F956-3848-B19A-EA977FC66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96008"/>
              </p:ext>
            </p:extLst>
          </p:nvPr>
        </p:nvGraphicFramePr>
        <p:xfrm>
          <a:off x="4708301" y="5011642"/>
          <a:ext cx="22129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2" name="Equation" r:id="rId8" imgW="26035000" imgH="9944100" progId="Equation.DSMT4">
                  <p:embed/>
                </p:oleObj>
              </mc:Choice>
              <mc:Fallback>
                <p:oleObj name="Equation" r:id="rId8" imgW="26035000" imgH="9944100" progId="Equation.DSMT4">
                  <p:embed/>
                  <p:pic>
                    <p:nvPicPr>
                      <p:cNvPr id="40967" name="Object 2">
                        <a:extLst>
                          <a:ext uri="{FF2B5EF4-FFF2-40B4-BE49-F238E27FC236}">
                            <a16:creationId xmlns:a16="http://schemas.microsoft.com/office/drawing/2014/main" id="{C987F56F-CE30-954A-9B14-59A619271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301" y="5011642"/>
                        <a:ext cx="22129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47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Normalization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principal components are dependent on the units used to measure the original variables as well as on the range of values they assume.</a:t>
            </a:r>
          </a:p>
          <a:p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should always be normalized prior to using PCA.</a:t>
            </a:r>
          </a:p>
          <a:p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common normalization method is to transform all the data to have zero mean and unit standard deviation: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DC822ED-56A2-C44B-9A34-CFE573183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640356"/>
              </p:ext>
            </p:extLst>
          </p:nvPr>
        </p:nvGraphicFramePr>
        <p:xfrm>
          <a:off x="4477018" y="4736221"/>
          <a:ext cx="1377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Equation" r:id="rId4" imgW="14338300" imgH="9067800" progId="Equation.DSMT4">
                  <p:embed/>
                </p:oleObj>
              </mc:Choice>
              <mc:Fallback>
                <p:oleObj name="Equation" r:id="rId4" imgW="14338300" imgH="9067800" progId="Equation.DSMT4">
                  <p:embed/>
                  <p:pic>
                    <p:nvPicPr>
                      <p:cNvPr id="40966" name="Object 2">
                        <a:extLst>
                          <a:ext uri="{FF2B5EF4-FFF2-40B4-BE49-F238E27FC236}">
                            <a16:creationId xmlns:a16="http://schemas.microsoft.com/office/drawing/2014/main" id="{AC4AADBD-FD9A-0C4C-B7FA-10FD23735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018" y="4736221"/>
                        <a:ext cx="1377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7B7A0D-D9EF-8C4E-8B7B-BD89602395FE}"/>
              </a:ext>
            </a:extLst>
          </p:cNvPr>
          <p:cNvSpPr txBox="1"/>
          <p:nvPr/>
        </p:nvSpPr>
        <p:spPr>
          <a:xfrm>
            <a:off x="5886718" y="4812421"/>
            <a:ext cx="40830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>
                <a:latin typeface="+mn-lt"/>
              </a:rPr>
              <a:t>where </a:t>
            </a:r>
            <a:r>
              <a:rPr lang="el-GR" sz="1600" b="0" dirty="0">
                <a:latin typeface="+mn-lt"/>
              </a:rPr>
              <a:t>μ </a:t>
            </a:r>
            <a:r>
              <a:rPr lang="en-US" sz="1600" b="0" dirty="0">
                <a:latin typeface="+mn-lt"/>
              </a:rPr>
              <a:t>and </a:t>
            </a:r>
            <a:r>
              <a:rPr lang="el-GR" sz="1600" b="0" dirty="0">
                <a:latin typeface="+mn-lt"/>
              </a:rPr>
              <a:t>σ</a:t>
            </a:r>
            <a:r>
              <a:rPr lang="en-US" sz="1600" b="0" dirty="0">
                <a:latin typeface="+mn-lt"/>
              </a:rPr>
              <a:t> are the mean and standard </a:t>
            </a:r>
          </a:p>
          <a:p>
            <a:pPr>
              <a:defRPr/>
            </a:pPr>
            <a:r>
              <a:rPr lang="en-US" sz="1600" b="0" dirty="0">
                <a:latin typeface="+mn-lt"/>
              </a:rPr>
              <a:t>deviation of the i-</a:t>
            </a:r>
            <a:r>
              <a:rPr lang="en-US" sz="1600" b="0" dirty="0" err="1">
                <a:latin typeface="+mn-lt"/>
              </a:rPr>
              <a:t>th</a:t>
            </a:r>
            <a:r>
              <a:rPr lang="en-US" sz="1600" b="0" dirty="0">
                <a:latin typeface="+mn-lt"/>
              </a:rPr>
              <a:t> feature x</a:t>
            </a:r>
            <a:r>
              <a:rPr lang="en-US" sz="1600" b="0" baseline="-25000" dirty="0">
                <a:latin typeface="+mn-lt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422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Application to Images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2999874"/>
            <a:ext cx="11401634" cy="181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Kaggle exercise</a:t>
            </a:r>
          </a:p>
        </p:txBody>
      </p:sp>
    </p:spTree>
    <p:extLst>
      <p:ext uri="{BB962C8B-B14F-4D97-AF65-F5344CB8AC3E}">
        <p14:creationId xmlns:p14="http://schemas.microsoft.com/office/powerpoint/2010/main" val="2135229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from Dr. George </a:t>
            </a:r>
            <a:r>
              <a:rPr lang="en-US" dirty="0" err="1"/>
              <a:t>Bebis</a:t>
            </a:r>
            <a:r>
              <a:rPr lang="en-US" dirty="0"/>
              <a:t>,  </a:t>
            </a:r>
            <a:r>
              <a:rPr lang="en-US" dirty="0" err="1"/>
              <a:t>towardsdatascience.com</a:t>
            </a:r>
            <a:r>
              <a:rPr lang="en-US" dirty="0"/>
              <a:t>, Wikipedia, and google images.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 (it’s best place to practice!)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385011" y="504407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Where are we heading?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75BEB5-7345-7D4E-B50A-16B0077C4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0443"/>
              </p:ext>
            </p:extLst>
          </p:nvPr>
        </p:nvGraphicFramePr>
        <p:xfrm>
          <a:off x="872790" y="1809454"/>
          <a:ext cx="6400800" cy="26670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42028385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564809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041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7215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635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9898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35929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6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Inpp5d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inositol polyphosphate-5-phosphatase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4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absent in melanoma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0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gliomedin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05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Fras1 related extracellular matrix protein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8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Slc38a3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solute carrier family 38, member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5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metallothionein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4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 component 1, s subcomponent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18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CDP-diacylglycerol synthase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84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Ifi44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interferon-induced protein 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1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left-right determination factor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6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Fmr1nb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fragile X mental retardation 1 neighbor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Tagln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transgelin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221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4DCA35C-C162-8148-A325-3F41C993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59" y="2371298"/>
            <a:ext cx="2661252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2FEFC-1779-F545-8C05-2BF4478CBAF9}"/>
              </a:ext>
            </a:extLst>
          </p:cNvPr>
          <p:cNvSpPr txBox="1"/>
          <p:nvPr/>
        </p:nvSpPr>
        <p:spPr>
          <a:xfrm>
            <a:off x="1080625" y="5153264"/>
            <a:ext cx="6587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Each dot is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Groups of dots are similar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Separation of groups could be interesting biology</a:t>
            </a:r>
          </a:p>
        </p:txBody>
      </p:sp>
    </p:spTree>
    <p:extLst>
      <p:ext uri="{BB962C8B-B14F-4D97-AF65-F5344CB8AC3E}">
        <p14:creationId xmlns:p14="http://schemas.microsoft.com/office/powerpoint/2010/main" val="180249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385011" y="504407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Too much data!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5E89F-0080-154E-9AAA-EFC8BCCAB8BB}"/>
              </a:ext>
            </a:extLst>
          </p:cNvPr>
          <p:cNvSpPr txBox="1"/>
          <p:nvPr/>
        </p:nvSpPr>
        <p:spPr>
          <a:xfrm>
            <a:off x="641684" y="1572794"/>
            <a:ext cx="74092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5000 cells and 2500 measured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Realistically only 2 dimensions we can plot (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C3BCB-B314-634F-BE6C-77ED52EA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59" y="3163403"/>
            <a:ext cx="2894859" cy="2900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BDADF-C3C9-394E-9374-07A1C568F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19" y="3157259"/>
            <a:ext cx="2861362" cy="2906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FEC8EA-5C5F-CE42-8CE4-60B969E3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449" y="3157259"/>
            <a:ext cx="2861362" cy="29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Curse of Dimensionality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C54537-6D28-104D-820A-41CB9C76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4" y="1317625"/>
            <a:ext cx="3684587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D2D9BEC-063E-3E45-87DB-ABF1BEDC7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r="16637"/>
          <a:stretch>
            <a:fillRect/>
          </a:stretch>
        </p:blipFill>
        <p:spPr bwMode="auto">
          <a:xfrm>
            <a:off x="6805613" y="4175125"/>
            <a:ext cx="152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7B8FD90-7A28-6E4B-8D5F-73C80841A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7446"/>
          <a:stretch>
            <a:fillRect/>
          </a:stretch>
        </p:blipFill>
        <p:spPr bwMode="auto">
          <a:xfrm>
            <a:off x="8582025" y="4040188"/>
            <a:ext cx="1905000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1D4C1-03AF-1F46-AA18-AA47DC12E08B}"/>
              </a:ext>
            </a:extLst>
          </p:cNvPr>
          <p:cNvSpPr txBox="1"/>
          <p:nvPr/>
        </p:nvSpPr>
        <p:spPr>
          <a:xfrm>
            <a:off x="7245350" y="5621339"/>
            <a:ext cx="7127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E46102"/>
                </a:solidFill>
              </a:rPr>
              <a:t>3</a:t>
            </a:r>
            <a:r>
              <a:rPr lang="en-US" sz="1400" baseline="30000" dirty="0">
                <a:solidFill>
                  <a:srgbClr val="E46102"/>
                </a:solidFill>
              </a:rPr>
              <a:t>2 </a:t>
            </a:r>
            <a:r>
              <a:rPr lang="en-US" sz="1400" dirty="0">
                <a:solidFill>
                  <a:srgbClr val="E46102"/>
                </a:solidFill>
              </a:rPr>
              <a:t>bins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71B4-472C-A240-A686-0DB51D8D5EB7}"/>
              </a:ext>
            </a:extLst>
          </p:cNvPr>
          <p:cNvSpPr txBox="1"/>
          <p:nvPr/>
        </p:nvSpPr>
        <p:spPr>
          <a:xfrm>
            <a:off x="9163050" y="6000751"/>
            <a:ext cx="7127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E46102"/>
                </a:solidFill>
              </a:rPr>
              <a:t>3</a:t>
            </a:r>
            <a:r>
              <a:rPr lang="en-US" sz="1400" baseline="30000" dirty="0">
                <a:solidFill>
                  <a:srgbClr val="E46102"/>
                </a:solidFill>
              </a:rPr>
              <a:t>3 </a:t>
            </a:r>
            <a:r>
              <a:rPr lang="en-US" sz="1400" dirty="0">
                <a:solidFill>
                  <a:srgbClr val="E46102"/>
                </a:solidFill>
              </a:rPr>
              <a:t>bins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8B6F3D9-D10D-5F4E-86D8-7D421596A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1" y="3255963"/>
            <a:ext cx="2416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075E9E-3094-0F48-B148-51227C438E11}"/>
              </a:ext>
            </a:extLst>
          </p:cNvPr>
          <p:cNvSpPr txBox="1"/>
          <p:nvPr/>
        </p:nvSpPr>
        <p:spPr>
          <a:xfrm>
            <a:off x="7848601" y="3741739"/>
            <a:ext cx="7143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E46102"/>
                </a:solidFill>
              </a:rPr>
              <a:t>3</a:t>
            </a:r>
            <a:r>
              <a:rPr lang="en-US" sz="1400" baseline="30000" dirty="0">
                <a:solidFill>
                  <a:srgbClr val="E46102"/>
                </a:solidFill>
              </a:rPr>
              <a:t>1 </a:t>
            </a:r>
            <a:r>
              <a:rPr lang="en-US" sz="1400" dirty="0">
                <a:solidFill>
                  <a:srgbClr val="E46102"/>
                </a:solidFill>
              </a:rPr>
              <a:t>bins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94446-C1FD-024C-AB48-6ECE09D23E64}"/>
              </a:ext>
            </a:extLst>
          </p:cNvPr>
          <p:cNvSpPr txBox="1"/>
          <p:nvPr/>
        </p:nvSpPr>
        <p:spPr>
          <a:xfrm>
            <a:off x="2819401" y="6124576"/>
            <a:ext cx="2570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E46102"/>
                </a:solidFill>
              </a:rPr>
              <a:t>k: number of bins per feature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96723-637B-9A46-AA08-A02C088C1DB5}"/>
              </a:ext>
            </a:extLst>
          </p:cNvPr>
          <p:cNvSpPr txBox="1"/>
          <p:nvPr/>
        </p:nvSpPr>
        <p:spPr>
          <a:xfrm>
            <a:off x="9718675" y="3484564"/>
            <a:ext cx="5222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E46102"/>
                </a:solidFill>
              </a:rPr>
              <a:t>k=3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087D7-CADB-444A-BCA1-08191CB012DB}"/>
              </a:ext>
            </a:extLst>
          </p:cNvPr>
          <p:cNvSpPr txBox="1"/>
          <p:nvPr/>
        </p:nvSpPr>
        <p:spPr>
          <a:xfrm>
            <a:off x="824136" y="1543824"/>
            <a:ext cx="57290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Increasing the number of features will not always improve classification accuracy.</a:t>
            </a:r>
          </a:p>
          <a:p>
            <a:pPr lvl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In practice, the inclusion of more features might actually lead to </a:t>
            </a:r>
            <a:r>
              <a:rPr lang="en-US" altLang="en-US" sz="2400" dirty="0">
                <a:solidFill>
                  <a:srgbClr val="E46102"/>
                </a:solidFill>
              </a:rPr>
              <a:t>worse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performance.</a:t>
            </a:r>
          </a:p>
          <a:p>
            <a:pPr marL="952485" lvl="1" indent="-3429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The number of training examples required increases </a:t>
            </a:r>
            <a:r>
              <a:rPr lang="en-US" altLang="en-US" sz="2400" dirty="0">
                <a:solidFill>
                  <a:srgbClr val="E46102"/>
                </a:solidFill>
              </a:rPr>
              <a:t>exponentially</a:t>
            </a:r>
            <a:r>
              <a:rPr lang="en-US" altLang="en-US" sz="2400" dirty="0"/>
              <a:t> with dimensionality </a:t>
            </a:r>
            <a:r>
              <a:rPr lang="en-US" altLang="en-US" sz="2400" b="1" dirty="0"/>
              <a:t>d</a:t>
            </a:r>
            <a:r>
              <a:rPr lang="en-US" altLang="en-US" sz="2400" dirty="0"/>
              <a:t> (i.e., </a:t>
            </a:r>
            <a:r>
              <a:rPr lang="en-US" altLang="en-US" sz="2400" dirty="0" err="1"/>
              <a:t>k</a:t>
            </a:r>
            <a:r>
              <a:rPr lang="en-US" altLang="en-US" sz="2400" b="1" baseline="30000" dirty="0" err="1"/>
              <a:t>d</a:t>
            </a:r>
            <a:r>
              <a:rPr lang="en-US" altLang="en-US" sz="24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7227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Dimensionality Reduction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What is the objective?</a:t>
            </a:r>
          </a:p>
          <a:p>
            <a:pPr marL="952485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Choose an optimum set of features of lower dimensionality to </a:t>
            </a:r>
            <a:r>
              <a:rPr lang="en-US" altLang="en-US" dirty="0">
                <a:solidFill>
                  <a:srgbClr val="E46102"/>
                </a:solidFill>
              </a:rPr>
              <a:t>improve</a:t>
            </a:r>
            <a:r>
              <a:rPr lang="en-US" altLang="en-US" dirty="0"/>
              <a:t> classification accuracy.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Different methods can be used to reduce dimensionality:</a:t>
            </a:r>
          </a:p>
          <a:p>
            <a:pPr marL="952485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Feature extraction</a:t>
            </a:r>
          </a:p>
          <a:p>
            <a:pPr marL="952485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Feature selection</a:t>
            </a:r>
          </a:p>
          <a:p>
            <a:pPr lvl="1">
              <a:defRPr/>
            </a:pPr>
            <a:endParaRPr lang="en-US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69F887-147C-B544-8977-CD8EB2A5C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4" r="7801"/>
          <a:stretch/>
        </p:blipFill>
        <p:spPr bwMode="auto">
          <a:xfrm>
            <a:off x="3135201" y="2654084"/>
            <a:ext cx="3219104" cy="154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30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Dimensionality Reduction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EC596-8636-5F41-A053-6E1B36A35473}"/>
              </a:ext>
            </a:extLst>
          </p:cNvPr>
          <p:cNvSpPr txBox="1">
            <a:spLocks/>
          </p:cNvSpPr>
          <p:nvPr/>
        </p:nvSpPr>
        <p:spPr>
          <a:xfrm>
            <a:off x="395182" y="1549535"/>
            <a:ext cx="5700817" cy="2808288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2800" b="1" dirty="0"/>
              <a:t>Feature extraction</a:t>
            </a:r>
            <a:r>
              <a:rPr lang="en-US" altLang="en-US" sz="2800" dirty="0"/>
              <a:t>: finds a set of </a:t>
            </a:r>
            <a:r>
              <a:rPr lang="en-US" altLang="en-US" sz="2800" dirty="0">
                <a:solidFill>
                  <a:schemeClr val="accent1"/>
                </a:solidFill>
              </a:rPr>
              <a:t>new</a:t>
            </a:r>
            <a:r>
              <a:rPr lang="en-US" altLang="en-US" sz="2800" dirty="0"/>
              <a:t> features (i.e., through some mapping </a:t>
            </a:r>
            <a:r>
              <a:rPr lang="en-US" altLang="en-US" sz="2800" dirty="0">
                <a:solidFill>
                  <a:schemeClr val="accent1"/>
                </a:solidFill>
              </a:rPr>
              <a:t>f()</a:t>
            </a:r>
            <a:r>
              <a:rPr lang="en-US" altLang="en-US" sz="2800" dirty="0"/>
              <a:t>) from the </a:t>
            </a:r>
            <a:r>
              <a:rPr lang="en-US" altLang="en-US" sz="2800" dirty="0">
                <a:solidFill>
                  <a:schemeClr val="accent1"/>
                </a:solidFill>
              </a:rPr>
              <a:t>existing</a:t>
            </a:r>
            <a:r>
              <a:rPr lang="en-US" altLang="en-US" sz="2800" dirty="0"/>
              <a:t> features.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5C4D7-E705-8A4A-8F29-CBAE58E8A99D}"/>
              </a:ext>
            </a:extLst>
          </p:cNvPr>
          <p:cNvSpPr/>
          <p:nvPr/>
        </p:nvSpPr>
        <p:spPr>
          <a:xfrm>
            <a:off x="6694926" y="1571873"/>
            <a:ext cx="52442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/>
              </a:rPr>
              <a:t>Feature selection</a:t>
            </a:r>
            <a:r>
              <a:rPr lang="en-US" sz="2800" b="0" kern="0" dirty="0">
                <a:solidFill>
                  <a:srgbClr val="000000"/>
                </a:solidFill>
                <a:latin typeface="Arial"/>
              </a:rPr>
              <a:t>: chooses a subset of the </a:t>
            </a:r>
            <a:r>
              <a:rPr lang="en-US" sz="2800" b="0" kern="0" dirty="0">
                <a:solidFill>
                  <a:schemeClr val="accent1"/>
                </a:solidFill>
                <a:latin typeface="Arial"/>
              </a:rPr>
              <a:t>original</a:t>
            </a:r>
            <a:r>
              <a:rPr lang="en-US" sz="2800" b="0" kern="0" dirty="0">
                <a:solidFill>
                  <a:srgbClr val="000000"/>
                </a:solidFill>
                <a:latin typeface="Arial"/>
              </a:rPr>
              <a:t> features.</a:t>
            </a:r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8476FECB-A6E9-D74F-877A-82BA2616B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17546"/>
              </p:ext>
            </p:extLst>
          </p:nvPr>
        </p:nvGraphicFramePr>
        <p:xfrm>
          <a:off x="1108909" y="3582512"/>
          <a:ext cx="2589212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3" name="Equation" r:id="rId4" imgW="40081200" imgH="42710100" progId="Equation.DSMT4">
                  <p:embed/>
                </p:oleObj>
              </mc:Choice>
              <mc:Fallback>
                <p:oleObj name="Equation" r:id="rId4" imgW="40081200" imgH="42710100" progId="Equation.DSMT4">
                  <p:embed/>
                  <p:pic>
                    <p:nvPicPr>
                      <p:cNvPr id="14342" name="Object 1">
                        <a:extLst>
                          <a:ext uri="{FF2B5EF4-FFF2-40B4-BE49-F238E27FC236}">
                            <a16:creationId xmlns:a16="http://schemas.microsoft.com/office/drawing/2014/main" id="{664763C1-E258-B648-AA2F-0B82D7CF3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909" y="3582512"/>
                        <a:ext cx="2589212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33515-A83F-A54B-B51A-FDDF9372709A}"/>
              </a:ext>
            </a:extLst>
          </p:cNvPr>
          <p:cNvSpPr/>
          <p:nvPr/>
        </p:nvSpPr>
        <p:spPr>
          <a:xfrm>
            <a:off x="3900903" y="3436797"/>
            <a:ext cx="199231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latin typeface="+mn-lt"/>
              </a:rPr>
              <a:t>The mapping f() could be </a:t>
            </a:r>
            <a:r>
              <a:rPr lang="en-US" sz="1800" b="0" dirty="0">
                <a:solidFill>
                  <a:schemeClr val="accent1"/>
                </a:solidFill>
                <a:latin typeface="+mn-lt"/>
              </a:rPr>
              <a:t>linear</a:t>
            </a:r>
            <a:r>
              <a:rPr lang="en-US" sz="18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b="0" dirty="0">
                <a:latin typeface="+mn-lt"/>
              </a:rPr>
              <a:t>or</a:t>
            </a:r>
            <a:r>
              <a:rPr lang="en-US" sz="18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accent1"/>
                </a:solidFill>
                <a:latin typeface="+mn-lt"/>
              </a:rPr>
              <a:t>non-linear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F1E72-AEAC-484C-80CB-87278AF4279C}"/>
              </a:ext>
            </a:extLst>
          </p:cNvPr>
          <p:cNvSpPr txBox="1"/>
          <p:nvPr/>
        </p:nvSpPr>
        <p:spPr>
          <a:xfrm>
            <a:off x="3055184" y="6007099"/>
            <a:ext cx="6429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+mn-lt"/>
              </a:rPr>
              <a:t>K&lt;&lt;N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7519A9-FF20-F14B-915E-DC9C016A4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954" y="3087686"/>
            <a:ext cx="2260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Feature Extraction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5183" y="1251829"/>
            <a:ext cx="11401634" cy="4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Linear combinations are particularly attractive because they are simpler to compute and analytically tractable.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en-US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Given x </a:t>
            </a:r>
            <a:r>
              <a:rPr lang="el-G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find an K x N matrix T such that: </a:t>
            </a:r>
          </a:p>
          <a:p>
            <a:pPr>
              <a:defRPr/>
            </a:pPr>
            <a:endParaRPr lang="en-US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y = Tx  </a:t>
            </a:r>
            <a:r>
              <a:rPr lang="el-G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where K&lt;&lt;N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196EC-1858-1E4F-9E67-24D66486171A}"/>
              </a:ext>
            </a:extLst>
          </p:cNvPr>
          <p:cNvSpPr/>
          <p:nvPr/>
        </p:nvSpPr>
        <p:spPr>
          <a:xfrm>
            <a:off x="7395411" y="3906865"/>
            <a:ext cx="3732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</a:rPr>
              <a:t>This is a projection from the N-dimensional space to a K-dimensional space.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2275C-79E3-0347-9FEC-956300D0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790" y="3749894"/>
            <a:ext cx="2590800" cy="2781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BFBFD4-26B5-ED4A-9326-1056968CD4DE}"/>
              </a:ext>
            </a:extLst>
          </p:cNvPr>
          <p:cNvSpPr/>
          <p:nvPr/>
        </p:nvSpPr>
        <p:spPr>
          <a:xfrm>
            <a:off x="4360190" y="4460565"/>
            <a:ext cx="3714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kern="0" dirty="0">
                <a:solidFill>
                  <a:srgbClr val="FF0000"/>
                </a:solidFill>
                <a:latin typeface="CMBX12"/>
              </a:rPr>
              <a:t>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51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19068</TotalTime>
  <Words>2084</Words>
  <Application>Microsoft Macintosh PowerPoint</Application>
  <PresentationFormat>Widescreen</PresentationFormat>
  <Paragraphs>373</Paragraphs>
  <Slides>37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MS Gothic</vt:lpstr>
      <vt:lpstr>Arial</vt:lpstr>
      <vt:lpstr>Calibri</vt:lpstr>
      <vt:lpstr>CMBX12</vt:lpstr>
      <vt:lpstr>Georgia</vt:lpstr>
      <vt:lpstr>System Font Regular</vt:lpstr>
      <vt:lpstr>Times New Roman</vt:lpstr>
      <vt:lpstr>Wingdings</vt:lpstr>
      <vt:lpstr>RIT</vt:lpstr>
      <vt:lpstr>MathType 6.0 Equation</vt:lpstr>
      <vt:lpstr>MathType 5.0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Curse of Dimensionality</vt:lpstr>
      <vt:lpstr>Dimensionality Reduction</vt:lpstr>
      <vt:lpstr>Dimensionality Reduction</vt:lpstr>
      <vt:lpstr>Feature Extraction</vt:lpstr>
      <vt:lpstr>Feature Extraction - criteria</vt:lpstr>
      <vt:lpstr>Feature Extraction</vt:lpstr>
      <vt:lpstr>Background on Vectors</vt:lpstr>
      <vt:lpstr>Intuition</vt:lpstr>
      <vt:lpstr>Intuition</vt:lpstr>
      <vt:lpstr>Intuition</vt:lpstr>
      <vt:lpstr>Vector Representation</vt:lpstr>
      <vt:lpstr>Vector Representation contd..</vt:lpstr>
      <vt:lpstr>Principal Component Analysis (PCA)</vt:lpstr>
      <vt:lpstr>Intuition</vt:lpstr>
      <vt:lpstr>Intuition</vt:lpstr>
      <vt:lpstr>Why covariance is needed?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PCA Steps</vt:lpstr>
      <vt:lpstr>PCA Steps contd..</vt:lpstr>
      <vt:lpstr>PCA – Steps contd..</vt:lpstr>
      <vt:lpstr>Interpretation of PCA</vt:lpstr>
      <vt:lpstr>Example</vt:lpstr>
      <vt:lpstr>Example contd..</vt:lpstr>
      <vt:lpstr>Choosing K</vt:lpstr>
      <vt:lpstr>Error</vt:lpstr>
      <vt:lpstr>Data Normalization</vt:lpstr>
      <vt:lpstr>Application to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2004</cp:revision>
  <cp:lastPrinted>2018-04-25T02:50:23Z</cp:lastPrinted>
  <dcterms:created xsi:type="dcterms:W3CDTF">2021-08-24T04:52:52Z</dcterms:created>
  <dcterms:modified xsi:type="dcterms:W3CDTF">2021-10-26T11:25:40Z</dcterms:modified>
</cp:coreProperties>
</file>