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0"/>
  </p:notesMasterIdLst>
  <p:handoutMasterIdLst>
    <p:handoutMasterId r:id="rId61"/>
  </p:handoutMasterIdLst>
  <p:sldIdLst>
    <p:sldId id="266" r:id="rId2"/>
    <p:sldId id="293" r:id="rId3"/>
    <p:sldId id="382" r:id="rId4"/>
    <p:sldId id="359" r:id="rId5"/>
    <p:sldId id="298" r:id="rId6"/>
    <p:sldId id="417" r:id="rId7"/>
    <p:sldId id="1162" r:id="rId8"/>
    <p:sldId id="1163" r:id="rId9"/>
    <p:sldId id="1164" r:id="rId10"/>
    <p:sldId id="1165" r:id="rId11"/>
    <p:sldId id="1166" r:id="rId12"/>
    <p:sldId id="1167" r:id="rId13"/>
    <p:sldId id="1168" r:id="rId14"/>
    <p:sldId id="1169" r:id="rId15"/>
    <p:sldId id="1171" r:id="rId16"/>
    <p:sldId id="1172" r:id="rId17"/>
    <p:sldId id="1173" r:id="rId18"/>
    <p:sldId id="1174" r:id="rId19"/>
    <p:sldId id="418" r:id="rId20"/>
    <p:sldId id="1175" r:id="rId21"/>
    <p:sldId id="421" r:id="rId22"/>
    <p:sldId id="1176" r:id="rId23"/>
    <p:sldId id="456" r:id="rId24"/>
    <p:sldId id="1177" r:id="rId25"/>
    <p:sldId id="423" r:id="rId26"/>
    <p:sldId id="424" r:id="rId27"/>
    <p:sldId id="425" r:id="rId28"/>
    <p:sldId id="426" r:id="rId29"/>
    <p:sldId id="427" r:id="rId30"/>
    <p:sldId id="428" r:id="rId31"/>
    <p:sldId id="1179" r:id="rId32"/>
    <p:sldId id="429" r:id="rId33"/>
    <p:sldId id="430" r:id="rId34"/>
    <p:sldId id="1180" r:id="rId35"/>
    <p:sldId id="432" r:id="rId36"/>
    <p:sldId id="1183" r:id="rId37"/>
    <p:sldId id="434" r:id="rId38"/>
    <p:sldId id="1181" r:id="rId39"/>
    <p:sldId id="1182" r:id="rId40"/>
    <p:sldId id="436" r:id="rId41"/>
    <p:sldId id="437" r:id="rId42"/>
    <p:sldId id="1186" r:id="rId43"/>
    <p:sldId id="1187" r:id="rId44"/>
    <p:sldId id="1188" r:id="rId45"/>
    <p:sldId id="1185" r:id="rId46"/>
    <p:sldId id="1184" r:id="rId47"/>
    <p:sldId id="439" r:id="rId48"/>
    <p:sldId id="442" r:id="rId49"/>
    <p:sldId id="440" r:id="rId50"/>
    <p:sldId id="443" r:id="rId51"/>
    <p:sldId id="444" r:id="rId52"/>
    <p:sldId id="445" r:id="rId53"/>
    <p:sldId id="1189" r:id="rId54"/>
    <p:sldId id="1190" r:id="rId55"/>
    <p:sldId id="1191" r:id="rId56"/>
    <p:sldId id="416" r:id="rId57"/>
    <p:sldId id="410" r:id="rId58"/>
    <p:sldId id="290" r:id="rId59"/>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382"/>
            <p14:sldId id="359"/>
            <p14:sldId id="298"/>
            <p14:sldId id="417"/>
            <p14:sldId id="1162"/>
            <p14:sldId id="1163"/>
            <p14:sldId id="1164"/>
            <p14:sldId id="1165"/>
            <p14:sldId id="1166"/>
            <p14:sldId id="1167"/>
            <p14:sldId id="1168"/>
            <p14:sldId id="1169"/>
            <p14:sldId id="1171"/>
            <p14:sldId id="1172"/>
            <p14:sldId id="1173"/>
            <p14:sldId id="1174"/>
            <p14:sldId id="418"/>
            <p14:sldId id="1175"/>
            <p14:sldId id="421"/>
            <p14:sldId id="1176"/>
            <p14:sldId id="456"/>
            <p14:sldId id="1177"/>
            <p14:sldId id="423"/>
            <p14:sldId id="424"/>
            <p14:sldId id="425"/>
            <p14:sldId id="426"/>
            <p14:sldId id="427"/>
            <p14:sldId id="428"/>
            <p14:sldId id="1179"/>
            <p14:sldId id="429"/>
            <p14:sldId id="430"/>
            <p14:sldId id="1180"/>
            <p14:sldId id="432"/>
            <p14:sldId id="1183"/>
            <p14:sldId id="434"/>
            <p14:sldId id="1181"/>
            <p14:sldId id="1182"/>
            <p14:sldId id="436"/>
            <p14:sldId id="437"/>
            <p14:sldId id="1186"/>
            <p14:sldId id="1187"/>
            <p14:sldId id="1188"/>
            <p14:sldId id="1185"/>
            <p14:sldId id="1184"/>
            <p14:sldId id="439"/>
            <p14:sldId id="442"/>
            <p14:sldId id="440"/>
            <p14:sldId id="443"/>
            <p14:sldId id="444"/>
            <p14:sldId id="445"/>
            <p14:sldId id="1189"/>
            <p14:sldId id="1190"/>
            <p14:sldId id="1191"/>
            <p14:sldId id="41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66FFFF"/>
    <a:srgbClr val="E46102"/>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21" autoAdjust="0"/>
    <p:restoredTop sz="95814" autoAdjust="0"/>
  </p:normalViewPr>
  <p:slideViewPr>
    <p:cSldViewPr snapToGrid="0" snapToObjects="1">
      <p:cViewPr varScale="1">
        <p:scale>
          <a:sx n="81" d="100"/>
          <a:sy n="81" d="100"/>
        </p:scale>
        <p:origin x="797" y="3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9/23/2021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2T23:04:31.034"/>
    </inkml:context>
    <inkml:brush xml:id="br0">
      <inkml:brushProperty name="width" value="0.05292" units="cm"/>
      <inkml:brushProperty name="height" value="0.05292" units="cm"/>
      <inkml:brushProperty name="color" value="#00758E"/>
      <inkml:brushProperty name="ignorePressure" value="1"/>
    </inkml:brush>
  </inkml:definitions>
  <inkml:trace contextRef="#ctx0" brushRef="#br0">0 1444,'1'-10,"4"-11,0 1,2 0,0 0,2 1,0-1,10-13,5-8,2 1,2 2,1 0,2 2,2 2,7-6,73-59,40-22,-27 21,-68 53,287-219,-283 223,2 4,2 3,1 2,59-19,12 5,2 6,51-5,-93 33,1 3,1 5,59 6,0-2,-111 1,51-3,-1 4,1 5,47 10,-37 5,0 6,-2 4,15 11,-77-23,0 1,-2 3,0 1,-1 3,-1 1,35 31,226 202,-150-134,-62-73,-62-27,-2 0,0 2,-2 1,2 5,-23-30,18 25,-2 0,-1 2,-1 0,0 5,25 16,-34-11,-7-18,12 80,-6-64,-7-35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306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70601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1789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9287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461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78905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760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06380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22136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2839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8646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49412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51834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9571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9473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1638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0598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4481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4514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01566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736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4673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2694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4750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17372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3391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238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42034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80483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101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3131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69653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80956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8010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94782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41407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3000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83652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4145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7980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225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65476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9239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950880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77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673150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3646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0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140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5714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5946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8.sv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8.sv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10</a:t>
            </a:r>
          </a:p>
          <a:p>
            <a:r>
              <a:rPr lang="en-US" sz="1800" i="1" dirty="0">
                <a:solidFill>
                  <a:schemeClr val="bg1">
                    <a:lumMod val="75000"/>
                  </a:schemeClr>
                </a:solidFill>
              </a:rPr>
              <a:t>(material sources cited in the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September 23,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biological inspiration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8978360"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Single “</a:t>
            </a:r>
            <a:r>
              <a:rPr lang="en-GB" altLang="en-US" sz="2800" dirty="0" err="1">
                <a:latin typeface="Tahoma" panose="020B0604030504040204" pitchFamily="34" charset="0"/>
              </a:rPr>
              <a:t>percepts</a:t>
            </a:r>
            <a:r>
              <a:rPr lang="en-GB" altLang="en-US" sz="2800" dirty="0">
                <a:latin typeface="Tahoma" panose="020B0604030504040204" pitchFamily="34" charset="0"/>
              </a:rPr>
              <a:t>” distributed among many neurons </a:t>
            </a:r>
          </a:p>
          <a:p>
            <a:pPr>
              <a:spcBef>
                <a:spcPct val="20000"/>
              </a:spcBef>
              <a:buFontTx/>
              <a:buChar char="•"/>
            </a:pPr>
            <a:r>
              <a:rPr lang="en-GB" altLang="en-US" sz="2800" dirty="0">
                <a:latin typeface="Tahoma" panose="020B0604030504040204" pitchFamily="34" charset="0"/>
              </a:rPr>
              <a:t>Localized parts of the brain are responsible for certain well-defined functions (e.g. vision, motion).</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60" t="17929" b="43239"/>
          <a:stretch>
            <a:fillRect/>
          </a:stretch>
        </p:blipFill>
        <p:spPr bwMode="auto">
          <a:xfrm>
            <a:off x="1393594" y="3547047"/>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3E48787-02B9-49B5-90EE-1DF07B2FBE1B}"/>
              </a:ext>
            </a:extLst>
          </p:cNvPr>
          <p:cNvSpPr txBox="1"/>
          <p:nvPr/>
        </p:nvSpPr>
        <p:spPr>
          <a:xfrm>
            <a:off x="2331742" y="6135412"/>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spTree>
    <p:extLst>
      <p:ext uri="{BB962C8B-B14F-4D97-AF65-F5344CB8AC3E}">
        <p14:creationId xmlns:p14="http://schemas.microsoft.com/office/powerpoint/2010/main" val="308278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052742" cy="11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0" indent="0"/>
            <a:r>
              <a:rPr lang="en-GB" altLang="en-US" dirty="0">
                <a:solidFill>
                  <a:srgbClr val="000000"/>
                </a:solidFill>
                <a:latin typeface="+mn-lt"/>
              </a:rPr>
              <a:t>A neuron has a cell body</a:t>
            </a:r>
          </a:p>
          <a:p>
            <a:pPr marL="457200" lvl="0" indent="-457200">
              <a:buFontTx/>
              <a:buChar char="-"/>
            </a:pPr>
            <a:r>
              <a:rPr lang="en-GB" altLang="en-US" dirty="0">
                <a:solidFill>
                  <a:srgbClr val="000000"/>
                </a:solidFill>
                <a:latin typeface="+mn-lt"/>
              </a:rPr>
              <a:t>a branching </a:t>
            </a:r>
            <a:r>
              <a:rPr lang="en-GB" altLang="en-US" b="1" dirty="0">
                <a:solidFill>
                  <a:srgbClr val="D64900"/>
                </a:solidFill>
                <a:latin typeface="+mn-lt"/>
              </a:rPr>
              <a:t>i</a:t>
            </a:r>
            <a:r>
              <a:rPr lang="en-GB" altLang="en-US" dirty="0">
                <a:solidFill>
                  <a:srgbClr val="000000"/>
                </a:solidFill>
                <a:latin typeface="+mn-lt"/>
              </a:rPr>
              <a:t>nput structure – dendr</a:t>
            </a:r>
            <a:r>
              <a:rPr lang="en-GB" altLang="en-US" b="1" dirty="0">
                <a:solidFill>
                  <a:srgbClr val="D64900"/>
                </a:solidFill>
                <a:latin typeface="+mn-lt"/>
              </a:rPr>
              <a:t>i</a:t>
            </a:r>
            <a:r>
              <a:rPr lang="en-GB" altLang="en-US" dirty="0">
                <a:solidFill>
                  <a:srgbClr val="000000"/>
                </a:solidFill>
                <a:latin typeface="+mn-lt"/>
              </a:rPr>
              <a:t>te</a:t>
            </a:r>
          </a:p>
          <a:p>
            <a:pPr marL="457200" lvl="0" indent="-457200">
              <a:buFontTx/>
              <a:buChar char="-"/>
            </a:pPr>
            <a:r>
              <a:rPr lang="en-GB" altLang="en-US" dirty="0">
                <a:solidFill>
                  <a:srgbClr val="000000"/>
                </a:solidFill>
                <a:latin typeface="+mn-lt"/>
              </a:rPr>
              <a:t>a branching </a:t>
            </a:r>
            <a:r>
              <a:rPr lang="en-GB" altLang="en-US" b="1" dirty="0">
                <a:solidFill>
                  <a:schemeClr val="accent6">
                    <a:lumMod val="75000"/>
                  </a:schemeClr>
                </a:solidFill>
                <a:latin typeface="+mn-lt"/>
              </a:rPr>
              <a:t>o</a:t>
            </a:r>
            <a:r>
              <a:rPr lang="en-GB" altLang="en-US" dirty="0">
                <a:solidFill>
                  <a:srgbClr val="000000"/>
                </a:solidFill>
                <a:latin typeface="+mn-lt"/>
              </a:rPr>
              <a:t>utput structure – ax</a:t>
            </a:r>
            <a:r>
              <a:rPr lang="en-GB" altLang="en-US" b="1" dirty="0">
                <a:solidFill>
                  <a:schemeClr val="accent6">
                    <a:lumMod val="75000"/>
                  </a:schemeClr>
                </a:solidFill>
                <a:latin typeface="+mn-lt"/>
              </a:rPr>
              <a:t>o</a:t>
            </a:r>
            <a:r>
              <a:rPr lang="en-GB" altLang="en-US" dirty="0">
                <a:solidFill>
                  <a:srgbClr val="000000"/>
                </a:solidFill>
                <a:latin typeface="+mn-lt"/>
              </a:rPr>
              <a:t>n</a:t>
            </a:r>
          </a:p>
          <a:p>
            <a:pPr marL="457200" lvl="0" indent="-457200">
              <a:buFontTx/>
              <a:buChar char="-"/>
            </a:pPr>
            <a:endParaRPr lang="en-GB" altLang="en-US" dirty="0">
              <a:solidFill>
                <a:srgbClr val="000000"/>
              </a:solidFill>
              <a:latin typeface="+mn-lt"/>
            </a:endParaRP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597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4613" y="1881975"/>
            <a:ext cx="10033839" cy="830997"/>
          </a:xfrm>
          <a:prstGeom prst="rect">
            <a:avLst/>
          </a:prstGeom>
          <a:noFill/>
        </p:spPr>
        <p:txBody>
          <a:bodyPr wrap="square" rtlCol="0">
            <a:spAutoFit/>
          </a:bodyPr>
          <a:lstStyle/>
          <a:p>
            <a:r>
              <a:rPr lang="en-US" dirty="0"/>
              <a:t>Axons connect to dendrites via synapses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CAAE59A-797A-47FC-B31F-91164D1937F8}"/>
                  </a:ext>
                </a:extLst>
              </p14:cNvPr>
              <p14:cNvContentPartPr/>
              <p14:nvPr/>
            </p14:nvContentPartPr>
            <p14:xfrm>
              <a:off x="6793539" y="3903223"/>
              <a:ext cx="1674000" cy="520200"/>
            </p14:xfrm>
          </p:contentPart>
        </mc:Choice>
        <mc:Fallback xmlns="">
          <p:pic>
            <p:nvPicPr>
              <p:cNvPr id="3" name="Ink 2">
                <a:extLst>
                  <a:ext uri="{FF2B5EF4-FFF2-40B4-BE49-F238E27FC236}">
                    <a16:creationId xmlns:a16="http://schemas.microsoft.com/office/drawing/2014/main" id="{6CAAE59A-797A-47FC-B31F-91164D1937F8}"/>
                  </a:ext>
                </a:extLst>
              </p:cNvPr>
              <p:cNvPicPr/>
              <p:nvPr/>
            </p:nvPicPr>
            <p:blipFill>
              <a:blip r:embed="rId5"/>
              <a:stretch>
                <a:fillRect/>
              </a:stretch>
            </p:blipFill>
            <p:spPr>
              <a:xfrm>
                <a:off x="6784179" y="3893863"/>
                <a:ext cx="1692720" cy="538560"/>
              </a:xfrm>
              <a:prstGeom prst="rect">
                <a:avLst/>
              </a:prstGeom>
            </p:spPr>
          </p:pic>
        </mc:Fallback>
      </mc:AlternateContent>
    </p:spTree>
    <p:extLst>
      <p:ext uri="{BB962C8B-B14F-4D97-AF65-F5344CB8AC3E}">
        <p14:creationId xmlns:p14="http://schemas.microsoft.com/office/powerpoint/2010/main" val="49858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1569660"/>
          </a:xfrm>
          <a:prstGeom prst="rect">
            <a:avLst/>
          </a:prstGeom>
          <a:noFill/>
        </p:spPr>
        <p:txBody>
          <a:bodyPr wrap="square" rtlCol="0">
            <a:spAutoFit/>
          </a:bodyPr>
          <a:lstStyle/>
          <a:p>
            <a:r>
              <a:rPr lang="en-US" dirty="0"/>
              <a:t>Electro-chemical signals are propagated from the dendritic input, through the cell body, and down the axon to other neurons</a:t>
            </a:r>
          </a:p>
          <a:p>
            <a:endParaRPr lang="en-US" dirty="0"/>
          </a:p>
          <a:p>
            <a:endParaRPr lang="en-US" dirty="0"/>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17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7222476" y="596356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7177216"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2456057"/>
          </a:xfrm>
          <a:prstGeom prst="rect">
            <a:avLst/>
          </a:prstGeom>
          <a:noFill/>
        </p:spPr>
        <p:txBody>
          <a:bodyPr wrap="square" rtlCol="0">
            <a:spAutoFit/>
          </a:bodyPr>
          <a:lstStyle/>
          <a:p>
            <a:pPr>
              <a:spcBef>
                <a:spcPct val="20000"/>
              </a:spcBef>
            </a:pPr>
            <a:r>
              <a:rPr lang="en-GB" altLang="en-US" dirty="0">
                <a:latin typeface="Tahoma" panose="020B0604030504040204" pitchFamily="34" charset="0"/>
              </a:rPr>
              <a:t>A neuron only fires if its input signal exceeds a certain amount (the </a:t>
            </a:r>
            <a:r>
              <a:rPr lang="en-GB" altLang="en-US" dirty="0">
                <a:solidFill>
                  <a:schemeClr val="hlink"/>
                </a:solidFill>
                <a:latin typeface="Tahoma" panose="020B0604030504040204" pitchFamily="34" charset="0"/>
              </a:rPr>
              <a:t>threshold</a:t>
            </a:r>
            <a:r>
              <a:rPr lang="en-GB" altLang="en-US" dirty="0">
                <a:latin typeface="Tahoma" panose="020B0604030504040204" pitchFamily="34" charset="0"/>
              </a:rPr>
              <a:t>) in a short time period.</a:t>
            </a:r>
          </a:p>
          <a:p>
            <a:pPr>
              <a:spcBef>
                <a:spcPct val="20000"/>
              </a:spcBef>
              <a:buFontTx/>
              <a:buChar char="•"/>
            </a:pPr>
            <a:endParaRPr lang="en-GB" altLang="en-US" dirty="0">
              <a:latin typeface="Tahoma" panose="020B0604030504040204" pitchFamily="34" charset="0"/>
            </a:endParaRPr>
          </a:p>
          <a:p>
            <a:pPr>
              <a:spcBef>
                <a:spcPct val="20000"/>
              </a:spcBef>
            </a:pPr>
            <a:r>
              <a:rPr lang="en-GB" altLang="en-US" dirty="0">
                <a:latin typeface="Tahoma" panose="020B0604030504040204" pitchFamily="34" charset="0"/>
              </a:rPr>
              <a:t>Synapses vary in strength</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Good connections allowing a large signal</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Slight connections allow only a weak signal.</a:t>
            </a:r>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20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Artificial Neuron (Perceptron)</a:t>
            </a:r>
          </a:p>
        </p:txBody>
      </p:sp>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0110"/>
          </a:xfrm>
          <a:prstGeom prst="rect">
            <a:avLst/>
          </a:prstGeom>
          <a:noFill/>
        </p:spPr>
        <p:txBody>
          <a:bodyPr wrap="square" rtlCol="0">
            <a:spAutoFit/>
          </a:bodyPr>
          <a:lstStyle/>
          <a:p>
            <a:r>
              <a:rPr lang="en-US" sz="20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0110"/>
          </a:xfrm>
          <a:prstGeom prst="rect">
            <a:avLst/>
          </a:prstGeom>
          <a:noFill/>
        </p:spPr>
        <p:txBody>
          <a:bodyPr wrap="square" rtlCol="0">
            <a:spAutoFit/>
          </a:bodyPr>
          <a:lstStyle/>
          <a:p>
            <a:r>
              <a:rPr lang="en-US" sz="2000" b="1" dirty="0">
                <a:solidFill>
                  <a:srgbClr val="E46102"/>
                </a:solidFill>
              </a:rPr>
              <a:t>Output</a:t>
            </a:r>
          </a:p>
        </p:txBody>
      </p:sp>
    </p:spTree>
    <p:extLst>
      <p:ext uri="{BB962C8B-B14F-4D97-AF65-F5344CB8AC3E}">
        <p14:creationId xmlns:p14="http://schemas.microsoft.com/office/powerpoint/2010/main" val="379075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 Simple Model of a Neuron (Perceptron)</a:t>
            </a:r>
          </a:p>
        </p:txBody>
      </p:sp>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sp>
        <p:nvSpPr>
          <p:cNvPr id="6" name="TextBox 5">
            <a:extLst>
              <a:ext uri="{FF2B5EF4-FFF2-40B4-BE49-F238E27FC236}">
                <a16:creationId xmlns:a16="http://schemas.microsoft.com/office/drawing/2014/main" id="{119F5782-CBB5-4A8A-9775-DD0B89C04D7F}"/>
              </a:ext>
            </a:extLst>
          </p:cNvPr>
          <p:cNvSpPr txBox="1"/>
          <p:nvPr/>
        </p:nvSpPr>
        <p:spPr>
          <a:xfrm>
            <a:off x="574766" y="1611561"/>
            <a:ext cx="5233348" cy="4154984"/>
          </a:xfrm>
          <a:prstGeom prst="rect">
            <a:avLst/>
          </a:prstGeom>
          <a:noFill/>
        </p:spPr>
        <p:txBody>
          <a:bodyPr wrap="square" rtlCol="0">
            <a:spAutoFit/>
          </a:bodyPr>
          <a:lstStyle/>
          <a:p>
            <a:pPr marL="342900" indent="-342900">
              <a:buFont typeface="Arial" panose="020B0604020202020204" pitchFamily="34" charset="0"/>
              <a:buChar char="•"/>
            </a:pPr>
            <a:r>
              <a:rPr lang="en-US" dirty="0"/>
              <a:t>Each neuron has a threshold value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neuron has weighted inputs from other neurons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input signals form a weighted sum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the activation level exceeds the threshold, the neuron “fires”</a:t>
            </a:r>
          </a:p>
        </p:txBody>
      </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grpSp>
        <p:nvGrpSpPr>
          <p:cNvPr id="14" name="Group 13">
            <a:extLst>
              <a:ext uri="{FF2B5EF4-FFF2-40B4-BE49-F238E27FC236}">
                <a16:creationId xmlns:a16="http://schemas.microsoft.com/office/drawing/2014/main" id="{FB5AC501-0572-4494-935B-B56A9C6B4383}"/>
              </a:ext>
            </a:extLst>
          </p:cNvPr>
          <p:cNvGrpSpPr/>
          <p:nvPr/>
        </p:nvGrpSpPr>
        <p:grpSpPr>
          <a:xfrm>
            <a:off x="9281020" y="3333521"/>
            <a:ext cx="850583" cy="403207"/>
            <a:chOff x="8141888" y="5766545"/>
            <a:chExt cx="850583" cy="403207"/>
          </a:xfrm>
        </p:grpSpPr>
        <p:cxnSp>
          <p:nvCxnSpPr>
            <p:cNvPr id="11" name="Straight Connector 10">
              <a:extLst>
                <a:ext uri="{FF2B5EF4-FFF2-40B4-BE49-F238E27FC236}">
                  <a16:creationId xmlns:a16="http://schemas.microsoft.com/office/drawing/2014/main" id="{45DDD6DD-69EE-40F3-999B-64DF656C31F4}"/>
                </a:ext>
              </a:extLst>
            </p:cNvPr>
            <p:cNvCxnSpPr/>
            <p:nvPr/>
          </p:nvCxnSpPr>
          <p:spPr>
            <a:xfrm>
              <a:off x="8564009" y="5766545"/>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D8C0E4F-DE13-4A33-B64A-83B71706D10B}"/>
                </a:ext>
              </a:extLst>
            </p:cNvPr>
            <p:cNvCxnSpPr/>
            <p:nvPr/>
          </p:nvCxnSpPr>
          <p:spPr>
            <a:xfrm>
              <a:off x="8141888" y="6169752"/>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ACDC0239-9FC3-4706-BEFA-81A35CE4BC59}"/>
                </a:ext>
              </a:extLst>
            </p:cNvPr>
            <p:cNvCxnSpPr>
              <a:cxnSpLocks/>
            </p:cNvCxnSpPr>
            <p:nvPr/>
          </p:nvCxnSpPr>
          <p:spPr>
            <a:xfrm>
              <a:off x="8564009" y="5766545"/>
              <a:ext cx="0" cy="394542"/>
            </a:xfrm>
            <a:prstGeom prst="line">
              <a:avLst/>
            </a:prstGeom>
            <a:ln w="28575"/>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3866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 Artificial Neuron</a:t>
            </a:r>
          </a:p>
        </p:txBody>
      </p:sp>
      <p:sp>
        <p:nvSpPr>
          <p:cNvPr id="6" name="TextBox 5">
            <a:extLst>
              <a:ext uri="{FF2B5EF4-FFF2-40B4-BE49-F238E27FC236}">
                <a16:creationId xmlns:a16="http://schemas.microsoft.com/office/drawing/2014/main" id="{119F5782-CBB5-4A8A-9775-DD0B89C04D7F}"/>
              </a:ext>
            </a:extLst>
          </p:cNvPr>
          <p:cNvSpPr txBox="1"/>
          <p:nvPr/>
        </p:nvSpPr>
        <p:spPr>
          <a:xfrm>
            <a:off x="574766" y="1460035"/>
            <a:ext cx="5233348" cy="5016758"/>
          </a:xfrm>
          <a:prstGeom prst="rect">
            <a:avLst/>
          </a:prstGeom>
          <a:noFill/>
        </p:spPr>
        <p:txBody>
          <a:bodyPr wrap="square" rtlCol="0">
            <a:spAutoFit/>
          </a:bodyPr>
          <a:lstStyle/>
          <a:p>
            <a:pPr marL="342900" indent="-342900">
              <a:buFont typeface="Arial" panose="020B0604020202020204" pitchFamily="34" charset="0"/>
              <a:buChar char="•"/>
            </a:pPr>
            <a:r>
              <a:rPr lang="en-US" dirty="0"/>
              <a:t>Each hidden or output neuron has weighted input connections from each of the units in the preceding layer.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unit performs a weighted sum of its inputs, and subtracts its threshold value, to give its activation level.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Activation level is passed through a sigmoid activation function to determine output. </a:t>
            </a:r>
            <a:endParaRPr lang="en-US" b="1" dirty="0"/>
          </a:p>
        </p:txBody>
      </p:sp>
      <p:grpSp>
        <p:nvGrpSpPr>
          <p:cNvPr id="10" name="Group 9">
            <a:extLst>
              <a:ext uri="{FF2B5EF4-FFF2-40B4-BE49-F238E27FC236}">
                <a16:creationId xmlns:a16="http://schemas.microsoft.com/office/drawing/2014/main" id="{BD3C32AB-21FF-4224-8213-4306E74BB2BC}"/>
              </a:ext>
            </a:extLst>
          </p:cNvPr>
          <p:cNvGrpSpPr/>
          <p:nvPr/>
        </p:nvGrpSpPr>
        <p:grpSpPr>
          <a:xfrm>
            <a:off x="5808114" y="1838465"/>
            <a:ext cx="5697651" cy="3563730"/>
            <a:chOff x="5808114" y="1838465"/>
            <a:chExt cx="5697651" cy="3563730"/>
          </a:xfrm>
        </p:grpSpPr>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7" name="Rectangle 6">
              <a:extLst>
                <a:ext uri="{FF2B5EF4-FFF2-40B4-BE49-F238E27FC236}">
                  <a16:creationId xmlns:a16="http://schemas.microsoft.com/office/drawing/2014/main" id="{24128AAE-B43A-4564-955F-A219BBAD812C}"/>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373446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p>
        </p:txBody>
      </p:sp>
      <p:pic>
        <p:nvPicPr>
          <p:cNvPr id="21" name="Picture 2054" descr="training process">
            <a:extLst>
              <a:ext uri="{FF2B5EF4-FFF2-40B4-BE49-F238E27FC236}">
                <a16:creationId xmlns:a16="http://schemas.microsoft.com/office/drawing/2014/main" id="{4045192C-909C-4855-8020-E670B5E9FD5A}"/>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323083" y="2047820"/>
            <a:ext cx="8154191" cy="3590109"/>
          </a:xfrm>
          <a:prstGeom prst="rect">
            <a:avLst/>
          </a:prstGeom>
          <a:noFill/>
          <a:ln>
            <a:solidFill>
              <a:srgbClr val="E56618"/>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ou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5072285" cy="2308324"/>
          </a:xfrm>
          <a:prstGeom prst="rect">
            <a:avLst/>
          </a:prstGeom>
          <a:noFill/>
        </p:spPr>
        <p:txBody>
          <a:bodyPr wrap="square" rtlCol="0">
            <a:spAutoFit/>
          </a:bodyPr>
          <a:lstStyle/>
          <a:p>
            <a:r>
              <a:rPr lang="en-US" dirty="0">
                <a:solidFill>
                  <a:srgbClr val="292929"/>
                </a:solidFill>
                <a:latin typeface="charter"/>
              </a:rPr>
              <a:t>ANN has 3 layers of neurons:</a:t>
            </a:r>
          </a:p>
          <a:p>
            <a:pPr>
              <a:buFont typeface="+mj-lt"/>
              <a:buAutoNum type="arabicPeriod"/>
            </a:pPr>
            <a:r>
              <a:rPr lang="en-US" dirty="0">
                <a:solidFill>
                  <a:srgbClr val="292929"/>
                </a:solidFill>
                <a:latin typeface="charter"/>
              </a:rPr>
              <a:t> Input layer in orange</a:t>
            </a:r>
          </a:p>
          <a:p>
            <a:pPr>
              <a:buFont typeface="+mj-lt"/>
              <a:buAutoNum type="arabicPeriod"/>
            </a:pPr>
            <a:r>
              <a:rPr lang="en-US" dirty="0">
                <a:solidFill>
                  <a:srgbClr val="292929"/>
                </a:solidFill>
                <a:latin typeface="charter"/>
              </a:rPr>
              <a:t> First hidden layer in blue</a:t>
            </a:r>
          </a:p>
          <a:p>
            <a:pPr>
              <a:buFont typeface="+mj-lt"/>
              <a:buAutoNum type="arabicPeriod"/>
            </a:pPr>
            <a:r>
              <a:rPr lang="en-US" dirty="0">
                <a:solidFill>
                  <a:srgbClr val="292929"/>
                </a:solidFill>
                <a:latin typeface="charter"/>
              </a:rPr>
              <a:t> Second hidden layer in red</a:t>
            </a:r>
          </a:p>
          <a:p>
            <a:pPr>
              <a:buFont typeface="+mj-lt"/>
              <a:buAutoNum type="arabicPeriod"/>
            </a:pPr>
            <a:r>
              <a:rPr lang="en-US" dirty="0">
                <a:solidFill>
                  <a:srgbClr val="292929"/>
                </a:solidFill>
                <a:latin typeface="charter"/>
              </a:rPr>
              <a:t> Output layer in green</a:t>
            </a:r>
          </a:p>
          <a:p>
            <a:endParaRPr lang="en-US" dirty="0"/>
          </a:p>
        </p:txBody>
      </p:sp>
    </p:spTree>
    <p:extLst>
      <p:ext uri="{BB962C8B-B14F-4D97-AF65-F5344CB8AC3E}">
        <p14:creationId xmlns:p14="http://schemas.microsoft.com/office/powerpoint/2010/main" val="98041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Assignment 4 will be due at 11:59 pm on 09/30. No extensions.</a:t>
            </a:r>
          </a:p>
          <a:p>
            <a:pPr marL="444498" indent="-342900">
              <a:buSzPts val="2400"/>
              <a:buFont typeface="Arial" panose="020B0604020202020204" pitchFamily="34" charset="0"/>
              <a:buChar char="•"/>
            </a:pPr>
            <a:r>
              <a:rPr lang="en-US" dirty="0"/>
              <a:t>Reach out to the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5929107" cy="1200329"/>
          </a:xfrm>
          <a:prstGeom prst="rect">
            <a:avLst/>
          </a:prstGeom>
          <a:noFill/>
        </p:spPr>
        <p:txBody>
          <a:bodyPr wrap="square" rtlCol="0">
            <a:spAutoFit/>
          </a:bodyPr>
          <a:lstStyle/>
          <a:p>
            <a:r>
              <a:rPr lang="en-US" dirty="0">
                <a:latin typeface="charter"/>
              </a:rPr>
              <a:t>Arrows:</a:t>
            </a:r>
          </a:p>
          <a:p>
            <a:pPr marL="457200" indent="-457200">
              <a:buFont typeface="+mj-lt"/>
              <a:buAutoNum type="arabicPeriod"/>
            </a:pPr>
            <a:r>
              <a:rPr lang="en-US" dirty="0">
                <a:latin typeface="charter"/>
              </a:rPr>
              <a:t>Shows how neurons are interconnected</a:t>
            </a:r>
          </a:p>
          <a:p>
            <a:pPr marL="457200" indent="-457200">
              <a:buFont typeface="+mj-lt"/>
              <a:buAutoNum type="arabicPeriod"/>
            </a:pPr>
            <a:r>
              <a:rPr lang="en-US" dirty="0">
                <a:latin typeface="charter"/>
              </a:rPr>
              <a:t>Direction of data flow from </a:t>
            </a:r>
            <a:r>
              <a:rPr lang="en-US" dirty="0" err="1">
                <a:latin typeface="charter"/>
              </a:rPr>
              <a:t>i</a:t>
            </a:r>
            <a:r>
              <a:rPr lang="en-US" dirty="0">
                <a:latin typeface="charter"/>
              </a:rPr>
              <a:t>/p to o/p layer</a:t>
            </a:r>
          </a:p>
        </p:txBody>
      </p:sp>
    </p:spTree>
    <p:extLst>
      <p:ext uri="{BB962C8B-B14F-4D97-AF65-F5344CB8AC3E}">
        <p14:creationId xmlns:p14="http://schemas.microsoft.com/office/powerpoint/2010/main" val="2456606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5251150" cy="4678933"/>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Goal: To make a good predictions</a:t>
            </a:r>
          </a:p>
        </p:txBody>
      </p:sp>
      <p:grpSp>
        <p:nvGrpSpPr>
          <p:cNvPr id="5" name="Group 4">
            <a:extLst>
              <a:ext uri="{FF2B5EF4-FFF2-40B4-BE49-F238E27FC236}">
                <a16:creationId xmlns:a16="http://schemas.microsoft.com/office/drawing/2014/main" id="{6ABD5DE4-565B-44CF-9F2B-0E1A51D3FB37}"/>
              </a:ext>
            </a:extLst>
          </p:cNvPr>
          <p:cNvGrpSpPr/>
          <p:nvPr/>
        </p:nvGrpSpPr>
        <p:grpSpPr>
          <a:xfrm>
            <a:off x="5849915" y="2075413"/>
            <a:ext cx="5697651" cy="3563730"/>
            <a:chOff x="5808114" y="1838465"/>
            <a:chExt cx="5697651" cy="3563730"/>
          </a:xfrm>
        </p:grpSpPr>
        <p:grpSp>
          <p:nvGrpSpPr>
            <p:cNvPr id="6" name="Group 5">
              <a:extLst>
                <a:ext uri="{FF2B5EF4-FFF2-40B4-BE49-F238E27FC236}">
                  <a16:creationId xmlns:a16="http://schemas.microsoft.com/office/drawing/2014/main" id="{F2B66EF9-0597-4D01-AF1B-877C7C33D16F}"/>
                </a:ext>
              </a:extLst>
            </p:cNvPr>
            <p:cNvGrpSpPr/>
            <p:nvPr/>
          </p:nvGrpSpPr>
          <p:grpSpPr>
            <a:xfrm>
              <a:off x="5808114" y="1838465"/>
              <a:ext cx="5697651" cy="3563730"/>
              <a:chOff x="1612324" y="1898651"/>
              <a:chExt cx="6826630" cy="4267200"/>
            </a:xfrm>
          </p:grpSpPr>
          <p:sp>
            <p:nvSpPr>
              <p:cNvPr id="10" name="Oval 3">
                <a:extLst>
                  <a:ext uri="{FF2B5EF4-FFF2-40B4-BE49-F238E27FC236}">
                    <a16:creationId xmlns:a16="http://schemas.microsoft.com/office/drawing/2014/main" id="{3CF1269D-3163-4681-9708-152DA16465E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76065EF2-E2CF-4D26-AF23-CA48AFB10095}"/>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a:extLst>
                  <a:ext uri="{FF2B5EF4-FFF2-40B4-BE49-F238E27FC236}">
                    <a16:creationId xmlns:a16="http://schemas.microsoft.com/office/drawing/2014/main" id="{7D35E34E-1A16-49C7-BD10-C6F7BDF31DEA}"/>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19D87172-88AA-4576-AE5D-3F3C616E35BB}"/>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5834B5F0-1CBB-4F0A-891B-734B32A1D7B0}"/>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7">
                <a:extLst>
                  <a:ext uri="{FF2B5EF4-FFF2-40B4-BE49-F238E27FC236}">
                    <a16:creationId xmlns:a16="http://schemas.microsoft.com/office/drawing/2014/main" id="{1E4A7F09-E090-4244-84D2-C33874D2647C}"/>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a:extLst>
                  <a:ext uri="{FF2B5EF4-FFF2-40B4-BE49-F238E27FC236}">
                    <a16:creationId xmlns:a16="http://schemas.microsoft.com/office/drawing/2014/main" id="{91B3EE9C-B771-44F5-8B6D-EFF987C62F47}"/>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17" name="Oval 16">
                <a:extLst>
                  <a:ext uri="{FF2B5EF4-FFF2-40B4-BE49-F238E27FC236}">
                    <a16:creationId xmlns:a16="http://schemas.microsoft.com/office/drawing/2014/main" id="{BD05B56F-4E36-4AA9-B249-6772BFC252A7}"/>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18" name="Oval 17">
                <a:extLst>
                  <a:ext uri="{FF2B5EF4-FFF2-40B4-BE49-F238E27FC236}">
                    <a16:creationId xmlns:a16="http://schemas.microsoft.com/office/drawing/2014/main" id="{F90F7056-97B6-4959-89C8-68913A5BE7C0}"/>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19" name="Oval 18">
                <a:extLst>
                  <a:ext uri="{FF2B5EF4-FFF2-40B4-BE49-F238E27FC236}">
                    <a16:creationId xmlns:a16="http://schemas.microsoft.com/office/drawing/2014/main" id="{C07330BE-2B8D-4126-B155-43E31815556B}"/>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20" name="Rectangle 19">
                <a:extLst>
                  <a:ext uri="{FF2B5EF4-FFF2-40B4-BE49-F238E27FC236}">
                    <a16:creationId xmlns:a16="http://schemas.microsoft.com/office/drawing/2014/main" id="{325AFB6E-C2CF-410C-A96A-D7C0E56AE261}"/>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1" name="TextBox 20">
                <a:extLst>
                  <a:ext uri="{FF2B5EF4-FFF2-40B4-BE49-F238E27FC236}">
                    <a16:creationId xmlns:a16="http://schemas.microsoft.com/office/drawing/2014/main" id="{DC98FA8F-9DB7-4E6A-9045-106866770D2C}"/>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22" name="TextBox 21">
                <a:extLst>
                  <a:ext uri="{FF2B5EF4-FFF2-40B4-BE49-F238E27FC236}">
                    <a16:creationId xmlns:a16="http://schemas.microsoft.com/office/drawing/2014/main" id="{08487124-49D3-4F6E-9010-E90D378AB448}"/>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7" name="Straight Connector 6">
              <a:extLst>
                <a:ext uri="{FF2B5EF4-FFF2-40B4-BE49-F238E27FC236}">
                  <a16:creationId xmlns:a16="http://schemas.microsoft.com/office/drawing/2014/main" id="{03E37A27-B85B-4CAA-A6EC-5D68E50C6ABE}"/>
                </a:ext>
              </a:extLst>
            </p:cNvPr>
            <p:cNvCxnSpPr>
              <a:stCxn id="10" idx="0"/>
              <a:endCxn id="10"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547A53D-E279-46D6-BAF6-48401766FA4D}"/>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9" name="Rectangle 8">
              <a:extLst>
                <a:ext uri="{FF2B5EF4-FFF2-40B4-BE49-F238E27FC236}">
                  <a16:creationId xmlns:a16="http://schemas.microsoft.com/office/drawing/2014/main" id="{87AE74AE-1E7A-4AEF-9DC9-69990871BB96}"/>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269764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1122668" y="1382232"/>
            <a:ext cx="10252468" cy="4678933"/>
          </a:xfrm>
          <a:prstGeom prst="rect">
            <a:avLst/>
          </a:prstGeom>
          <a:noFill/>
          <a:ln>
            <a:noFill/>
          </a:ln>
        </p:spPr>
        <p:txBody>
          <a:bodyPr spcFirstLastPara="1" wrap="square" lIns="121900" tIns="121900" rIns="121900" bIns="121900" anchor="t" anchorCtr="0">
            <a:noAutofit/>
          </a:bodyPr>
          <a:lstStyle/>
          <a:p>
            <a:pPr algn="ctr"/>
            <a:r>
              <a:rPr lang="en-US" sz="2800" b="1" dirty="0">
                <a:solidFill>
                  <a:srgbClr val="292929"/>
                </a:solidFill>
                <a:latin typeface="Charter"/>
              </a:rPr>
              <a:t>Logistic Regression can also make good predictions!!!</a:t>
            </a:r>
          </a:p>
        </p:txBody>
      </p:sp>
    </p:spTree>
    <p:extLst>
      <p:ext uri="{BB962C8B-B14F-4D97-AF65-F5344CB8AC3E}">
        <p14:creationId xmlns:p14="http://schemas.microsoft.com/office/powerpoint/2010/main" val="2104906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507271"/>
          </a:xfrm>
          <a:prstGeom prst="rect">
            <a:avLst/>
          </a:prstGeom>
          <a:noFill/>
          <a:ln>
            <a:noFill/>
          </a:ln>
        </p:spPr>
        <p:txBody>
          <a:bodyPr spcFirstLastPara="1" wrap="square" lIns="121900" tIns="121900" rIns="121900" bIns="121900" anchor="t" anchorCtr="0">
            <a:noAutofit/>
          </a:bodyPr>
          <a:lstStyle/>
          <a:p>
            <a:r>
              <a:rPr lang="en-US" dirty="0"/>
              <a:t>A simple ANN can be written as a single feature logistic regression </a:t>
            </a:r>
          </a:p>
          <a:p>
            <a:pPr marL="342900" indent="-342900">
              <a:buFontTx/>
              <a:buChar char="-"/>
            </a:pPr>
            <a:r>
              <a:rPr lang="en-US" dirty="0"/>
              <a:t>give the model only one X variable</a:t>
            </a:r>
          </a:p>
          <a:p>
            <a:pPr marL="342900" indent="-342900">
              <a:buFontTx/>
              <a:buChar char="-"/>
            </a:pPr>
            <a:r>
              <a:rPr lang="en-US" dirty="0"/>
              <a:t>can be expressed through a neural network.</a:t>
            </a:r>
          </a:p>
        </p:txBody>
      </p:sp>
      <p:sp>
        <p:nvSpPr>
          <p:cNvPr id="2" name="TextBox 1">
            <a:extLst>
              <a:ext uri="{FF2B5EF4-FFF2-40B4-BE49-F238E27FC236}">
                <a16:creationId xmlns:a16="http://schemas.microsoft.com/office/drawing/2014/main" id="{9E4620DE-2919-4E78-9663-688722EAD7C3}"/>
              </a:ext>
            </a:extLst>
          </p:cNvPr>
          <p:cNvSpPr txBox="1"/>
          <p:nvPr/>
        </p:nvSpPr>
        <p:spPr>
          <a:xfrm>
            <a:off x="671454" y="3334947"/>
            <a:ext cx="10912688" cy="461665"/>
          </a:xfrm>
          <a:prstGeom prst="rect">
            <a:avLst/>
          </a:prstGeom>
          <a:noFill/>
        </p:spPr>
        <p:txBody>
          <a:bodyPr wrap="square" rtlCol="0">
            <a:spAutoFit/>
          </a:bodyPr>
          <a:lstStyle/>
          <a:p>
            <a:r>
              <a:rPr lang="en-US" dirty="0"/>
              <a:t>Let’s rewrite logistic regression equation using ANN color codes.</a:t>
            </a:r>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919625" y="4144233"/>
            <a:ext cx="10205117" cy="2303141"/>
            <a:chOff x="919625" y="4144233"/>
            <a:chExt cx="10205117" cy="2303141"/>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38664"/>
            </a:xfrm>
            <a:prstGeom prst="rect">
              <a:avLst/>
            </a:prstGeom>
          </p:spPr>
          <p:txBody>
            <a:bodyPr wrap="square">
              <a:spAutoFit/>
            </a:bodyPr>
            <a:lstStyle/>
            <a:p>
              <a:pPr algn="ctr"/>
              <a:r>
                <a:rPr lang="en-US" sz="1400" dirty="0"/>
                <a:t>Logistic regression (with only one feature) implemented via a neural network</a:t>
              </a:r>
              <a:br>
                <a:rPr lang="en-US" sz="1400" dirty="0"/>
              </a:br>
              <a:endParaRPr lang="en-US" sz="14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90" cy="461665"/>
            </a:xfrm>
            <a:prstGeom prst="rect">
              <a:avLst/>
            </a:prstGeom>
            <a:noFill/>
          </p:spPr>
          <p:txBody>
            <a:bodyPr wrap="square" rtlCol="0">
              <a:spAutoFit/>
            </a:bodyPr>
            <a:lstStyle/>
            <a:p>
              <a:r>
                <a:rPr lang="en-US"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4"/>
              <a:ext cx="1178353" cy="461665"/>
            </a:xfrm>
            <a:prstGeom prst="rect">
              <a:avLst/>
            </a:prstGeom>
            <a:noFill/>
          </p:spPr>
          <p:txBody>
            <a:bodyPr wrap="square" rtlCol="0">
              <a:spAutoFit/>
            </a:bodyPr>
            <a:lstStyle/>
            <a:p>
              <a:r>
                <a:rPr lang="en-US"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5"/>
              <a:ext cx="3604020" cy="307777"/>
            </a:xfrm>
            <a:prstGeom prst="rect">
              <a:avLst/>
            </a:prstGeom>
          </p:spPr>
          <p:txBody>
            <a:bodyPr wrap="square">
              <a:spAutoFit/>
            </a:bodyPr>
            <a:lstStyle/>
            <a:p>
              <a:r>
                <a:rPr lang="en-US" sz="1400" dirty="0"/>
                <a:t>Logistic Regression</a:t>
              </a:r>
            </a:p>
          </p:txBody>
        </p:sp>
      </p:grpSp>
    </p:spTree>
    <p:extLst>
      <p:ext uri="{BB962C8B-B14F-4D97-AF65-F5344CB8AC3E}">
        <p14:creationId xmlns:p14="http://schemas.microsoft.com/office/powerpoint/2010/main" val="3545540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237531"/>
            <a:ext cx="11229570" cy="238349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200" b="1" dirty="0">
                <a:solidFill>
                  <a:srgbClr val="E56618"/>
                </a:solidFill>
              </a:rPr>
              <a:t>X</a:t>
            </a:r>
            <a:r>
              <a:rPr lang="en-US" sz="2200" dirty="0"/>
              <a:t>, single input feature for the classification model</a:t>
            </a:r>
          </a:p>
          <a:p>
            <a:pPr marL="342900" indent="-342900">
              <a:buFont typeface="Arial" panose="020B0604020202020204" pitchFamily="34" charset="0"/>
              <a:buChar char="•"/>
            </a:pPr>
            <a:r>
              <a:rPr lang="en-US" sz="2200" b="1" dirty="0">
                <a:solidFill>
                  <a:srgbClr val="66FFFF"/>
                </a:solidFill>
              </a:rPr>
              <a:t>B1</a:t>
            </a:r>
            <a:r>
              <a:rPr lang="en-US" sz="2200" dirty="0"/>
              <a:t>, weight of X. connects the input X to the blue neuron in Hidden Layer 1</a:t>
            </a:r>
            <a:endParaRPr lang="en-US" sz="2200" b="1" dirty="0">
              <a:solidFill>
                <a:srgbClr val="00B0F0"/>
              </a:solidFill>
            </a:endParaRPr>
          </a:p>
          <a:p>
            <a:pPr marL="342900" indent="-342900">
              <a:buFont typeface="Arial" panose="020B0604020202020204" pitchFamily="34" charset="0"/>
              <a:buChar char="•"/>
            </a:pPr>
            <a:r>
              <a:rPr lang="en-US" sz="2200" b="1" dirty="0">
                <a:solidFill>
                  <a:srgbClr val="00B0F0"/>
                </a:solidFill>
              </a:rPr>
              <a:t>B0</a:t>
            </a:r>
            <a:r>
              <a:rPr lang="en-US" sz="2200" dirty="0"/>
              <a:t>, bias term. </a:t>
            </a:r>
            <a:r>
              <a:rPr lang="en-US" sz="2200" dirty="0">
                <a:solidFill>
                  <a:srgbClr val="292929"/>
                </a:solidFill>
                <a:latin typeface="charter"/>
              </a:rPr>
              <a:t>key difference: in NN, every neuron has its own bias term (while in regression, the model has a singular bias term).</a:t>
            </a:r>
          </a:p>
          <a:p>
            <a:pPr marL="342900" indent="-342900">
              <a:buFont typeface="Arial" panose="020B0604020202020204" pitchFamily="34" charset="0"/>
              <a:buChar char="•"/>
            </a:pPr>
            <a:r>
              <a:rPr lang="en-US" sz="2200" dirty="0">
                <a:solidFill>
                  <a:srgbClr val="292929"/>
                </a:solidFill>
                <a:latin typeface="charter"/>
              </a:rPr>
              <a:t>     , blue neuron includes a </a:t>
            </a:r>
            <a:r>
              <a:rPr lang="en-US" sz="2200" u="sng" dirty="0">
                <a:solidFill>
                  <a:srgbClr val="292929"/>
                </a:solidFill>
                <a:latin typeface="charter"/>
                <a:hlinkClick r:id="rId3">
                  <a:extLst>
                    <a:ext uri="{A12FA001-AC4F-418D-AE19-62706E023703}">
                      <ahyp:hlinkClr xmlns:ahyp="http://schemas.microsoft.com/office/drawing/2018/hyperlinkcolor" val="tx"/>
                    </a:ext>
                  </a:extLst>
                </a:hlinkClick>
              </a:rPr>
              <a:t>sigmoid activation function</a:t>
            </a:r>
            <a:r>
              <a:rPr lang="en-US" sz="2200" dirty="0">
                <a:solidFill>
                  <a:srgbClr val="292929"/>
                </a:solidFill>
                <a:latin typeface="charter"/>
              </a:rPr>
              <a:t> (denoted by the curved line)</a:t>
            </a:r>
          </a:p>
          <a:p>
            <a:pPr marL="342900" indent="-342900">
              <a:buFont typeface="Arial" panose="020B0604020202020204" pitchFamily="34" charset="0"/>
              <a:buChar char="•"/>
            </a:pPr>
            <a:r>
              <a:rPr lang="en-US" sz="2200" dirty="0">
                <a:solidFill>
                  <a:srgbClr val="292929"/>
                </a:solidFill>
                <a:latin typeface="charter"/>
              </a:rPr>
              <a:t>Apply sigmoid function to (B1*X + B0) and get the prediction</a:t>
            </a:r>
            <a:endParaRPr lang="en-US" sz="2200" dirty="0"/>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2032582" y="4098349"/>
            <a:ext cx="8568446" cy="2097702"/>
            <a:chOff x="919625" y="4144233"/>
            <a:chExt cx="10205117" cy="2356720"/>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92243"/>
            </a:xfrm>
            <a:prstGeom prst="rect">
              <a:avLst/>
            </a:prstGeom>
          </p:spPr>
          <p:txBody>
            <a:bodyPr wrap="square">
              <a:spAutoFit/>
            </a:bodyPr>
            <a:lstStyle/>
            <a:p>
              <a:pPr algn="ctr"/>
              <a:r>
                <a:rPr lang="en-US" sz="1100" dirty="0"/>
                <a:t>Logistic regression (with only one feature) implemented via a neural network</a:t>
              </a:r>
              <a:br>
                <a:rPr lang="en-US" sz="1100" dirty="0"/>
              </a:br>
              <a:endParaRPr lang="en-US" sz="11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89" cy="487535"/>
            </a:xfrm>
            <a:prstGeom prst="rect">
              <a:avLst/>
            </a:prstGeom>
            <a:noFill/>
          </p:spPr>
          <p:txBody>
            <a:bodyPr wrap="square" rtlCol="0">
              <a:spAutoFit/>
            </a:bodyPr>
            <a:lstStyle/>
            <a:p>
              <a:r>
                <a:rPr lang="en-US" sz="1800"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5"/>
              <a:ext cx="1178353" cy="487535"/>
            </a:xfrm>
            <a:prstGeom prst="rect">
              <a:avLst/>
            </a:prstGeom>
            <a:noFill/>
          </p:spPr>
          <p:txBody>
            <a:bodyPr wrap="square" rtlCol="0">
              <a:spAutoFit/>
            </a:bodyPr>
            <a:lstStyle/>
            <a:p>
              <a:r>
                <a:rPr lang="en-US" sz="1800"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4"/>
              <a:ext cx="3604020" cy="345337"/>
            </a:xfrm>
            <a:prstGeom prst="rect">
              <a:avLst/>
            </a:prstGeom>
          </p:spPr>
          <p:txBody>
            <a:bodyPr wrap="square">
              <a:spAutoFit/>
            </a:bodyPr>
            <a:lstStyle/>
            <a:p>
              <a:r>
                <a:rPr lang="en-US" sz="1100" dirty="0"/>
                <a:t>Logistic Regression</a:t>
              </a:r>
            </a:p>
          </p:txBody>
        </p:sp>
      </p:grpSp>
      <p:pic>
        <p:nvPicPr>
          <p:cNvPr id="13" name="Picture 2" descr="https://miro.medium.com/max/1400/1*aXK8cx57gGpTSStPSv5kqw.jpeg">
            <a:extLst>
              <a:ext uri="{FF2B5EF4-FFF2-40B4-BE49-F238E27FC236}">
                <a16:creationId xmlns:a16="http://schemas.microsoft.com/office/drawing/2014/main" id="{069E9250-4A56-4781-ABB9-28EBD05706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981" t="53514" r="61420" b="16530"/>
          <a:stretch/>
        </p:blipFill>
        <p:spPr bwMode="auto">
          <a:xfrm>
            <a:off x="996287" y="2711850"/>
            <a:ext cx="323087" cy="3082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4EB5DD61-8EC4-4A5A-AF3A-358F9D59457E}"/>
              </a:ext>
            </a:extLst>
          </p:cNvPr>
          <p:cNvSpPr/>
          <p:nvPr/>
        </p:nvSpPr>
        <p:spPr>
          <a:xfrm>
            <a:off x="5745637" y="4800916"/>
            <a:ext cx="469424" cy="515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4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latin typeface="charter"/>
              </a:rPr>
              <a:t> So let’s recap. A super simple neural network consists of just the following components:</a:t>
            </a:r>
          </a:p>
          <a:p>
            <a:pPr>
              <a:buFont typeface="Arial" panose="020B0604020202020204" pitchFamily="34" charset="0"/>
              <a:buChar char="•"/>
            </a:pPr>
            <a:r>
              <a:rPr lang="en-US" dirty="0">
                <a:solidFill>
                  <a:srgbClr val="292929"/>
                </a:solidFill>
                <a:latin typeface="charter"/>
              </a:rPr>
              <a:t>A connection (though in practice, there will generally be multiple connections, each with its own weight, going into a particular neuron), with a weight “living inside it”, that transforms your input (using B1) and gives it to the neuron.</a:t>
            </a:r>
          </a:p>
          <a:p>
            <a:pPr>
              <a:buFont typeface="Arial" panose="020B0604020202020204" pitchFamily="34" charset="0"/>
              <a:buChar char="•"/>
            </a:pPr>
            <a:r>
              <a:rPr lang="en-US" dirty="0">
                <a:solidFill>
                  <a:srgbClr val="292929"/>
                </a:solidFill>
                <a:latin typeface="charter"/>
              </a:rPr>
              <a:t>A neuron that includes a bias term (B0) and an activation function (sigmoid in our case).</a:t>
            </a:r>
          </a:p>
          <a:p>
            <a:r>
              <a:rPr lang="en-US" b="1" dirty="0">
                <a:solidFill>
                  <a:srgbClr val="292929"/>
                </a:solidFill>
                <a:latin typeface="Charter"/>
              </a:rPr>
              <a:t>And these two objects are the fundamental building blocks of the neural network</a:t>
            </a:r>
            <a:r>
              <a:rPr lang="en-US" dirty="0">
                <a:solidFill>
                  <a:srgbClr val="292929"/>
                </a:solidFill>
                <a:latin typeface="charter"/>
              </a:rPr>
              <a:t>. More complex neural networks are just models with more hidden layers and that means more neurons and more connections between neurons. And this more complex web of connections (and weights and biases) is what allows the neural network to “learn” the complicated relationships hidden in our data.</a:t>
            </a:r>
          </a:p>
        </p:txBody>
      </p:sp>
    </p:spTree>
    <p:extLst>
      <p:ext uri="{BB962C8B-B14F-4D97-AF65-F5344CB8AC3E}">
        <p14:creationId xmlns:p14="http://schemas.microsoft.com/office/powerpoint/2010/main" val="1568031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algn="ctr"/>
            <a:endParaRPr lang="en-US" sz="3600" b="1" dirty="0"/>
          </a:p>
          <a:p>
            <a:pPr algn="ctr"/>
            <a:endParaRPr lang="en-US" sz="3600" b="1" dirty="0"/>
          </a:p>
          <a:p>
            <a:pPr algn="ctr"/>
            <a:r>
              <a:rPr lang="en-US" sz="3600" b="1" dirty="0"/>
              <a:t>Adding complexity to the simple ANN</a:t>
            </a:r>
            <a:endParaRPr lang="en-US" altLang="en-US" sz="3600" b="1"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2600331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3314" name="Picture 2" descr="https://miro.medium.com/max/1400/1*yGMk1GSKKbyKr_cMarlWnA.jpeg">
            <a:extLst>
              <a:ext uri="{FF2B5EF4-FFF2-40B4-BE49-F238E27FC236}">
                <a16:creationId xmlns:a16="http://schemas.microsoft.com/office/drawing/2014/main" id="{43E4FFC7-C79B-49CD-99E7-3D84CEA9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585" y="1415337"/>
            <a:ext cx="5087583" cy="37262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AB1685-C00E-464A-9D9A-36EE3E6707D4}"/>
              </a:ext>
            </a:extLst>
          </p:cNvPr>
          <p:cNvSpPr txBox="1"/>
          <p:nvPr/>
        </p:nvSpPr>
        <p:spPr>
          <a:xfrm>
            <a:off x="527738" y="1776551"/>
            <a:ext cx="5460275" cy="2308324"/>
          </a:xfrm>
          <a:prstGeom prst="rect">
            <a:avLst/>
          </a:prstGeom>
          <a:noFill/>
        </p:spPr>
        <p:txBody>
          <a:bodyPr wrap="square" rtlCol="0">
            <a:spAutoFit/>
          </a:bodyPr>
          <a:lstStyle/>
          <a:p>
            <a:pPr marL="342900" indent="-342900">
              <a:buFont typeface="Arial" panose="020B0604020202020204" pitchFamily="34" charset="0"/>
              <a:buChar char="•"/>
            </a:pPr>
            <a:r>
              <a:rPr lang="en-US" dirty="0"/>
              <a:t>The first hidden layer consists of two neurons.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connect all five inputs to the neurons in Hidden Layer 1, we need ten connections.</a:t>
            </a:r>
          </a:p>
        </p:txBody>
      </p:sp>
      <p:sp>
        <p:nvSpPr>
          <p:cNvPr id="7" name="Google Shape;95;p14">
            <a:extLst>
              <a:ext uri="{FF2B5EF4-FFF2-40B4-BE49-F238E27FC236}">
                <a16:creationId xmlns:a16="http://schemas.microsoft.com/office/drawing/2014/main" id="{ECF2A63F-6225-4463-9542-D50BF808A683}"/>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Not so simple ANN</a:t>
            </a:r>
            <a:endParaRPr lang="en-US" sz="4000" b="1" dirty="0">
              <a:solidFill>
                <a:srgbClr val="E46102"/>
              </a:solidFill>
            </a:endParaRPr>
          </a:p>
        </p:txBody>
      </p:sp>
    </p:spTree>
    <p:extLst>
      <p:ext uri="{BB962C8B-B14F-4D97-AF65-F5344CB8AC3E}">
        <p14:creationId xmlns:p14="http://schemas.microsoft.com/office/powerpoint/2010/main" val="124372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Not so 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717173" y="1374693"/>
            <a:ext cx="11229570" cy="608547"/>
          </a:xfrm>
          <a:prstGeom prst="rect">
            <a:avLst/>
          </a:prstGeom>
          <a:noFill/>
          <a:ln>
            <a:noFill/>
          </a:ln>
        </p:spPr>
        <p:txBody>
          <a:bodyPr spcFirstLastPara="1" wrap="square" lIns="121900" tIns="121900" rIns="121900" bIns="121900" anchor="t" anchorCtr="0">
            <a:noAutofit/>
          </a:bodyPr>
          <a:lstStyle/>
          <a:p>
            <a:r>
              <a:rPr lang="en-US" dirty="0"/>
              <a:t> Zooming into connections between Input 1 and Hidden Layer 1.</a:t>
            </a:r>
            <a:endParaRPr lang="en-US" altLang="en-US" sz="2600" dirty="0">
              <a:solidFill>
                <a:prstClr val="black"/>
              </a:solidFill>
              <a:latin typeface="Calibri"/>
              <a:ea typeface="MS PGothic" panose="020B0600070205080204" pitchFamily="34" charset="-128"/>
            </a:endParaRPr>
          </a:p>
        </p:txBody>
      </p:sp>
      <p:pic>
        <p:nvPicPr>
          <p:cNvPr id="15362" name="Picture 2" descr="https://miro.medium.com/max/1045/1*QKImlDHkRV-KkciOHxn-dw.jpeg">
            <a:extLst>
              <a:ext uri="{FF2B5EF4-FFF2-40B4-BE49-F238E27FC236}">
                <a16:creationId xmlns:a16="http://schemas.microsoft.com/office/drawing/2014/main" id="{398DDE4A-2BCF-4A6C-B820-09F8C1ED2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69" y="2176082"/>
            <a:ext cx="3981450" cy="3895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6C73FF-EC03-4402-83A4-B452B5825409}"/>
              </a:ext>
            </a:extLst>
          </p:cNvPr>
          <p:cNvSpPr txBox="1"/>
          <p:nvPr/>
        </p:nvSpPr>
        <p:spPr>
          <a:xfrm flipH="1">
            <a:off x="808589" y="2218833"/>
            <a:ext cx="5874368" cy="3416320"/>
          </a:xfrm>
          <a:prstGeom prst="rect">
            <a:avLst/>
          </a:prstGeom>
          <a:noFill/>
        </p:spPr>
        <p:txBody>
          <a:bodyPr wrap="square" rtlCol="0">
            <a:spAutoFit/>
          </a:bodyPr>
          <a:lstStyle/>
          <a:p>
            <a:r>
              <a:rPr lang="en-US" dirty="0">
                <a:solidFill>
                  <a:srgbClr val="292929"/>
                </a:solidFill>
                <a:latin typeface="charter"/>
              </a:rPr>
              <a:t>W</a:t>
            </a:r>
            <a:r>
              <a:rPr lang="en-US" baseline="-25000" dirty="0">
                <a:solidFill>
                  <a:srgbClr val="292929"/>
                </a:solidFill>
                <a:latin typeface="charter"/>
              </a:rPr>
              <a:t>1,1</a:t>
            </a:r>
            <a:r>
              <a:rPr lang="en-US" dirty="0">
                <a:solidFill>
                  <a:srgbClr val="292929"/>
                </a:solidFill>
                <a:latin typeface="charter"/>
              </a:rPr>
              <a:t> : Weight that lives in connection between Input 1 and Neuron 1</a:t>
            </a:r>
          </a:p>
          <a:p>
            <a:endParaRPr lang="en-US" dirty="0">
              <a:solidFill>
                <a:srgbClr val="292929"/>
              </a:solidFill>
              <a:latin typeface="charter"/>
            </a:endParaRPr>
          </a:p>
          <a:p>
            <a:r>
              <a:rPr lang="en-US" dirty="0">
                <a:solidFill>
                  <a:srgbClr val="292929"/>
                </a:solidFill>
                <a:latin typeface="charter"/>
              </a:rPr>
              <a:t>W</a:t>
            </a:r>
            <a:r>
              <a:rPr lang="en-US" baseline="-25000" dirty="0">
                <a:solidFill>
                  <a:srgbClr val="292929"/>
                </a:solidFill>
                <a:latin typeface="charter"/>
              </a:rPr>
              <a:t>1,2</a:t>
            </a:r>
            <a:r>
              <a:rPr lang="en-US" dirty="0">
                <a:solidFill>
                  <a:srgbClr val="292929"/>
                </a:solidFill>
                <a:latin typeface="charter"/>
              </a:rPr>
              <a:t> : Weight that lives in connection between Input 1 and Neuron 2</a:t>
            </a:r>
          </a:p>
          <a:p>
            <a:endParaRPr lang="en-US" dirty="0">
              <a:solidFill>
                <a:srgbClr val="292929"/>
              </a:solidFill>
              <a:latin typeface="charter"/>
            </a:endParaRPr>
          </a:p>
          <a:p>
            <a:r>
              <a:rPr lang="en-US" dirty="0">
                <a:solidFill>
                  <a:srgbClr val="292929"/>
                </a:solidFill>
                <a:latin typeface="charter"/>
              </a:rPr>
              <a:t>General notation: </a:t>
            </a:r>
            <a:r>
              <a:rPr lang="en-US" b="1" dirty="0" err="1">
                <a:solidFill>
                  <a:srgbClr val="292929"/>
                </a:solidFill>
                <a:latin typeface="Charter"/>
              </a:rPr>
              <a:t>W</a:t>
            </a:r>
            <a:r>
              <a:rPr lang="en-US" b="1" baseline="-25000" dirty="0" err="1">
                <a:solidFill>
                  <a:srgbClr val="292929"/>
                </a:solidFill>
                <a:latin typeface="Charter"/>
              </a:rPr>
              <a:t>a,b</a:t>
            </a:r>
            <a:r>
              <a:rPr lang="en-US" b="1" baseline="-25000" dirty="0">
                <a:solidFill>
                  <a:srgbClr val="292929"/>
                </a:solidFill>
                <a:latin typeface="Charter"/>
              </a:rPr>
              <a:t> </a:t>
            </a:r>
            <a:r>
              <a:rPr lang="en-US" dirty="0">
                <a:solidFill>
                  <a:srgbClr val="292929"/>
                </a:solidFill>
                <a:latin typeface="charter"/>
              </a:rPr>
              <a:t> is weight on connection between Input </a:t>
            </a:r>
            <a:r>
              <a:rPr lang="en-US" b="1" dirty="0">
                <a:solidFill>
                  <a:srgbClr val="292929"/>
                </a:solidFill>
                <a:latin typeface="Charter"/>
              </a:rPr>
              <a:t>a</a:t>
            </a:r>
            <a:r>
              <a:rPr lang="en-US" dirty="0">
                <a:solidFill>
                  <a:srgbClr val="292929"/>
                </a:solidFill>
                <a:latin typeface="charter"/>
              </a:rPr>
              <a:t> (or Neuron </a:t>
            </a:r>
            <a:r>
              <a:rPr lang="en-US" b="1" dirty="0">
                <a:solidFill>
                  <a:srgbClr val="292929"/>
                </a:solidFill>
                <a:latin typeface="Charter"/>
              </a:rPr>
              <a:t>a</a:t>
            </a:r>
            <a:r>
              <a:rPr lang="en-US" dirty="0">
                <a:solidFill>
                  <a:srgbClr val="292929"/>
                </a:solidFill>
                <a:latin typeface="charter"/>
              </a:rPr>
              <a:t>) and Neuron </a:t>
            </a:r>
            <a:r>
              <a:rPr lang="en-US" b="1" dirty="0">
                <a:solidFill>
                  <a:srgbClr val="292929"/>
                </a:solidFill>
                <a:latin typeface="Charter"/>
              </a:rPr>
              <a:t>b</a:t>
            </a:r>
            <a:r>
              <a:rPr lang="en-US" dirty="0">
                <a:solidFill>
                  <a:srgbClr val="292929"/>
                </a:solidFill>
                <a:latin typeface="charter"/>
              </a:rPr>
              <a:t>.</a:t>
            </a:r>
            <a:endParaRPr lang="en-US" dirty="0"/>
          </a:p>
        </p:txBody>
      </p:sp>
    </p:spTree>
    <p:extLst>
      <p:ext uri="{BB962C8B-B14F-4D97-AF65-F5344CB8AC3E}">
        <p14:creationId xmlns:p14="http://schemas.microsoft.com/office/powerpoint/2010/main" val="4157041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194126"/>
            <a:ext cx="11229570" cy="277175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latin typeface="charter"/>
              </a:rPr>
              <a:t>Computing Output of each neuron in Hidden Layer 1 (known as the activations):</a:t>
            </a:r>
          </a:p>
          <a:p>
            <a:endParaRPr lang="en-US" altLang="en-US" dirty="0">
              <a:solidFill>
                <a:srgbClr val="292929"/>
              </a:solidFill>
              <a:latin typeface="charter"/>
              <a:ea typeface="MS PGothic" panose="020B0600070205080204" pitchFamily="34" charset="-128"/>
            </a:endParaRPr>
          </a:p>
          <a:p>
            <a:pPr algn="ctr"/>
            <a:r>
              <a:rPr lang="pl-PL" b="1" dirty="0">
                <a:solidFill>
                  <a:srgbClr val="292929"/>
                </a:solidFill>
                <a:latin typeface="Bahnschrift" panose="020B0502040204020203" pitchFamily="34" charset="0"/>
              </a:rPr>
              <a:t>Z1</a:t>
            </a:r>
            <a:r>
              <a:rPr lang="pl-PL" dirty="0">
                <a:solidFill>
                  <a:srgbClr val="292929"/>
                </a:solidFill>
                <a:latin typeface="Bahnschrift" panose="020B0502040204020203" pitchFamily="34" charset="0"/>
              </a:rPr>
              <a:t> = W1*In1 + W2*In2 + W3*In3 + W4*In4 + W5*In5 + Bias_Neuron1</a:t>
            </a:r>
            <a:endParaRPr lang="en-US" dirty="0">
              <a:solidFill>
                <a:srgbClr val="292929"/>
              </a:solidFill>
              <a:latin typeface="Bahnschrift" panose="020B0502040204020203" pitchFamily="34" charset="0"/>
            </a:endParaRPr>
          </a:p>
          <a:p>
            <a:endParaRPr lang="pl-PL" i="1" dirty="0">
              <a:solidFill>
                <a:srgbClr val="292929"/>
              </a:solidFill>
              <a:latin typeface="Charter"/>
            </a:endParaRPr>
          </a:p>
          <a:p>
            <a:pPr algn="ctr"/>
            <a:r>
              <a:rPr lang="pl-PL" dirty="0">
                <a:solidFill>
                  <a:srgbClr val="292929"/>
                </a:solidFill>
                <a:latin typeface="Bahnschrift" panose="020B0502040204020203" pitchFamily="34" charset="0"/>
              </a:rPr>
              <a:t>Neuron 1 Activation = </a:t>
            </a:r>
            <a:r>
              <a:rPr lang="pl-PL" u="sng" dirty="0">
                <a:solidFill>
                  <a:srgbClr val="292929"/>
                </a:solidFill>
                <a:latin typeface="Bahnschrift" panose="020B0502040204020203" pitchFamily="34" charset="0"/>
                <a:hlinkClick r:id="rId3">
                  <a:extLst>
                    <a:ext uri="{A12FA001-AC4F-418D-AE19-62706E023703}">
                      <ahyp:hlinkClr xmlns:ahyp="http://schemas.microsoft.com/office/drawing/2018/hyperlinkcolor" val="tx"/>
                    </a:ext>
                  </a:extLst>
                </a:hlinkClick>
              </a:rPr>
              <a:t>Sigmoid</a:t>
            </a:r>
            <a:r>
              <a:rPr lang="pl-PL" dirty="0">
                <a:solidFill>
                  <a:srgbClr val="292929"/>
                </a:solidFill>
                <a:latin typeface="Bahnschrift" panose="020B0502040204020203" pitchFamily="34" charset="0"/>
              </a:rPr>
              <a:t>(Z1)</a:t>
            </a:r>
          </a:p>
          <a:p>
            <a:endParaRPr lang="en-US" sz="2000" dirty="0">
              <a:solidFill>
                <a:srgbClr val="292929"/>
              </a:solidFill>
              <a:latin typeface="charter"/>
            </a:endParaRPr>
          </a:p>
          <a:p>
            <a:r>
              <a:rPr lang="en-US" sz="2000" dirty="0">
                <a:solidFill>
                  <a:srgbClr val="292929"/>
                </a:solidFill>
                <a:latin typeface="charter"/>
              </a:rPr>
              <a:t>where, </a:t>
            </a:r>
            <a:r>
              <a:rPr lang="en-US" sz="2000" b="1" dirty="0">
                <a:solidFill>
                  <a:srgbClr val="292929"/>
                </a:solidFill>
                <a:latin typeface="Charter"/>
              </a:rPr>
              <a:t>W</a:t>
            </a:r>
            <a:r>
              <a:rPr lang="en-US" sz="2000" dirty="0">
                <a:solidFill>
                  <a:srgbClr val="292929"/>
                </a:solidFill>
                <a:latin typeface="charter"/>
              </a:rPr>
              <a:t> denotes weight, </a:t>
            </a:r>
            <a:r>
              <a:rPr lang="en-US" sz="2000" b="1" dirty="0">
                <a:solidFill>
                  <a:srgbClr val="292929"/>
                </a:solidFill>
                <a:latin typeface="Charter"/>
              </a:rPr>
              <a:t>In</a:t>
            </a:r>
            <a:r>
              <a:rPr lang="en-US" sz="2000" dirty="0">
                <a:solidFill>
                  <a:srgbClr val="292929"/>
                </a:solidFill>
                <a:latin typeface="charter"/>
              </a:rPr>
              <a:t> denotes input</a:t>
            </a:r>
          </a:p>
          <a:p>
            <a:endParaRPr lang="en-US" sz="2000" b="1" dirty="0">
              <a:solidFill>
                <a:srgbClr val="292929"/>
              </a:solidFill>
              <a:latin typeface="Charter"/>
            </a:endParaRPr>
          </a:p>
          <a:p>
            <a:pPr marL="342900" indent="-342900">
              <a:buFont typeface="Arial" panose="020B0604020202020204" pitchFamily="34" charset="0"/>
              <a:buChar char="•"/>
            </a:pPr>
            <a:r>
              <a:rPr lang="en-US" sz="2000" dirty="0"/>
              <a:t>Each neuron in the hidden layer has is own bias constant</a:t>
            </a:r>
            <a:endParaRPr lang="en-US" altLang="en-US" sz="20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47BE967C-34F4-4F4F-9FFD-DAE13118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514" y="4505275"/>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36B059B9-6C7C-4762-8B81-9F669C234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7331" y="3200210"/>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7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This Lecture</a:t>
            </a:r>
            <a:endParaRPr sz="4000" b="1" dirty="0">
              <a:solidFill>
                <a:srgbClr val="E46102"/>
              </a:solidFill>
            </a:endParaRPr>
          </a:p>
        </p:txBody>
      </p:sp>
      <p:sp>
        <p:nvSpPr>
          <p:cNvPr id="96" name="Google Shape;96;p14"/>
          <p:cNvSpPr txBox="1"/>
          <p:nvPr/>
        </p:nvSpPr>
        <p:spPr>
          <a:xfrm>
            <a:off x="521776" y="1382233"/>
            <a:ext cx="11320698" cy="4715424"/>
          </a:xfrm>
          <a:prstGeom prst="rect">
            <a:avLst/>
          </a:prstGeom>
          <a:noFill/>
          <a:ln>
            <a:noFill/>
          </a:ln>
        </p:spPr>
        <p:txBody>
          <a:bodyPr spcFirstLastPara="1" wrap="square" lIns="121900" tIns="121900" rIns="121900" bIns="121900" anchor="t" anchorCtr="0">
            <a:noAutofit/>
          </a:bodyPr>
          <a:lstStyle/>
          <a:p>
            <a:pPr marL="514350" indent="-514350">
              <a:buAutoNum type="arabicPeriod"/>
            </a:pPr>
            <a:r>
              <a:rPr lang="en-US" dirty="0"/>
              <a:t>An end-to-end machine learning model pipeline</a:t>
            </a:r>
          </a:p>
          <a:p>
            <a:pPr marL="1066785" lvl="1" indent="-457200">
              <a:buFont typeface="+mj-lt"/>
              <a:buAutoNum type="alphaLcParenR"/>
            </a:pPr>
            <a:r>
              <a:rPr lang="en-US" b="1" dirty="0"/>
              <a:t>Classification</a:t>
            </a:r>
            <a:r>
              <a:rPr lang="en-US" dirty="0"/>
              <a:t>, Clustering, Anomaly detection, …</a:t>
            </a:r>
          </a:p>
          <a:p>
            <a:pPr marL="1066785" lvl="1" indent="-457200">
              <a:buFont typeface="+mj-lt"/>
              <a:buAutoNum type="alphaLcParenR"/>
            </a:pPr>
            <a:r>
              <a:rPr lang="en-US" dirty="0"/>
              <a:t>Performance Measures</a:t>
            </a:r>
          </a:p>
          <a:p>
            <a:pPr marL="1066785" lvl="1" indent="-457200">
              <a:buFont typeface="+mj-lt"/>
              <a:buAutoNum type="alphaLcParenR"/>
            </a:pPr>
            <a:r>
              <a:rPr lang="en-US" dirty="0"/>
              <a:t>Error Analysis</a:t>
            </a:r>
          </a:p>
          <a:p>
            <a:pPr lvl="1"/>
            <a:endParaRPr lang="en-US" dirty="0"/>
          </a:p>
          <a:p>
            <a:pPr marL="457200" indent="-457200">
              <a:buAutoNum type="arabicPeriod"/>
            </a:pPr>
            <a:r>
              <a:rPr lang="en-US" dirty="0"/>
              <a:t>Training Models – Linear </a:t>
            </a:r>
          </a:p>
          <a:p>
            <a:pPr marL="1066785" lvl="1" indent="-457200">
              <a:buFont typeface="+mj-lt"/>
              <a:buAutoNum type="alphaLcParenR"/>
            </a:pPr>
            <a:r>
              <a:rPr lang="en-US" dirty="0"/>
              <a:t>Linear Regression</a:t>
            </a:r>
          </a:p>
          <a:p>
            <a:pPr marL="1066785" lvl="1" indent="-457200">
              <a:buFont typeface="+mj-lt"/>
              <a:buAutoNum type="alphaLcParenR"/>
            </a:pPr>
            <a:r>
              <a:rPr lang="en-US" dirty="0"/>
              <a:t>Gradient Descent</a:t>
            </a:r>
          </a:p>
          <a:p>
            <a:pPr marL="1066785" lvl="1" indent="-457200">
              <a:buFont typeface="+mj-lt"/>
              <a:buAutoNum type="alphaLcParenR"/>
            </a:pPr>
            <a:r>
              <a:rPr lang="en-US" dirty="0"/>
              <a:t>Polynomial Regression</a:t>
            </a:r>
          </a:p>
          <a:p>
            <a:pPr marL="1066785" lvl="1" indent="-457200">
              <a:buFont typeface="+mj-lt"/>
              <a:buAutoNum type="alphaLcParenR"/>
            </a:pPr>
            <a:r>
              <a:rPr lang="en-US" dirty="0"/>
              <a:t>Regularized Linear Models</a:t>
            </a:r>
          </a:p>
          <a:p>
            <a:pPr marL="1066785" lvl="1" indent="-457200">
              <a:buFont typeface="+mj-lt"/>
              <a:buAutoNum type="alphaLcParenR"/>
            </a:pPr>
            <a:r>
              <a:rPr lang="en-US" dirty="0"/>
              <a:t>Logistic Regression</a:t>
            </a:r>
          </a:p>
          <a:p>
            <a:pPr marL="1066785" lvl="1" indent="-457200">
              <a:buAutoNum type="alphaLcParenR"/>
            </a:pPr>
            <a:endParaRPr lang="en-US" dirty="0"/>
          </a:p>
          <a:p>
            <a:pPr marL="457200" indent="-457200">
              <a:buAutoNum type="arabicPeriod"/>
            </a:pPr>
            <a:endParaRPr lang="en-US" dirty="0"/>
          </a:p>
        </p:txBody>
      </p:sp>
    </p:spTree>
    <p:extLst>
      <p:ext uri="{BB962C8B-B14F-4D97-AF65-F5344CB8AC3E}">
        <p14:creationId xmlns:p14="http://schemas.microsoft.com/office/powerpoint/2010/main" val="10668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9A396E-AD27-46CC-BB5C-862B13FC0FDD}"/>
              </a:ext>
            </a:extLst>
          </p:cNvPr>
          <p:cNvGrpSpPr/>
          <p:nvPr/>
        </p:nvGrpSpPr>
        <p:grpSpPr>
          <a:xfrm>
            <a:off x="2182802" y="4176847"/>
            <a:ext cx="6696075" cy="2286000"/>
            <a:chOff x="2701212" y="2126790"/>
            <a:chExt cx="6696075" cy="2286000"/>
          </a:xfrm>
        </p:grpSpPr>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212" y="2126790"/>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D79E68-D412-47A3-8F0D-FBB19F46D9DF}"/>
                </a:ext>
              </a:extLst>
            </p:cNvPr>
            <p:cNvSpPr txBox="1"/>
            <p:nvPr/>
          </p:nvSpPr>
          <p:spPr>
            <a:xfrm>
              <a:off x="6186569" y="2424465"/>
              <a:ext cx="663593" cy="1732590"/>
            </a:xfrm>
            <a:prstGeom prst="rect">
              <a:avLst/>
            </a:prstGeom>
            <a:solidFill>
              <a:schemeClr val="bg1"/>
            </a:solidFill>
          </p:spPr>
          <p:txBody>
            <a:bodyPr wrap="square" rtlCol="0">
              <a:spAutoFit/>
            </a:bodyPr>
            <a:lstStyle/>
            <a:p>
              <a:pPr>
                <a:lnSpc>
                  <a:spcPct val="200000"/>
                </a:lnSpc>
              </a:pPr>
              <a:r>
                <a:rPr lang="en-US" sz="1100" b="1" dirty="0">
                  <a:solidFill>
                    <a:srgbClr val="E56618"/>
                  </a:solidFill>
                </a:rPr>
                <a:t>Input 1</a:t>
              </a:r>
            </a:p>
            <a:p>
              <a:pPr>
                <a:lnSpc>
                  <a:spcPct val="200000"/>
                </a:lnSpc>
              </a:pPr>
              <a:r>
                <a:rPr lang="en-US" sz="1100" b="1" dirty="0">
                  <a:solidFill>
                    <a:srgbClr val="E56618"/>
                  </a:solidFill>
                </a:rPr>
                <a:t>Input 2</a:t>
              </a:r>
            </a:p>
            <a:p>
              <a:pPr>
                <a:lnSpc>
                  <a:spcPct val="200000"/>
                </a:lnSpc>
              </a:pPr>
              <a:r>
                <a:rPr lang="en-US" sz="1100" b="1" dirty="0">
                  <a:solidFill>
                    <a:srgbClr val="E56618"/>
                  </a:solidFill>
                </a:rPr>
                <a:t>Input 3</a:t>
              </a:r>
            </a:p>
            <a:p>
              <a:pPr>
                <a:lnSpc>
                  <a:spcPct val="200000"/>
                </a:lnSpc>
              </a:pPr>
              <a:r>
                <a:rPr lang="en-US" sz="1100" b="1" dirty="0">
                  <a:solidFill>
                    <a:srgbClr val="E56618"/>
                  </a:solidFill>
                </a:rPr>
                <a:t>Input 4</a:t>
              </a:r>
            </a:p>
            <a:p>
              <a:pPr>
                <a:lnSpc>
                  <a:spcPct val="200000"/>
                </a:lnSpc>
              </a:pPr>
              <a:r>
                <a:rPr lang="en-US" sz="1100" b="1" dirty="0">
                  <a:solidFill>
                    <a:srgbClr val="E56618"/>
                  </a:solidFill>
                </a:rPr>
                <a:t>Input 5</a:t>
              </a:r>
            </a:p>
          </p:txBody>
        </p:sp>
      </p:grpSp>
    </p:spTree>
    <p:extLst>
      <p:ext uri="{BB962C8B-B14F-4D97-AF65-F5344CB8AC3E}">
        <p14:creationId xmlns:p14="http://schemas.microsoft.com/office/powerpoint/2010/main" val="1404024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802" y="4176847"/>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89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Generalizing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altLang="en-US" sz="2600" dirty="0">
                <a:solidFill>
                  <a:prstClr val="black"/>
                </a:solidFill>
                <a:latin typeface="Calibri"/>
                <a:ea typeface="MS PGothic" panose="020B0600070205080204" pitchFamily="34" charset="-128"/>
              </a:rPr>
              <a:t>In an ANN, Layer 1 has m Neurons. Next layer, Layer 2 has n Neurons</a:t>
            </a:r>
          </a:p>
          <a:p>
            <a:r>
              <a:rPr lang="en-US" altLang="en-US" sz="2600" dirty="0">
                <a:solidFill>
                  <a:prstClr val="black"/>
                </a:solidFill>
                <a:latin typeface="Calibri"/>
                <a:ea typeface="MS PGothic" panose="020B0600070205080204" pitchFamily="34" charset="-128"/>
              </a:rPr>
              <a:t>This generalizes to: </a:t>
            </a:r>
          </a:p>
          <a:p>
            <a:r>
              <a:rPr lang="en-US" altLang="en-US" sz="2600" b="1" dirty="0">
                <a:solidFill>
                  <a:prstClr val="black"/>
                </a:solidFill>
                <a:latin typeface="Calibri"/>
                <a:ea typeface="MS PGothic" panose="020B0600070205080204" pitchFamily="34" charset="-128"/>
              </a:rPr>
              <a:t>						</a:t>
            </a:r>
            <a:r>
              <a:rPr lang="en-US" altLang="en-US" sz="2600" b="1" dirty="0">
                <a:solidFill>
                  <a:prstClr val="black"/>
                </a:solidFill>
                <a:latin typeface="Bahnschrift" panose="020B0502040204020203" pitchFamily="34" charset="0"/>
                <a:ea typeface="MS PGothic" panose="020B0600070205080204" pitchFamily="34" charset="-128"/>
              </a:rPr>
              <a:t>[W] . [X] + [Bias] = [Z]</a:t>
            </a:r>
          </a:p>
          <a:p>
            <a:endParaRPr lang="en-US" altLang="en-US" sz="2600" dirty="0">
              <a:solidFill>
                <a:prstClr val="black"/>
              </a:solidFill>
              <a:latin typeface="Calibri"/>
              <a:ea typeface="MS PGothic" panose="020B0600070205080204" pitchFamily="34" charset="-128"/>
            </a:endParaRPr>
          </a:p>
          <a:p>
            <a:r>
              <a:rPr lang="en-US" i="1" dirty="0"/>
              <a:t>where,</a:t>
            </a:r>
          </a:p>
          <a:p>
            <a:r>
              <a:rPr lang="en-US" b="1" dirty="0"/>
              <a:t>[W] </a:t>
            </a:r>
            <a:r>
              <a:rPr lang="en-US" dirty="0"/>
              <a:t>is</a:t>
            </a:r>
            <a:r>
              <a:rPr lang="en-US" b="1" dirty="0"/>
              <a:t> n </a:t>
            </a:r>
            <a:r>
              <a:rPr lang="en-US" dirty="0"/>
              <a:t>x </a:t>
            </a:r>
            <a:r>
              <a:rPr lang="en-US" b="1" dirty="0"/>
              <a:t>m </a:t>
            </a:r>
            <a:r>
              <a:rPr lang="en-US" dirty="0"/>
              <a:t>matrix of weights of connections between previous and current layer</a:t>
            </a:r>
          </a:p>
          <a:p>
            <a:r>
              <a:rPr lang="en-US" altLang="en-US" b="1" dirty="0">
                <a:solidFill>
                  <a:prstClr val="black"/>
                </a:solidFill>
                <a:latin typeface="Bahnschrift" panose="020B0502040204020203" pitchFamily="34" charset="0"/>
                <a:ea typeface="MS PGothic" panose="020B0600070205080204" pitchFamily="34" charset="-128"/>
              </a:rPr>
              <a:t>[X] </a:t>
            </a:r>
            <a:r>
              <a:rPr lang="en-US" altLang="en-US" dirty="0">
                <a:solidFill>
                  <a:prstClr val="black"/>
                </a:solidFill>
                <a:latin typeface="Bahnschrift" panose="020B0502040204020203" pitchFamily="34" charset="0"/>
                <a:ea typeface="MS PGothic" panose="020B0600070205080204" pitchFamily="34" charset="-128"/>
              </a:rPr>
              <a:t>is</a:t>
            </a:r>
            <a:r>
              <a:rPr lang="en-US" dirty="0"/>
              <a:t> </a:t>
            </a:r>
            <a:r>
              <a:rPr lang="en-US" b="1" dirty="0"/>
              <a:t>m </a:t>
            </a:r>
            <a:r>
              <a:rPr lang="en-US" dirty="0"/>
              <a:t>x </a:t>
            </a:r>
            <a:r>
              <a:rPr lang="en-US" b="1" dirty="0"/>
              <a:t>1</a:t>
            </a:r>
            <a:r>
              <a:rPr lang="en-US" dirty="0"/>
              <a:t> matrix of either starting inputs or activations from previous layer</a:t>
            </a:r>
          </a:p>
          <a:p>
            <a:r>
              <a:rPr lang="en-US" altLang="en-US" b="1" dirty="0">
                <a:solidFill>
                  <a:prstClr val="black"/>
                </a:solidFill>
                <a:latin typeface="Bahnschrift" panose="020B0502040204020203" pitchFamily="34" charset="0"/>
                <a:ea typeface="MS PGothic" panose="020B0600070205080204" pitchFamily="34" charset="-128"/>
              </a:rPr>
              <a:t>[Bias]</a:t>
            </a:r>
            <a:r>
              <a:rPr lang="en-US" dirty="0"/>
              <a:t> is </a:t>
            </a:r>
            <a:r>
              <a:rPr lang="en-US" b="1" dirty="0"/>
              <a:t>n </a:t>
            </a:r>
            <a:r>
              <a:rPr lang="en-US" dirty="0"/>
              <a:t>x</a:t>
            </a:r>
            <a:r>
              <a:rPr lang="en-US" b="1" dirty="0"/>
              <a:t> 1</a:t>
            </a:r>
            <a:r>
              <a:rPr lang="en-US" dirty="0"/>
              <a:t> matrix of neuron biases</a:t>
            </a:r>
          </a:p>
          <a:p>
            <a:r>
              <a:rPr lang="en-US" altLang="en-US" b="1" dirty="0">
                <a:solidFill>
                  <a:prstClr val="black"/>
                </a:solidFill>
                <a:latin typeface="Bahnschrift" panose="020B0502040204020203" pitchFamily="34" charset="0"/>
                <a:ea typeface="MS PGothic" panose="020B0600070205080204" pitchFamily="34" charset="-128"/>
              </a:rPr>
              <a:t>[Z] </a:t>
            </a:r>
            <a:r>
              <a:rPr lang="en-US" altLang="en-US" dirty="0">
                <a:solidFill>
                  <a:prstClr val="black"/>
                </a:solidFill>
                <a:latin typeface="Bahnschrift" panose="020B0502040204020203" pitchFamily="34" charset="0"/>
                <a:ea typeface="MS PGothic" panose="020B0600070205080204" pitchFamily="34" charset="-128"/>
              </a:rPr>
              <a:t>is </a:t>
            </a:r>
            <a:r>
              <a:rPr lang="en-US" b="1" dirty="0"/>
              <a:t>n </a:t>
            </a:r>
            <a:r>
              <a:rPr lang="en-US" dirty="0"/>
              <a:t>x</a:t>
            </a:r>
            <a:r>
              <a:rPr lang="en-US" b="1" dirty="0"/>
              <a:t> 1</a:t>
            </a:r>
            <a:r>
              <a:rPr lang="en-US" dirty="0"/>
              <a:t> matrix of intermediate outputs. </a:t>
            </a:r>
          </a:p>
          <a:p>
            <a:r>
              <a:rPr lang="en-US" b="1" dirty="0"/>
              <a:t>. </a:t>
            </a:r>
            <a:r>
              <a:rPr lang="en-US" dirty="0"/>
              <a:t>denote matrix multiplication</a:t>
            </a:r>
          </a:p>
          <a:p>
            <a:r>
              <a:rPr lang="en-US" dirty="0"/>
              <a:t>Next, apply activation function (sigmoid in our case) to each element of </a:t>
            </a:r>
            <a:r>
              <a:rPr lang="en-US" altLang="en-US" b="1" dirty="0">
                <a:solidFill>
                  <a:prstClr val="black"/>
                </a:solidFill>
                <a:latin typeface="Bahnschrift" panose="020B0502040204020203" pitchFamily="34" charset="0"/>
                <a:ea typeface="MS PGothic" panose="020B0600070205080204" pitchFamily="34" charset="-128"/>
              </a:rPr>
              <a:t>[Z]</a:t>
            </a:r>
          </a:p>
          <a:p>
            <a:r>
              <a:rPr lang="en-US" dirty="0"/>
              <a:t>This gives us our neuron outputs (activations) for current layer</a:t>
            </a:r>
            <a:endParaRPr lang="en-US" altLang="en-US" sz="2600"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1190780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Simplifying Activation Function</a:t>
            </a:r>
            <a:endParaRPr sz="4000" b="1" dirty="0">
              <a:solidFill>
                <a:srgbClr val="E46102"/>
              </a:solidFill>
            </a:endParaRPr>
          </a:p>
        </p:txBody>
      </p:sp>
      <p:pic>
        <p:nvPicPr>
          <p:cNvPr id="18434" name="Picture 2" descr="https://miro.medium.com/max/1165/1*o3KBHNQsEXsYm0umpZiALg.jpeg">
            <a:extLst>
              <a:ext uri="{FF2B5EF4-FFF2-40B4-BE49-F238E27FC236}">
                <a16:creationId xmlns:a16="http://schemas.microsoft.com/office/drawing/2014/main" id="{4457B66F-849D-44B1-9D22-5CE75E746E5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24699" y="1560194"/>
            <a:ext cx="3315261" cy="388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6AFD81-8919-43DA-A715-A703C6FA1D75}"/>
              </a:ext>
            </a:extLst>
          </p:cNvPr>
          <p:cNvSpPr/>
          <p:nvPr/>
        </p:nvSpPr>
        <p:spPr>
          <a:xfrm>
            <a:off x="9012010" y="5462304"/>
            <a:ext cx="2427950" cy="523220"/>
          </a:xfrm>
          <a:prstGeom prst="rect">
            <a:avLst/>
          </a:prstGeom>
        </p:spPr>
        <p:txBody>
          <a:bodyPr wrap="square">
            <a:spAutoFit/>
          </a:bodyPr>
          <a:lstStyle/>
          <a:p>
            <a:r>
              <a:rPr lang="en-US" sz="1400" dirty="0"/>
              <a:t>Visualizing [W], [X], and [Z]</a:t>
            </a:r>
            <a:br>
              <a:rPr lang="en-US" sz="1400" dirty="0"/>
            </a:br>
            <a:endParaRPr lang="en-US" sz="1400" dirty="0"/>
          </a:p>
        </p:txBody>
      </p:sp>
      <p:sp>
        <p:nvSpPr>
          <p:cNvPr id="3" name="TextBox 2">
            <a:extLst>
              <a:ext uri="{FF2B5EF4-FFF2-40B4-BE49-F238E27FC236}">
                <a16:creationId xmlns:a16="http://schemas.microsoft.com/office/drawing/2014/main" id="{D4463E78-3EA4-4803-B137-73078CD76EFD}"/>
              </a:ext>
            </a:extLst>
          </p:cNvPr>
          <p:cNvSpPr txBox="1"/>
          <p:nvPr/>
        </p:nvSpPr>
        <p:spPr>
          <a:xfrm flipH="1">
            <a:off x="913092" y="2090172"/>
            <a:ext cx="6621564" cy="1938992"/>
          </a:xfrm>
          <a:prstGeom prst="rect">
            <a:avLst/>
          </a:prstGeom>
          <a:noFill/>
        </p:spPr>
        <p:txBody>
          <a:bodyPr wrap="square" rtlCol="0">
            <a:spAutoFit/>
          </a:bodyPr>
          <a:lstStyle/>
          <a:p>
            <a:r>
              <a:rPr lang="en-US" dirty="0">
                <a:solidFill>
                  <a:srgbClr val="292929"/>
                </a:solidFill>
                <a:latin typeface="charter"/>
              </a:rPr>
              <a:t>Move from Input to Output:</a:t>
            </a:r>
          </a:p>
          <a:p>
            <a:r>
              <a:rPr lang="en-US" dirty="0">
                <a:solidFill>
                  <a:srgbClr val="292929"/>
                </a:solidFill>
                <a:latin typeface="charter"/>
              </a:rPr>
              <a:t>- Repeatedly calculate </a:t>
            </a:r>
            <a:r>
              <a:rPr lang="en-US" altLang="en-US" b="1" dirty="0">
                <a:solidFill>
                  <a:prstClr val="black"/>
                </a:solidFill>
                <a:latin typeface="Bahnschrift" panose="020B0502040204020203" pitchFamily="34" charset="0"/>
                <a:ea typeface="MS PGothic" panose="020B0600070205080204" pitchFamily="34" charset="-128"/>
              </a:rPr>
              <a:t>[Z]</a:t>
            </a:r>
            <a:endParaRPr lang="en-US" altLang="en-US" b="1" dirty="0">
              <a:solidFill>
                <a:srgbClr val="292929"/>
              </a:solidFill>
              <a:latin typeface="Charter"/>
              <a:ea typeface="MS PGothic" panose="020B0600070205080204" pitchFamily="34" charset="-128"/>
            </a:endParaRPr>
          </a:p>
          <a:p>
            <a:pPr marL="342900" indent="-342900">
              <a:buFontTx/>
              <a:buChar char="-"/>
            </a:pPr>
            <a:r>
              <a:rPr lang="en-US" dirty="0">
                <a:solidFill>
                  <a:srgbClr val="292929"/>
                </a:solidFill>
                <a:latin typeface="charter"/>
              </a:rPr>
              <a:t>Apply activation function to </a:t>
            </a:r>
            <a:r>
              <a:rPr lang="en-US" altLang="en-US" b="1" dirty="0">
                <a:solidFill>
                  <a:prstClr val="black"/>
                </a:solidFill>
                <a:latin typeface="Bahnschrift" panose="020B0502040204020203" pitchFamily="34" charset="0"/>
                <a:ea typeface="MS PGothic" panose="020B0600070205080204" pitchFamily="34" charset="-128"/>
              </a:rPr>
              <a:t>[Z]</a:t>
            </a:r>
            <a:r>
              <a:rPr lang="en-US" dirty="0">
                <a:solidFill>
                  <a:srgbClr val="292929"/>
                </a:solidFill>
                <a:latin typeface="charter"/>
              </a:rPr>
              <a:t> for each successive layer</a:t>
            </a:r>
          </a:p>
          <a:p>
            <a:pPr marL="342900" indent="-342900">
              <a:buFontTx/>
              <a:buChar char="-"/>
            </a:pPr>
            <a:r>
              <a:rPr lang="en-US" dirty="0">
                <a:solidFill>
                  <a:srgbClr val="292929"/>
                </a:solidFill>
                <a:latin typeface="charter"/>
              </a:rPr>
              <a:t>This process is known as </a:t>
            </a:r>
            <a:r>
              <a:rPr lang="en-US" b="1" dirty="0">
                <a:solidFill>
                  <a:srgbClr val="292929"/>
                </a:solidFill>
                <a:latin typeface="Charter"/>
              </a:rPr>
              <a:t>Forward Propagation</a:t>
            </a:r>
            <a:r>
              <a:rPr lang="en-US" dirty="0">
                <a:solidFill>
                  <a:srgbClr val="292929"/>
                </a:solidFill>
                <a:latin typeface="charter"/>
              </a:rPr>
              <a:t>. </a:t>
            </a:r>
            <a:endParaRPr lang="en-US" dirty="0"/>
          </a:p>
        </p:txBody>
      </p:sp>
    </p:spTree>
    <p:extLst>
      <p:ext uri="{BB962C8B-B14F-4D97-AF65-F5344CB8AC3E}">
        <p14:creationId xmlns:p14="http://schemas.microsoft.com/office/powerpoint/2010/main" val="2265447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97717" y="312137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Evaluating quality of Outputs</a:t>
            </a:r>
            <a:br>
              <a:rPr lang="en-US" sz="4000" b="1" dirty="0">
                <a:solidFill>
                  <a:srgbClr val="E46102"/>
                </a:solidFill>
              </a:rPr>
            </a:br>
            <a:r>
              <a:rPr lang="en-US" sz="4000" b="1" dirty="0">
                <a:solidFill>
                  <a:srgbClr val="E46102"/>
                </a:solidFill>
              </a:rPr>
              <a:t>Training ANN</a:t>
            </a:r>
            <a:endParaRPr sz="4000" b="1" dirty="0">
              <a:solidFill>
                <a:srgbClr val="E46102"/>
              </a:solidFill>
            </a:endParaRPr>
          </a:p>
        </p:txBody>
      </p:sp>
    </p:spTree>
    <p:extLst>
      <p:ext uri="{BB962C8B-B14F-4D97-AF65-F5344CB8AC3E}">
        <p14:creationId xmlns:p14="http://schemas.microsoft.com/office/powerpoint/2010/main" val="13438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Similar to other classification models</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Define a cost function. </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 gradient descent optimization to minimize cost function.</a:t>
            </a:r>
          </a:p>
          <a:p>
            <a:pPr marL="457200" indent="-457200">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indent="-342900">
              <a:buFont typeface="Arial" panose="020B0604020202020204" pitchFamily="34" charset="0"/>
              <a:buChar char="•"/>
            </a:pPr>
            <a:r>
              <a:rPr lang="en-US" dirty="0"/>
              <a:t>How to minimize cost function when training ANN model?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31441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(minimize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p>
          <a:p>
            <a:r>
              <a:rPr lang="en-US" dirty="0"/>
              <a:t>INTUITION</a:t>
            </a:r>
          </a:p>
          <a:p>
            <a:pPr marL="342900" indent="-342900">
              <a:buFont typeface="Arial" panose="020B0604020202020204" pitchFamily="34" charset="0"/>
              <a:buChar char="•"/>
            </a:pPr>
            <a:r>
              <a:rPr lang="en-US" dirty="0"/>
              <a:t>In traditional regression - Change beta in isolation without impacting other beta coefficients. </a:t>
            </a:r>
          </a:p>
          <a:p>
            <a:pPr marL="342900" indent="-342900">
              <a:buFont typeface="Arial" panose="020B0604020202020204" pitchFamily="34" charset="0"/>
              <a:buChar char="•"/>
            </a:pPr>
            <a:r>
              <a:rPr lang="en-US" dirty="0"/>
              <a:t>In ANN - apply small isolated shocks to each beta coefficient</a:t>
            </a:r>
          </a:p>
          <a:p>
            <a:pPr marL="952485" lvl="1" indent="-342900">
              <a:buFont typeface="Arial" panose="020B0604020202020204" pitchFamily="34" charset="0"/>
              <a:buChar char="•"/>
            </a:pPr>
            <a:r>
              <a:rPr lang="en-US" dirty="0"/>
              <a:t>measure its impact on the cost function</a:t>
            </a:r>
          </a:p>
          <a:p>
            <a:pPr marL="952485" lvl="1" indent="-342900">
              <a:buFont typeface="Arial" panose="020B0604020202020204" pitchFamily="34" charset="0"/>
              <a:buChar char="•"/>
            </a:pPr>
            <a:r>
              <a:rPr lang="en-US" dirty="0"/>
              <a:t>figure out in which direction to move to reduce and eventually minimize cost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45268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Each neuron in a neural network is like its own little model. </a:t>
            </a:r>
          </a:p>
          <a:p>
            <a:pPr marL="342900" indent="-342900">
              <a:buFontTx/>
              <a:buChar char="-"/>
            </a:pPr>
            <a:endParaRPr lang="en-US" dirty="0"/>
          </a:p>
          <a:p>
            <a:pPr marL="342900" indent="-342900">
              <a:buFontTx/>
              <a:buChar char="-"/>
            </a:pPr>
            <a:r>
              <a:rPr lang="en-US" dirty="0"/>
              <a:t>Tuning weight of any one connection (or bias of a neuron) has a reverberating effect across all other neurons and their activations in subsequent layers</a:t>
            </a:r>
          </a:p>
          <a:p>
            <a:pPr marL="342900" indent="-342900">
              <a:buFontTx/>
              <a:buChar char="-"/>
            </a:pPr>
            <a:endParaRPr lang="en-US" dirty="0"/>
          </a:p>
          <a:p>
            <a:pPr marL="342900" indent="-342900">
              <a:buFontTx/>
              <a:buChar char="-"/>
            </a:pPr>
            <a:r>
              <a:rPr lang="en-US" dirty="0"/>
              <a:t>Example: for a five feature logistic regression, we could express it through a neural network using just a singular neuron!</a:t>
            </a: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395" y="3868002"/>
            <a:ext cx="3234363" cy="2387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94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i="1" dirty="0"/>
              <a:t>Each hidden layer can be viewed as a </a:t>
            </a:r>
            <a:r>
              <a:rPr lang="en-US" b="1" i="1" dirty="0"/>
              <a:t>stack of models</a:t>
            </a:r>
          </a:p>
          <a:p>
            <a:r>
              <a:rPr lang="en-US" dirty="0"/>
              <a:t>where, </a:t>
            </a:r>
          </a:p>
          <a:p>
            <a:pPr marL="342900" indent="-342900">
              <a:buFontTx/>
              <a:buChar char="-"/>
            </a:pPr>
            <a:r>
              <a:rPr lang="en-US" dirty="0"/>
              <a:t>each individual neuron acts like its own model</a:t>
            </a:r>
          </a:p>
          <a:p>
            <a:pPr marL="342900" indent="-342900">
              <a:buFontTx/>
              <a:buChar char="-"/>
            </a:pPr>
            <a:r>
              <a:rPr lang="en-US" dirty="0"/>
              <a:t>whose outputs feed into even more models further downstream </a:t>
            </a:r>
          </a:p>
          <a:p>
            <a:r>
              <a:rPr lang="en-US" dirty="0"/>
              <a:t>(each successive hidden layer of the neural network holds yet more neurons).</a:t>
            </a:r>
          </a:p>
          <a:p>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dirty="0"/>
              <a:t>Objective</a:t>
            </a:r>
            <a:r>
              <a:rPr lang="en-US" dirty="0"/>
              <a:t>: Given a set of training inputs (our features) and outcomes (the target we are trying to predict):</a:t>
            </a:r>
          </a:p>
          <a:p>
            <a:endParaRPr lang="en-US" altLang="en-US" sz="2600" dirty="0">
              <a:solidFill>
                <a:prstClr val="black"/>
              </a:solidFill>
              <a:latin typeface="Calibri"/>
              <a:ea typeface="MS PGothic" panose="020B0600070205080204" pitchFamily="34" charset="-128"/>
            </a:endParaRPr>
          </a:p>
          <a:p>
            <a:r>
              <a:rPr lang="en-US" altLang="en-US" sz="2600" dirty="0">
                <a:solidFill>
                  <a:prstClr val="black"/>
                </a:solidFill>
                <a:latin typeface="Calibri"/>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8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Naïve Bayes and Bayesian Belief Networks</a:t>
            </a:r>
          </a:p>
          <a:p>
            <a:pPr marL="1123935" lvl="1" indent="-514350">
              <a:buFont typeface="+mj-lt"/>
              <a:buAutoNum type="romanLcPeriod"/>
            </a:pPr>
            <a:r>
              <a:rPr lang="en-US" dirty="0"/>
              <a:t>Support Vector Machines</a:t>
            </a:r>
          </a:p>
          <a:p>
            <a:pPr marL="1123935" lvl="1" indent="-514350">
              <a:buFont typeface="+mj-lt"/>
              <a:buAutoNum type="romanLcPeriod"/>
            </a:pPr>
            <a:r>
              <a:rPr lang="en-US" b="1" dirty="0"/>
              <a:t>Neural Networks and Deep Learning</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lvl="0" defTabSz="914400" eaLnBrk="0" fontAlgn="base" hangingPunct="0">
              <a:spcBef>
                <a:spcPct val="0"/>
              </a:spcBef>
              <a:spcAft>
                <a:spcPct val="0"/>
              </a:spcAft>
            </a:pPr>
            <a:r>
              <a:rPr lang="en-US" altLang="en-US" sz="2800" dirty="0">
                <a:solidFill>
                  <a:srgbClr val="292929"/>
                </a:solidFill>
              </a:rPr>
              <a:t>Cost Function : </a:t>
            </a:r>
            <a:r>
              <a:rPr lang="en-US" altLang="en-US" sz="2800" u="sng" dirty="0">
                <a:solidFill>
                  <a:srgbClr val="292929"/>
                </a:solidFill>
              </a:rPr>
              <a:t>Mean Squared Error (MSE)</a:t>
            </a:r>
          </a:p>
          <a:p>
            <a:pPr lvl="0" defTabSz="914400" eaLnBrk="0" fontAlgn="base" hangingPunct="0">
              <a:spcBef>
                <a:spcPct val="0"/>
              </a:spcBef>
              <a:spcAft>
                <a:spcPct val="0"/>
              </a:spcAft>
            </a:pPr>
            <a:endParaRPr lang="en-US" altLang="en-US" sz="2800" u="sng" dirty="0">
              <a:solidFill>
                <a:srgbClr val="292929"/>
              </a:solidFill>
            </a:endParaRPr>
          </a:p>
          <a:p>
            <a:pPr lvl="0" defTabSz="914400" eaLnBrk="0" fontAlgn="base" hangingPunct="0">
              <a:spcBef>
                <a:spcPct val="0"/>
              </a:spcBef>
              <a:spcAft>
                <a:spcPct val="0"/>
              </a:spcAft>
            </a:pPr>
            <a:endParaRPr lang="en-US" altLang="en-US" sz="800" dirty="0"/>
          </a:p>
          <a:p>
            <a:pPr lvl="0" algn="ctr" defTabSz="914400" eaLnBrk="0" fontAlgn="base" hangingPunct="0">
              <a:spcBef>
                <a:spcPct val="0"/>
              </a:spcBef>
              <a:spcAft>
                <a:spcPct val="0"/>
              </a:spcAft>
            </a:pPr>
            <a:r>
              <a:rPr lang="en-US" altLang="en-US" sz="2800" b="1" dirty="0">
                <a:solidFill>
                  <a:srgbClr val="292929"/>
                </a:solidFill>
                <a:latin typeface=""/>
              </a:rPr>
              <a:t>MSE = Sum [ ( Prediction - Actual )² ] </a:t>
            </a:r>
            <a:r>
              <a:rPr lang="en-US" altLang="en-US" sz="2800" dirty="0">
                <a:solidFill>
                  <a:srgbClr val="292929"/>
                </a:solidFill>
                <a:latin typeface=""/>
              </a:rPr>
              <a:t>x</a:t>
            </a:r>
            <a:r>
              <a:rPr lang="en-US" altLang="en-US" sz="2800" b="1" dirty="0">
                <a:solidFill>
                  <a:srgbClr val="292929"/>
                </a:solidFill>
                <a:latin typeface=""/>
              </a:rPr>
              <a:t> (1 / </a:t>
            </a:r>
            <a:r>
              <a:rPr lang="en-US" altLang="en-US" sz="2800" b="1" dirty="0" err="1">
                <a:solidFill>
                  <a:srgbClr val="292929"/>
                </a:solidFill>
                <a:latin typeface=""/>
              </a:rPr>
              <a:t>num_observations</a:t>
            </a:r>
            <a:r>
              <a:rPr lang="en-US" altLang="en-US" sz="2800" b="1" dirty="0">
                <a:solidFill>
                  <a:srgbClr val="292929"/>
                </a:solidFill>
                <a:latin typeface=""/>
              </a:rPr>
              <a:t>)</a:t>
            </a:r>
            <a:endParaRPr lang="en-US" altLang="en-US" sz="3200" b="1" dirty="0">
              <a:latin typeface=""/>
            </a:endParaRPr>
          </a:p>
          <a:p>
            <a:endParaRPr lang="en-US" altLang="en-US" sz="2600" dirty="0">
              <a:solidFill>
                <a:prstClr val="black"/>
              </a:solidFill>
              <a:ea typeface="MS PGothic" panose="020B0600070205080204" pitchFamily="34" charset="-128"/>
            </a:endParaRPr>
          </a:p>
          <a:p>
            <a:r>
              <a:rPr lang="en-US" altLang="en-US" sz="2600" dirty="0">
                <a:solidFill>
                  <a:prstClr val="black"/>
                </a:solidFill>
                <a:ea typeface="MS PGothic" panose="020B0600070205080204" pitchFamily="34" charset="-128"/>
              </a:rPr>
              <a:t>Which cost function for ANN?</a:t>
            </a:r>
          </a:p>
        </p:txBody>
      </p:sp>
    </p:spTree>
    <p:extLst>
      <p:ext uri="{BB962C8B-B14F-4D97-AF65-F5344CB8AC3E}">
        <p14:creationId xmlns:p14="http://schemas.microsoft.com/office/powerpoint/2010/main" val="3422445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1. Initialize weight </a:t>
            </a:r>
            <a:r>
              <a:rPr lang="en-US" sz="2000" i="1" dirty="0"/>
              <a:t>w</a:t>
            </a:r>
            <a:r>
              <a:rPr lang="en-US" sz="2000" dirty="0"/>
              <a:t> and bias </a:t>
            </a:r>
            <a:r>
              <a:rPr lang="en-US" sz="2000" i="1" dirty="0"/>
              <a:t>b</a:t>
            </a:r>
            <a:r>
              <a:rPr lang="en-US" sz="2000" dirty="0"/>
              <a:t> to any random numbers.</a:t>
            </a:r>
          </a:p>
          <a:p>
            <a:r>
              <a:rPr lang="en-US" sz="2000" dirty="0"/>
              <a:t>2. Pick a value for </a:t>
            </a:r>
            <a:r>
              <a:rPr lang="en-US" sz="2000" b="1" dirty="0"/>
              <a:t>learning rate </a:t>
            </a:r>
            <a:r>
              <a:rPr lang="el-GR" sz="2000" b="1" dirty="0"/>
              <a:t>α</a:t>
            </a:r>
            <a:r>
              <a:rPr lang="en-US" sz="2000" b="1" dirty="0"/>
              <a:t> </a:t>
            </a:r>
            <a:r>
              <a:rPr lang="en-US" sz="2000" dirty="0"/>
              <a:t>(size of step in each iteration).</a:t>
            </a:r>
          </a:p>
          <a:p>
            <a:r>
              <a:rPr lang="en-US" sz="2000" dirty="0"/>
              <a:t>small </a:t>
            </a:r>
            <a:r>
              <a:rPr lang="el-GR" sz="2000" dirty="0"/>
              <a:t>α </a:t>
            </a:r>
            <a:r>
              <a:rPr lang="en-US" sz="2000" dirty="0"/>
              <a:t>- long time to converge , computationally expensive.</a:t>
            </a:r>
          </a:p>
          <a:p>
            <a:r>
              <a:rPr lang="en-US" sz="2000" dirty="0"/>
              <a:t>large </a:t>
            </a:r>
            <a:r>
              <a:rPr lang="el-GR" sz="2000" dirty="0"/>
              <a:t>α </a:t>
            </a:r>
            <a:r>
              <a:rPr lang="en-US" sz="2000" dirty="0"/>
              <a:t>– model may fail to converge, overshoot minimum.</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spTree>
    <p:extLst>
      <p:ext uri="{BB962C8B-B14F-4D97-AF65-F5344CB8AC3E}">
        <p14:creationId xmlns:p14="http://schemas.microsoft.com/office/powerpoint/2010/main" val="4257876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4818" name="Picture 2">
            <a:extLst>
              <a:ext uri="{FF2B5EF4-FFF2-40B4-BE49-F238E27FC236}">
                <a16:creationId xmlns:a16="http://schemas.microsoft.com/office/drawing/2014/main" id="{FA48A869-D8C6-3740-8DA7-CD8077A75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03" y="2557427"/>
            <a:ext cx="5343802" cy="35385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0D2B0F-51B6-5C44-A41C-BDF5F73A83A9}"/>
              </a:ext>
            </a:extLst>
          </p:cNvPr>
          <p:cNvSpPr/>
          <p:nvPr/>
        </p:nvSpPr>
        <p:spPr>
          <a:xfrm>
            <a:off x="5253338" y="2349051"/>
            <a:ext cx="6096000" cy="646331"/>
          </a:xfrm>
          <a:prstGeom prst="rect">
            <a:avLst/>
          </a:prstGeom>
          <a:ln>
            <a:solidFill>
              <a:schemeClr val="tx1"/>
            </a:solidFill>
          </a:ln>
        </p:spPr>
        <p:txBody>
          <a:bodyPr>
            <a:spAutoFit/>
          </a:bodyPr>
          <a:lstStyle/>
          <a:p>
            <a:r>
              <a:rPr lang="en-US" sz="1800" b="1" dirty="0">
                <a:solidFill>
                  <a:srgbClr val="292929"/>
                </a:solidFill>
              </a:rPr>
              <a:t>most commonly used rates are : 0.001, 0.003, 0.01, 0.03, 0.1, 0.3.</a:t>
            </a:r>
            <a:endParaRPr lang="en-US" sz="1800" b="1" dirty="0"/>
          </a:p>
        </p:txBody>
      </p:sp>
    </p:spTree>
    <p:extLst>
      <p:ext uri="{BB962C8B-B14F-4D97-AF65-F5344CB8AC3E}">
        <p14:creationId xmlns:p14="http://schemas.microsoft.com/office/powerpoint/2010/main" val="2492353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3. scale the data if it’s on a very different scales</a:t>
            </a:r>
          </a:p>
          <a:p>
            <a:r>
              <a:rPr lang="en-US" sz="2000" dirty="0"/>
              <a:t>4. Scale data to have </a:t>
            </a:r>
            <a:r>
              <a:rPr lang="el-GR" sz="2000" dirty="0"/>
              <a:t>μ = 0 </a:t>
            </a:r>
            <a:r>
              <a:rPr lang="en-US" sz="2000" dirty="0"/>
              <a:t>and </a:t>
            </a:r>
            <a:r>
              <a:rPr lang="el-GR" sz="2000" dirty="0"/>
              <a:t>σ = 1. </a:t>
            </a:r>
            <a:r>
              <a:rPr lang="en-US" sz="2000" dirty="0"/>
              <a:t>For each example:</a:t>
            </a:r>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5842" name="Picture 2">
            <a:extLst>
              <a:ext uri="{FF2B5EF4-FFF2-40B4-BE49-F238E27FC236}">
                <a16:creationId xmlns:a16="http://schemas.microsoft.com/office/drawing/2014/main" id="{CA6189A4-C282-7B43-B8CC-AD3949E05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657" r="90064"/>
          <a:stretch/>
        </p:blipFill>
        <p:spPr bwMode="auto">
          <a:xfrm>
            <a:off x="2464324" y="4960996"/>
            <a:ext cx="723072" cy="49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96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3170099"/>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5. On each iteration, take the partial derivative of the cost function </a:t>
            </a:r>
            <a:r>
              <a:rPr lang="en-US" sz="2000" i="1" dirty="0"/>
              <a:t>J</a:t>
            </a:r>
            <a:r>
              <a:rPr lang="en-US" sz="2000" dirty="0"/>
              <a:t>(w) </a:t>
            </a:r>
            <a:r>
              <a:rPr lang="en-US" sz="2000" dirty="0" err="1"/>
              <a:t>w.r.t</a:t>
            </a:r>
            <a:r>
              <a:rPr lang="en-US" sz="2000" dirty="0"/>
              <a:t> each parameter (gradient):</a:t>
            </a:r>
          </a:p>
          <a:p>
            <a:endParaRPr lang="en-US" sz="2000" dirty="0"/>
          </a:p>
          <a:p>
            <a:endParaRPr lang="en-US" sz="2000" dirty="0"/>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7890" name="Picture 2">
            <a:extLst>
              <a:ext uri="{FF2B5EF4-FFF2-40B4-BE49-F238E27FC236}">
                <a16:creationId xmlns:a16="http://schemas.microsoft.com/office/drawing/2014/main" id="{3A5DC527-50A8-844F-849B-557CB805B9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17" r="75840"/>
          <a:stretch/>
        </p:blipFill>
        <p:spPr bwMode="auto">
          <a:xfrm>
            <a:off x="995875" y="4914830"/>
            <a:ext cx="1945309" cy="1254539"/>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C101D939-2F4C-354C-B1F6-5C7926A161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55" t="1893" r="69130"/>
          <a:stretch/>
        </p:blipFill>
        <p:spPr bwMode="auto">
          <a:xfrm>
            <a:off x="5065984" y="4838302"/>
            <a:ext cx="1944226" cy="125272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34B0AB3C-EC59-484C-8F33-24B987FDE99E}"/>
              </a:ext>
            </a:extLst>
          </p:cNvPr>
          <p:cNvCxnSpPr>
            <a:cxnSpLocks/>
          </p:cNvCxnSpPr>
          <p:nvPr/>
        </p:nvCxnSpPr>
        <p:spPr>
          <a:xfrm flipV="1">
            <a:off x="3259406" y="5464666"/>
            <a:ext cx="1564385" cy="1110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953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r>
              <a:rPr lang="en-US" dirty="0">
                <a:solidFill>
                  <a:srgbClr val="292929"/>
                </a:solidFill>
              </a:rPr>
              <a:t>For ANN, to minimize cost function – use gradient descent</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91217" y="2606505"/>
            <a:ext cx="10692400" cy="2308324"/>
          </a:xfrm>
          <a:prstGeom prst="rect">
            <a:avLst/>
          </a:prstGeom>
          <a:noFill/>
        </p:spPr>
        <p:txBody>
          <a:bodyPr wrap="square" rtlCol="0">
            <a:spAutoFit/>
          </a:bodyPr>
          <a:lstStyle/>
          <a:p>
            <a:r>
              <a:rPr lang="en-US" dirty="0">
                <a:solidFill>
                  <a:srgbClr val="292929"/>
                </a:solidFill>
              </a:rPr>
              <a:t>Pre-requisite: </a:t>
            </a:r>
          </a:p>
          <a:p>
            <a:pPr marL="457200" indent="-457200">
              <a:buFontTx/>
              <a:buChar char="-"/>
            </a:pPr>
            <a:r>
              <a:rPr lang="en-US" dirty="0">
                <a:solidFill>
                  <a:srgbClr val="292929"/>
                </a:solidFill>
              </a:rPr>
              <a:t>know gradient of cost function</a:t>
            </a:r>
          </a:p>
          <a:p>
            <a:endParaRPr lang="en-US" dirty="0">
              <a:solidFill>
                <a:srgbClr val="292929"/>
              </a:solidFill>
            </a:endParaRPr>
          </a:p>
          <a:p>
            <a:pPr marL="457200" indent="-457200">
              <a:buFontTx/>
              <a:buChar char="-"/>
            </a:pPr>
            <a:r>
              <a:rPr lang="en-US" dirty="0">
                <a:solidFill>
                  <a:srgbClr val="292929"/>
                </a:solidFill>
              </a:rPr>
              <a:t>vector that points in the direction of greatest steepness (we want to repeatedly take steps in the opposite direction of the gradient to eventually arrive at the minimum)</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968624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 with using GD in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sz="2800" dirty="0">
                <a:solidFill>
                  <a:srgbClr val="292929"/>
                </a:solidFill>
              </a:rPr>
              <a:t>Changeable weights and biases that are all interconnected</a:t>
            </a:r>
          </a:p>
          <a:p>
            <a:endParaRPr lang="en-US" sz="2800" dirty="0">
              <a:solidFill>
                <a:srgbClr val="292929"/>
              </a:solidFill>
            </a:endParaRPr>
          </a:p>
          <a:p>
            <a:pPr marL="457200" indent="-457200">
              <a:buFontTx/>
              <a:buChar char="-"/>
            </a:pPr>
            <a:r>
              <a:rPr lang="en-US" sz="2800" dirty="0">
                <a:solidFill>
                  <a:srgbClr val="292929"/>
                </a:solidFill>
              </a:rPr>
              <a:t>How to calculate gradient in this scenario?</a:t>
            </a:r>
          </a:p>
          <a:p>
            <a:endParaRPr lang="en-US" altLang="en-US" sz="2600"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4066171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Computing Cost Function for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solidFill>
                  <a:srgbClr val="292929"/>
                </a:solidFill>
              </a:rPr>
              <a:t>Compute gradient of our “current location” (calculate the gradient using current parameter values)</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Modify each parameter by an amount proportional to its gradient element and in opposite direction of its gradient element. </a:t>
            </a:r>
          </a:p>
          <a:p>
            <a:pPr marL="1066785" lvl="1" indent="-457200">
              <a:buFont typeface="Arial" panose="020B0604020202020204" pitchFamily="34" charset="0"/>
              <a:buChar char="•"/>
            </a:pPr>
            <a:r>
              <a:rPr lang="en-US" dirty="0">
                <a:solidFill>
                  <a:srgbClr val="292929"/>
                </a:solidFill>
              </a:rPr>
              <a:t>Example, if partial derivative of our cost function with respect to </a:t>
            </a:r>
          </a:p>
          <a:p>
            <a:pPr lvl="2"/>
            <a:r>
              <a:rPr lang="en-US" dirty="0">
                <a:solidFill>
                  <a:srgbClr val="292929"/>
                </a:solidFill>
              </a:rPr>
              <a:t>    B0 is positive but tiny, B1 is negative and large</a:t>
            </a:r>
          </a:p>
          <a:p>
            <a:pPr lvl="2"/>
            <a:r>
              <a:rPr lang="en-US" dirty="0">
                <a:solidFill>
                  <a:srgbClr val="292929"/>
                </a:solidFill>
                <a:sym typeface="Wingdings" pitchFamily="2" charset="2"/>
              </a:rPr>
              <a:t> </a:t>
            </a:r>
            <a:r>
              <a:rPr lang="en-US" dirty="0">
                <a:solidFill>
                  <a:srgbClr val="292929"/>
                </a:solidFill>
              </a:rPr>
              <a:t>decrease B0 by a tiny amount and increase B1 by a large amount to    lower cost function.</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Recompute gradient using new tweaked parameter values</a:t>
            </a:r>
          </a:p>
          <a:p>
            <a:pPr marL="457200" indent="-457200">
              <a:buFont typeface="+mj-lt"/>
              <a:buAutoNum type="arabicPeriod"/>
            </a:pPr>
            <a:r>
              <a:rPr lang="en-US" dirty="0">
                <a:solidFill>
                  <a:srgbClr val="292929"/>
                </a:solidFill>
              </a:rPr>
              <a:t>Repeat previous steps until we arrive at minimum cost</a:t>
            </a:r>
          </a:p>
          <a:p>
            <a:pPr marL="457200" indent="-457200">
              <a:buFont typeface="+mj-lt"/>
              <a:buAutoNum type="arabicPeriod"/>
            </a:pP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2883480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Recall Forward 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sz="2800" dirty="0"/>
              <a:t>Process of moving forward through the neural network (from inputs to the ultimate output or prediction).</a:t>
            </a:r>
            <a:endParaRPr lang="en-US" altLang="en-US" sz="2600" dirty="0">
              <a:solidFill>
                <a:prstClr val="black"/>
              </a:solidFill>
              <a:latin typeface="Calibri"/>
              <a:ea typeface="MS PGothic" panose="020B0600070205080204" pitchFamily="34" charset="-128"/>
            </a:endParaRPr>
          </a:p>
        </p:txBody>
      </p:sp>
      <p:pic>
        <p:nvPicPr>
          <p:cNvPr id="23554" name="Picture 2" descr="https://miro.medium.com/max/700/1*UY4-RIrSVgfuhAkawKIr2w.jpeg">
            <a:extLst>
              <a:ext uri="{FF2B5EF4-FFF2-40B4-BE49-F238E27FC236}">
                <a16:creationId xmlns:a16="http://schemas.microsoft.com/office/drawing/2014/main" id="{73AB4B79-173F-485F-B432-6F10824C9A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05"/>
          <a:stretch/>
        </p:blipFill>
        <p:spPr bwMode="auto">
          <a:xfrm>
            <a:off x="2669484" y="3686244"/>
            <a:ext cx="6667500" cy="247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94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745281"/>
          </a:xfrm>
          <a:prstGeom prst="rect">
            <a:avLst/>
          </a:prstGeom>
          <a:noFill/>
          <a:ln>
            <a:noFill/>
          </a:ln>
        </p:spPr>
        <p:txBody>
          <a:bodyPr spcFirstLastPara="1" wrap="square" lIns="121900" tIns="121900" rIns="121900" bIns="121900" anchor="t" anchorCtr="0">
            <a:noAutofit/>
          </a:bodyPr>
          <a:lstStyle/>
          <a:p>
            <a:r>
              <a:rPr lang="en-US" dirty="0"/>
              <a:t>- Reverse of Forward Propagation</a:t>
            </a:r>
          </a:p>
          <a:p>
            <a:endParaRPr lang="en-US" dirty="0"/>
          </a:p>
          <a:p>
            <a:r>
              <a:rPr lang="en-US" dirty="0"/>
              <a:t>- Except instead of signal, we are moving error backwards through our model.</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5966FA7-7EF0-1B41-93FD-434474A09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869823" y="3730488"/>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1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Artificial Neural Networks</a:t>
            </a:r>
          </a:p>
          <a:p>
            <a:pPr marL="1066785" lvl="1" indent="-457200">
              <a:buFont typeface="Arial" panose="020B0604020202020204" pitchFamily="34" charset="0"/>
              <a:buChar char="•"/>
            </a:pPr>
            <a:r>
              <a:rPr lang="en-US" dirty="0"/>
              <a:t>Theory: 1 hour mins</a:t>
            </a:r>
          </a:p>
          <a:p>
            <a:pPr marL="1066785" lvl="1" indent="-457200">
              <a:buFont typeface="Arial" panose="020B0604020202020204" pitchFamily="34" charset="0"/>
              <a:buChar char="•"/>
            </a:pPr>
            <a:r>
              <a:rPr lang="en-US" dirty="0"/>
              <a:t>Online code practice + Questions – 15-20 mins</a:t>
            </a:r>
          </a:p>
          <a:p>
            <a:pPr marL="1066785" lvl="1" indent="-457200">
              <a:buFont typeface="Arial" panose="020B0604020202020204" pitchFamily="34" charset="0"/>
              <a:buChar char="•"/>
            </a:pPr>
            <a:r>
              <a:rPr lang="en-US" strike="sngStrike" dirty="0"/>
              <a:t>Pop-quiz - 10 mins</a:t>
            </a:r>
            <a:endParaRPr lang="en-US" dirty="0"/>
          </a:p>
          <a:p>
            <a:pPr lvl="1"/>
            <a:endParaRPr lang="en-US"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Follow </a:t>
            </a:r>
            <a:r>
              <a:rPr lang="en-US" dirty="0">
                <a:solidFill>
                  <a:srgbClr val="C00000"/>
                </a:solidFill>
              </a:rPr>
              <a:t>red arrows</a:t>
            </a:r>
            <a:r>
              <a:rPr lang="en-US" dirty="0">
                <a:solidFill>
                  <a:srgbClr val="292929"/>
                </a:solidFill>
              </a:rPr>
              <a:t> – </a:t>
            </a:r>
          </a:p>
          <a:p>
            <a:r>
              <a:rPr lang="en-US" dirty="0">
                <a:solidFill>
                  <a:srgbClr val="292929"/>
                </a:solidFill>
              </a:rPr>
              <a:t>- Start at output of red neuron - output activation (used for prediction) - the ultimate source of error in a model</a:t>
            </a:r>
          </a:p>
          <a:p>
            <a:r>
              <a:rPr lang="en-US" dirty="0">
                <a:solidFill>
                  <a:srgbClr val="292929"/>
                </a:solidFill>
              </a:rPr>
              <a:t>- </a:t>
            </a:r>
            <a:r>
              <a:rPr lang="en-US" b="1" dirty="0">
                <a:solidFill>
                  <a:srgbClr val="292929"/>
                </a:solidFill>
              </a:rPr>
              <a:t>Move this error backwards through the model via the same weights and connections used for forward propagating the signal</a:t>
            </a:r>
            <a:r>
              <a:rPr lang="en-US" dirty="0">
                <a:solidFill>
                  <a:srgbClr val="292929"/>
                </a:solidFill>
              </a:rPr>
              <a:t> (instead of Activation 1, now we have Error1 — the error attributable to top blue neuron).</a:t>
            </a:r>
          </a:p>
          <a:p>
            <a:endParaRPr lang="en-US" altLang="en-US" dirty="0">
              <a:solidFill>
                <a:prstClr val="black"/>
              </a:solidFill>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7F53D74-2907-3849-B1B4-6FBB246AD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4685371" y="3990782"/>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37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44580"/>
            <a:ext cx="11229570" cy="4971541"/>
          </a:xfrm>
          <a:prstGeom prst="rect">
            <a:avLst/>
          </a:prstGeom>
          <a:noFill/>
          <a:ln>
            <a:noFill/>
          </a:ln>
        </p:spPr>
        <p:txBody>
          <a:bodyPr spcFirstLastPara="1" wrap="square" lIns="121900" tIns="121900" rIns="121900" bIns="121900" anchor="t" anchorCtr="0">
            <a:noAutofit/>
          </a:bodyPr>
          <a:lstStyle/>
          <a:p>
            <a:r>
              <a:rPr lang="en-US" dirty="0"/>
              <a:t>Goal of forward propagation - calculate neuron activations layer by layer until we get to the output</a:t>
            </a:r>
          </a:p>
          <a:p>
            <a:endParaRPr lang="en-US" dirty="0"/>
          </a:p>
          <a:p>
            <a:r>
              <a:rPr lang="en-US" dirty="0"/>
              <a:t>Goal of backpropagation ?</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6" name="Picture 2" descr="https://miro.medium.com/max/700/1*0RIBu3Iz-aOOX9dyob_FHA.jpeg">
            <a:extLst>
              <a:ext uri="{FF2B5EF4-FFF2-40B4-BE49-F238E27FC236}">
                <a16:creationId xmlns:a16="http://schemas.microsoft.com/office/drawing/2014/main" id="{37E31E12-3076-3443-A6D6-D069E9D61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762250" y="3526956"/>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63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dirty="0">
                <a:solidFill>
                  <a:srgbClr val="292929"/>
                </a:solidFill>
              </a:rPr>
              <a:t>Why is error for each neuron important? </a:t>
            </a:r>
          </a:p>
          <a:p>
            <a:pPr marL="457200" indent="-457200">
              <a:buFontTx/>
              <a:buChar char="-"/>
            </a:pPr>
            <a:endParaRPr lang="en-US" dirty="0">
              <a:solidFill>
                <a:srgbClr val="292929"/>
              </a:solidFill>
            </a:endParaRPr>
          </a:p>
          <a:p>
            <a:pPr marL="457200" indent="-457200">
              <a:buFontTx/>
              <a:buChar char="-"/>
            </a:pPr>
            <a:r>
              <a:rPr lang="en-US" dirty="0">
                <a:solidFill>
                  <a:srgbClr val="292929"/>
                </a:solidFill>
              </a:rPr>
              <a:t>2 building blocks of an ANN – </a:t>
            </a:r>
          </a:p>
          <a:p>
            <a:pPr marL="1066785" lvl="1" indent="-457200">
              <a:buFontTx/>
              <a:buChar char="-"/>
            </a:pPr>
            <a:r>
              <a:rPr lang="en-US" dirty="0">
                <a:solidFill>
                  <a:srgbClr val="292929"/>
                </a:solidFill>
              </a:rPr>
              <a:t>connections that pass signals into a particular neuron (with a weight living in each connection)</a:t>
            </a:r>
          </a:p>
          <a:p>
            <a:pPr marL="1066785" lvl="1" indent="-457200">
              <a:buFontTx/>
              <a:buChar char="-"/>
            </a:pPr>
            <a:r>
              <a:rPr lang="en-US" dirty="0">
                <a:solidFill>
                  <a:srgbClr val="292929"/>
                </a:solidFill>
              </a:rPr>
              <a:t>Neuron itself (with a bias)</a:t>
            </a:r>
          </a:p>
          <a:p>
            <a:pPr marL="1066785" lvl="1" indent="-457200">
              <a:buFontTx/>
              <a:buChar char="-"/>
            </a:pPr>
            <a:endParaRPr lang="en-US" dirty="0">
              <a:solidFill>
                <a:srgbClr val="292929"/>
              </a:solidFill>
            </a:endParaRPr>
          </a:p>
          <a:p>
            <a:pPr marL="457200" indent="-457200">
              <a:buFontTx/>
              <a:buChar char="-"/>
            </a:pPr>
            <a:r>
              <a:rPr lang="en-US" dirty="0">
                <a:solidFill>
                  <a:srgbClr val="292929"/>
                </a:solidFill>
              </a:rPr>
              <a:t>Tuning Parameters : weights and biases</a:t>
            </a:r>
          </a:p>
          <a:p>
            <a:pPr marL="457200" indent="-457200">
              <a:buFontTx/>
              <a:buChar char="-"/>
            </a:pPr>
            <a:endParaRPr lang="en-US" b="1" dirty="0">
              <a:solidFill>
                <a:srgbClr val="292929"/>
              </a:solidFill>
            </a:endParaRPr>
          </a:p>
          <a:p>
            <a:pPr marL="457200" indent="-457200">
              <a:buFontTx/>
              <a:buChar char="-"/>
            </a:pPr>
            <a:r>
              <a:rPr lang="en-US" b="1" dirty="0"/>
              <a:t>Magnitude of error of a specific neuron</a:t>
            </a:r>
            <a:r>
              <a:rPr lang="en-US" dirty="0"/>
              <a:t> is </a:t>
            </a:r>
            <a:r>
              <a:rPr lang="en-US" b="1" dirty="0"/>
              <a:t>directly proportional to impact of that neuron’s output (a.k.a. activation) on cost function</a:t>
            </a:r>
            <a:r>
              <a:rPr lang="en-US" dirty="0"/>
              <a:t>.</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1339895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Error of each neuron is a proxy for partial derivative of the cost function with respect to that neuron’s inputs. </a:t>
            </a:r>
          </a:p>
          <a:p>
            <a:pPr marL="342900" indent="-342900">
              <a:buFont typeface="Arial" panose="020B0604020202020204" pitchFamily="34" charset="0"/>
              <a:buChar char="•"/>
            </a:pPr>
            <a:r>
              <a:rPr lang="en-US" dirty="0">
                <a:solidFill>
                  <a:srgbClr val="292929"/>
                </a:solidFill>
              </a:rPr>
              <a:t>If a particular neuron has a much larger error</a:t>
            </a:r>
          </a:p>
          <a:p>
            <a:pPr marL="952485" lvl="1" indent="-342900">
              <a:buFont typeface="Arial" panose="020B0604020202020204" pitchFamily="34" charset="0"/>
              <a:buChar char="•"/>
            </a:pPr>
            <a:r>
              <a:rPr lang="en-US" dirty="0">
                <a:solidFill>
                  <a:srgbClr val="292929"/>
                </a:solidFill>
              </a:rPr>
              <a:t>tweaking weights, bias of this neuron will have a greater impact on model’s total error than fiddling with any other neurons</a:t>
            </a:r>
          </a:p>
          <a:p>
            <a:pPr lvl="1"/>
            <a:endParaRPr lang="en-US" dirty="0">
              <a:solidFill>
                <a:srgbClr val="292929"/>
              </a:solidFill>
            </a:endParaRPr>
          </a:p>
          <a:p>
            <a:pPr marL="342900" indent="-342900">
              <a:buFont typeface="Arial" panose="020B0604020202020204" pitchFamily="34" charset="0"/>
              <a:buChar char="•"/>
            </a:pPr>
            <a:r>
              <a:rPr lang="en-US" dirty="0">
                <a:solidFill>
                  <a:srgbClr val="292929"/>
                </a:solidFill>
              </a:rPr>
              <a:t>Partial derivatives with respect to each weight and bias are the individual elements that compose the gradient vector of our cost function. </a:t>
            </a:r>
            <a:r>
              <a:rPr lang="en-US" b="1" dirty="0">
                <a:solidFill>
                  <a:srgbClr val="292929"/>
                </a:solidFill>
              </a:rPr>
              <a:t>So basically backpropagation allows us to calculate the error attributable to each neuron and that in turn allows us to calculate the partial derivatives and ultimately the gradient so that we can utilize gradient descent</a:t>
            </a:r>
            <a:r>
              <a:rPr lang="en-US" dirty="0">
                <a:solidFill>
                  <a:srgbClr val="292929"/>
                </a:solidFill>
              </a:rPr>
              <a:t>.</a:t>
            </a:r>
          </a:p>
        </p:txBody>
      </p:sp>
    </p:spTree>
    <p:extLst>
      <p:ext uri="{BB962C8B-B14F-4D97-AF65-F5344CB8AC3E}">
        <p14:creationId xmlns:p14="http://schemas.microsoft.com/office/powerpoint/2010/main" val="3146952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Where complex mappings learned from inputs to outputs, based solely on samples</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Difficult to analyze: firm predictions about  neural network behavior difficult;</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Require limited understanding from trainer, who can be guided by heuristics.</a:t>
            </a:r>
          </a:p>
        </p:txBody>
      </p:sp>
    </p:spTree>
    <p:extLst>
      <p:ext uri="{BB962C8B-B14F-4D97-AF65-F5344CB8AC3E}">
        <p14:creationId xmlns:p14="http://schemas.microsoft.com/office/powerpoint/2010/main" val="810955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NN for reading pixels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7" y="1805233"/>
            <a:ext cx="6996100" cy="454854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feedforward network</a:t>
            </a:r>
          </a:p>
          <a:p>
            <a:pPr marL="342900" indent="-342900">
              <a:buFont typeface="Arial" panose="020B0604020202020204" pitchFamily="34" charset="0"/>
              <a:buChar char="•"/>
            </a:pPr>
            <a:r>
              <a:rPr lang="en-US" dirty="0">
                <a:solidFill>
                  <a:srgbClr val="292929"/>
                </a:solidFill>
              </a:rPr>
              <a:t>trained using Back- propagation </a:t>
            </a:r>
          </a:p>
          <a:p>
            <a:pPr marL="342900" indent="-342900">
              <a:buFont typeface="Arial" panose="020B0604020202020204" pitchFamily="34" charset="0"/>
              <a:buChar char="•"/>
            </a:pPr>
            <a:endParaRPr lang="en-US" dirty="0">
              <a:solidFill>
                <a:srgbClr val="292929"/>
              </a:solidFill>
            </a:endParaRPr>
          </a:p>
        </p:txBody>
      </p:sp>
      <p:graphicFrame>
        <p:nvGraphicFramePr>
          <p:cNvPr id="5" name="Object 2052">
            <a:extLst>
              <a:ext uri="{FF2B5EF4-FFF2-40B4-BE49-F238E27FC236}">
                <a16:creationId xmlns:a16="http://schemas.microsoft.com/office/drawing/2014/main" id="{753E2E5C-83A4-4A9F-98F6-A5955393117C}"/>
              </a:ext>
            </a:extLst>
          </p:cNvPr>
          <p:cNvGraphicFramePr>
            <a:graphicFrameLocks noChangeAspect="1"/>
          </p:cNvGraphicFramePr>
          <p:nvPr>
            <p:extLst>
              <p:ext uri="{D42A27DB-BD31-4B8C-83A1-F6EECF244321}">
                <p14:modId xmlns:p14="http://schemas.microsoft.com/office/powerpoint/2010/main" val="845633667"/>
              </p:ext>
            </p:extLst>
          </p:nvPr>
        </p:nvGraphicFramePr>
        <p:xfrm>
          <a:off x="8182465" y="1669330"/>
          <a:ext cx="3399165" cy="4019838"/>
        </p:xfrm>
        <a:graphic>
          <a:graphicData uri="http://schemas.openxmlformats.org/presentationml/2006/ole">
            <mc:AlternateContent xmlns:mc="http://schemas.openxmlformats.org/markup-compatibility/2006">
              <mc:Choice xmlns:v="urn:schemas-microsoft-com:vml" Requires="v">
                <p:oleObj spid="_x0000_s34819" r:id="rId4" imgW="5829300" imgH="6896100" progId="Word.Document.8">
                  <p:embed/>
                </p:oleObj>
              </mc:Choice>
              <mc:Fallback>
                <p:oleObj r:id="rId4" imgW="5829300" imgH="6896100" progId="Word.Document.8">
                  <p:embed/>
                  <p:pic>
                    <p:nvPicPr>
                      <p:cNvPr id="151556" name="Object 2052">
                        <a:extLst>
                          <a:ext uri="{FF2B5EF4-FFF2-40B4-BE49-F238E27FC236}">
                            <a16:creationId xmlns:a16="http://schemas.microsoft.com/office/drawing/2014/main" id="{A9805CBE-A44E-4C66-A5FD-EEC6C563A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2465" y="1669330"/>
                        <a:ext cx="3399165" cy="4019838"/>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983669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3138127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412373" y="1460956"/>
            <a:ext cx="11277600" cy="4176000"/>
          </a:xfrm>
          <a:prstGeom prst="rect">
            <a:avLst/>
          </a:prstGeom>
          <a:noFill/>
          <a:ln>
            <a:noFill/>
          </a:ln>
        </p:spPr>
        <p:txBody>
          <a:bodyPr spcFirstLastPara="1" wrap="square" lIns="121900" tIns="121900" rIns="121900" bIns="121900" anchor="t" anchorCtr="0">
            <a:noAutofit/>
          </a:bodyPr>
          <a:lstStyle/>
          <a:p>
            <a:pPr lvl="1"/>
            <a:r>
              <a:rPr lang="en-US" dirty="0"/>
              <a:t>Attributions: Some of these slides are based on material on </a:t>
            </a:r>
            <a:r>
              <a:rPr lang="en-US" dirty="0" err="1"/>
              <a:t>towardsdatascience</a:t>
            </a:r>
            <a:r>
              <a:rPr lang="en-US" dirty="0"/>
              <a:t> by Tony </a:t>
            </a:r>
            <a:r>
              <a:rPr lang="en-US" dirty="0" err="1"/>
              <a:t>Yiu</a:t>
            </a:r>
            <a:r>
              <a:rPr lang="en-US" dirty="0"/>
              <a:t>, Geoffrey Hinton, </a:t>
            </a:r>
          </a:p>
          <a:p>
            <a:pPr lvl="1"/>
            <a:endParaRPr lang="en-US" dirty="0"/>
          </a:p>
          <a:p>
            <a:pPr lvl="1"/>
            <a:r>
              <a:rPr lang="en-US" dirty="0"/>
              <a:t>Coding exercise is from Kaggle.com</a:t>
            </a:r>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Artificial Neural Networks (ANNs)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Inspiration for ANN</a:t>
            </a:r>
            <a:endParaRPr sz="4000" b="1" dirty="0">
              <a:solidFill>
                <a:srgbClr val="E46102"/>
              </a:solidFill>
            </a:endParaRP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lvl="1">
              <a:spcBef>
                <a:spcPct val="20000"/>
              </a:spcBef>
              <a:buFontTx/>
              <a:buChar char="–"/>
            </a:pPr>
            <a:r>
              <a:rPr lang="en-GB" altLang="en-US" dirty="0">
                <a:latin typeface="Tahoma" panose="020B0604030504040204" pitchFamily="34" charset="0"/>
              </a:rPr>
              <a:t>Pattern Recognition</a:t>
            </a:r>
          </a:p>
          <a:p>
            <a:pPr lvl="1">
              <a:spcBef>
                <a:spcPct val="20000"/>
              </a:spcBef>
              <a:buFontTx/>
              <a:buChar char="–"/>
            </a:pPr>
            <a:r>
              <a:rPr lang="en-GB" altLang="en-US" dirty="0">
                <a:latin typeface="Tahoma" panose="020B0604030504040204" pitchFamily="34" charset="0"/>
              </a:rPr>
              <a:t>Association</a:t>
            </a:r>
          </a:p>
          <a:p>
            <a:pPr lvl="1">
              <a:spcBef>
                <a:spcPct val="20000"/>
              </a:spcBef>
              <a:buFontTx/>
              <a:buChar char="–"/>
            </a:pPr>
            <a:r>
              <a:rPr lang="en-GB" altLang="en-US" dirty="0">
                <a:latin typeface="Tahoma" panose="020B0604030504040204" pitchFamily="34" charset="0"/>
              </a:rPr>
              <a:t>Complexity</a:t>
            </a:r>
          </a:p>
          <a:p>
            <a:pPr lvl="1">
              <a:spcBef>
                <a:spcPct val="20000"/>
              </a:spcBef>
              <a:buFontTx/>
              <a:buChar char="–"/>
            </a:pPr>
            <a:r>
              <a:rPr lang="en-GB" altLang="en-US" dirty="0">
                <a:latin typeface="Tahoma" panose="020B0604030504040204" pitchFamily="34" charset="0"/>
              </a:rPr>
              <a:t>Noise Tolerance</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8534919" y="4277062"/>
            <a:ext cx="336708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lvl="1">
              <a:spcBef>
                <a:spcPct val="20000"/>
              </a:spcBef>
              <a:buFontTx/>
              <a:buChar char="–"/>
            </a:pPr>
            <a:r>
              <a:rPr lang="en-GB" altLang="en-US" dirty="0">
                <a:latin typeface="Tahoma" panose="020B0604030504040204" pitchFamily="34" charset="0"/>
              </a:rPr>
              <a:t>Calculation</a:t>
            </a:r>
          </a:p>
          <a:p>
            <a:pPr lvl="1">
              <a:spcBef>
                <a:spcPct val="20000"/>
              </a:spcBef>
              <a:buFontTx/>
              <a:buChar char="–"/>
            </a:pPr>
            <a:r>
              <a:rPr lang="en-GB" altLang="en-US" dirty="0">
                <a:latin typeface="Tahoma" panose="020B0604030504040204" pitchFamily="34" charset="0"/>
              </a:rPr>
              <a:t>Precision</a:t>
            </a:r>
          </a:p>
          <a:p>
            <a:pPr lvl="1">
              <a:spcBef>
                <a:spcPct val="20000"/>
              </a:spcBef>
              <a:buFontTx/>
              <a:buChar char="–"/>
            </a:pPr>
            <a:r>
              <a:rPr lang="en-GB" altLang="en-US" dirty="0">
                <a:latin typeface="Tahoma" panose="020B0604030504040204" pitchFamily="34" charset="0"/>
              </a:rPr>
              <a:t>Logic</a:t>
            </a:r>
          </a:p>
        </p:txBody>
      </p:sp>
      <p:pic>
        <p:nvPicPr>
          <p:cNvPr id="34820" name="Picture 4" descr="BK Blog | Laptops- Key Features for Buyers to Consider by  evanswalsh180@gmail.com">
            <a:extLst>
              <a:ext uri="{FF2B5EF4-FFF2-40B4-BE49-F238E27FC236}">
                <a16:creationId xmlns:a16="http://schemas.microsoft.com/office/drawing/2014/main" id="{F3C8DAA8-2F66-47F1-A195-46CDD1C88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61" y="441747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le:Human Brain.png - Wikimedia Commons">
            <a:extLst>
              <a:ext uri="{FF2B5EF4-FFF2-40B4-BE49-F238E27FC236}">
                <a16:creationId xmlns:a16="http://schemas.microsoft.com/office/drawing/2014/main" id="{3F3ACA5A-DB20-48B9-8025-94729B7799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4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Contrast in architecture</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marL="0" indent="0">
              <a:spcBef>
                <a:spcPct val="20000"/>
              </a:spcBef>
            </a:pPr>
            <a:r>
              <a:rPr lang="en-GB" altLang="en-US" dirty="0">
                <a:latin typeface="Tahoma" panose="020B0604030504040204" pitchFamily="34" charset="0"/>
              </a:rPr>
              <a:t>- uses many slow unreliable processors acting in parallel</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5888737" y="4235261"/>
            <a:ext cx="6086422"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a:spcBef>
                <a:spcPct val="20000"/>
              </a:spcBef>
              <a:buFontTx/>
              <a:buChar char="•"/>
            </a:pPr>
            <a:r>
              <a:rPr lang="en-GB" altLang="en-US" sz="2000" dirty="0">
                <a:latin typeface="Tahoma" panose="020B0604030504040204" pitchFamily="34" charset="0"/>
              </a:rPr>
              <a:t>The Von Neumann architecture uses a single processing unit</a:t>
            </a:r>
            <a:endParaRPr lang="en-GB" altLang="en-US" sz="2800" dirty="0">
              <a:latin typeface="Tahoma" panose="020B0604030504040204" pitchFamily="34" charset="0"/>
            </a:endParaRPr>
          </a:p>
          <a:p>
            <a:pPr lvl="1">
              <a:spcBef>
                <a:spcPct val="20000"/>
              </a:spcBef>
              <a:buFontTx/>
              <a:buChar char="–"/>
            </a:pPr>
            <a:r>
              <a:rPr lang="en-GB" altLang="en-US" sz="2000" dirty="0">
                <a:latin typeface="Tahoma" panose="020B0604030504040204" pitchFamily="34" charset="0"/>
              </a:rPr>
              <a:t>Tens of millions of operations per second</a:t>
            </a:r>
          </a:p>
          <a:p>
            <a:pPr lvl="1">
              <a:spcBef>
                <a:spcPct val="20000"/>
              </a:spcBef>
              <a:buFontTx/>
              <a:buChar char="–"/>
            </a:pPr>
            <a:r>
              <a:rPr lang="en-GB" altLang="en-US" sz="2000" dirty="0">
                <a:latin typeface="Tahoma" panose="020B0604030504040204" pitchFamily="34" charset="0"/>
              </a:rPr>
              <a:t>Absolute arithmetic precision</a:t>
            </a:r>
          </a:p>
          <a:p>
            <a:pPr lvl="1">
              <a:spcBef>
                <a:spcPct val="20000"/>
              </a:spcBef>
              <a:buFontTx/>
              <a:buChar char="–"/>
            </a:pPr>
            <a:endParaRPr lang="en-GB" altLang="en-US" dirty="0">
              <a:latin typeface="Tahoma" panose="020B0604030504040204" pitchFamily="34" charset="0"/>
            </a:endParaRP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40971" name="Picture 11" descr="The von Neumann Architecture">
            <a:extLst>
              <a:ext uri="{FF2B5EF4-FFF2-40B4-BE49-F238E27FC236}">
                <a16:creationId xmlns:a16="http://schemas.microsoft.com/office/drawing/2014/main" id="{D74B235A-BB93-45A5-863E-C434EB122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98807" y="4692179"/>
            <a:ext cx="2140410" cy="120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3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Features of the Brain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312226"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Ten billion (10</a:t>
            </a:r>
            <a:r>
              <a:rPr lang="en-GB" altLang="en-US" sz="2800" baseline="30000" dirty="0">
                <a:latin typeface="Tahoma" panose="020B0604030504040204" pitchFamily="34" charset="0"/>
              </a:rPr>
              <a:t>10</a:t>
            </a:r>
            <a:r>
              <a:rPr lang="en-GB" altLang="en-US" sz="2800" dirty="0">
                <a:latin typeface="Tahoma" panose="020B0604030504040204" pitchFamily="34" charset="0"/>
              </a:rPr>
              <a:t>) neurons</a:t>
            </a:r>
          </a:p>
          <a:p>
            <a:pPr>
              <a:spcBef>
                <a:spcPct val="20000"/>
              </a:spcBef>
              <a:buFontTx/>
              <a:buChar char="•"/>
            </a:pPr>
            <a:r>
              <a:rPr lang="en-GB" altLang="en-US" sz="2800" dirty="0">
                <a:latin typeface="Tahoma" panose="020B0604030504040204" pitchFamily="34" charset="0"/>
              </a:rPr>
              <a:t>On average, several thousand connections </a:t>
            </a:r>
          </a:p>
          <a:p>
            <a:pPr>
              <a:spcBef>
                <a:spcPct val="20000"/>
              </a:spcBef>
              <a:buFontTx/>
              <a:buChar char="•"/>
            </a:pPr>
            <a:r>
              <a:rPr lang="en-GB" altLang="en-US" sz="2800" dirty="0">
                <a:latin typeface="Tahoma" panose="020B0604030504040204" pitchFamily="34" charset="0"/>
              </a:rPr>
              <a:t>Hundreds of operations per second</a:t>
            </a:r>
          </a:p>
          <a:p>
            <a:pPr>
              <a:spcBef>
                <a:spcPct val="20000"/>
              </a:spcBef>
              <a:buFontTx/>
              <a:buChar char="•"/>
            </a:pPr>
            <a:r>
              <a:rPr lang="en-GB" altLang="en-US" sz="2800" dirty="0">
                <a:latin typeface="Tahoma" panose="020B0604030504040204" pitchFamily="34" charset="0"/>
              </a:rPr>
              <a:t>Die off frequently (never replaced)</a:t>
            </a:r>
          </a:p>
          <a:p>
            <a:pPr>
              <a:spcBef>
                <a:spcPct val="20000"/>
              </a:spcBef>
              <a:buFontTx/>
              <a:buChar char="•"/>
            </a:pPr>
            <a:r>
              <a:rPr lang="en-GB" altLang="en-US" sz="2800" dirty="0">
                <a:latin typeface="Tahoma" panose="020B0604030504040204" pitchFamily="34" charset="0"/>
              </a:rPr>
              <a:t>Compensates for problems by massive parallelism</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9685"/>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11901</TotalTime>
  <Words>1922</Words>
  <Application>Microsoft Office PowerPoint</Application>
  <PresentationFormat>Widescreen</PresentationFormat>
  <Paragraphs>372</Paragraphs>
  <Slides>58</Slides>
  <Notes>55</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1" baseType="lpstr">
      <vt:lpstr>MS Gothic</vt:lpstr>
      <vt:lpstr>MS PGothic</vt:lpstr>
      <vt:lpstr>Arial</vt:lpstr>
      <vt:lpstr>Bahnschrift</vt:lpstr>
      <vt:lpstr>Calibri</vt:lpstr>
      <vt:lpstr>Charter</vt:lpstr>
      <vt:lpstr>Charter</vt:lpstr>
      <vt:lpstr>Georgia</vt:lpstr>
      <vt:lpstr>System Font Regular</vt:lpstr>
      <vt:lpstr>Tahoma</vt:lpstr>
      <vt:lpstr>Wingdings</vt:lpstr>
      <vt:lpstr>RIT</vt:lpstr>
      <vt:lpstr>Microsoft Word 97 - 2003 Document</vt:lpstr>
      <vt:lpstr>PowerPoint Presentation</vt:lpstr>
      <vt:lpstr>PowerPoint Presentation</vt:lpstr>
      <vt:lpstr>This Lecture</vt:lpstr>
      <vt:lpstr>Classification Models</vt:lpstr>
      <vt:lpstr>Lecture Agenda</vt:lpstr>
      <vt:lpstr>Artificial Neural Networks (ANNs)</vt:lpstr>
      <vt:lpstr>Inspiration for ANN</vt:lpstr>
      <vt:lpstr>Contrast in architecture</vt:lpstr>
      <vt:lpstr>Features of the Brain</vt:lpstr>
      <vt:lpstr>The biological inspiration</vt:lpstr>
      <vt:lpstr>The Structure of a Neuron</vt:lpstr>
      <vt:lpstr>The Structure of a Neuron</vt:lpstr>
      <vt:lpstr>The Structure of a Neuron</vt:lpstr>
      <vt:lpstr>The Structure of a Neuron</vt:lpstr>
      <vt:lpstr>The Artificial Neuron (Perceptron)</vt:lpstr>
      <vt:lpstr>A Simple Model of a Neuron (Perceptron)</vt:lpstr>
      <vt:lpstr>An Artificial Neuron</vt:lpstr>
      <vt:lpstr>Supervised Learning</vt:lpstr>
      <vt:lpstr>ANN</vt:lpstr>
      <vt:lpstr>ANN</vt:lpstr>
      <vt:lpstr>ANN</vt:lpstr>
      <vt:lpstr>PowerPoint Presentation</vt:lpstr>
      <vt:lpstr>Simple ANN</vt:lpstr>
      <vt:lpstr>Simple ANN</vt:lpstr>
      <vt:lpstr>PowerPoint Presentation</vt:lpstr>
      <vt:lpstr>PowerPoint Presentation</vt:lpstr>
      <vt:lpstr>PowerPoint Presentation</vt:lpstr>
      <vt:lpstr>Not so simple ANN</vt:lpstr>
      <vt:lpstr>Output for each Neuron</vt:lpstr>
      <vt:lpstr>Output for each neuron (matrix)</vt:lpstr>
      <vt:lpstr>Output for each neuron (matrix)</vt:lpstr>
      <vt:lpstr>Generalizing</vt:lpstr>
      <vt:lpstr>Simplifying Activation Function</vt:lpstr>
      <vt:lpstr>Evaluating quality of Outputs Training ANN</vt:lpstr>
      <vt:lpstr>Training ANN (cost function)</vt:lpstr>
      <vt:lpstr>Training ANN (minimize cost function)</vt:lpstr>
      <vt:lpstr>Training ANN (weights)</vt:lpstr>
      <vt:lpstr>Training ANN (weights)</vt:lpstr>
      <vt:lpstr>Training ANN</vt:lpstr>
      <vt:lpstr>Cost Function</vt:lpstr>
      <vt:lpstr>Gradient Descent (GD)</vt:lpstr>
      <vt:lpstr>Gradient Descent (GD)</vt:lpstr>
      <vt:lpstr>Gradient Descent (GD)</vt:lpstr>
      <vt:lpstr>Gradient Descent (GD)</vt:lpstr>
      <vt:lpstr>Gradient Descent (GD)</vt:lpstr>
      <vt:lpstr>Challenge with using GD in ANN</vt:lpstr>
      <vt:lpstr>Computing Cost Function for ANN</vt:lpstr>
      <vt:lpstr>Recall Forward Propagation</vt:lpstr>
      <vt:lpstr>Backpropagation</vt:lpstr>
      <vt:lpstr>Backpropagation</vt:lpstr>
      <vt:lpstr>Backpropagation</vt:lpstr>
      <vt:lpstr>Discussion</vt:lpstr>
      <vt:lpstr>Discussion</vt:lpstr>
      <vt:lpstr>Discussion</vt:lpstr>
      <vt:lpstr>Training NN for reading pixels</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ChangeThisNameLater</cp:lastModifiedBy>
  <cp:revision>1250</cp:revision>
  <cp:lastPrinted>2018-04-25T02:50:23Z</cp:lastPrinted>
  <dcterms:created xsi:type="dcterms:W3CDTF">2021-08-24T04:52:52Z</dcterms:created>
  <dcterms:modified xsi:type="dcterms:W3CDTF">2021-09-23T11:25:53Z</dcterms:modified>
</cp:coreProperties>
</file>