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8"/>
  </p:notesMasterIdLst>
  <p:handoutMasterIdLst>
    <p:handoutMasterId r:id="rId59"/>
  </p:handoutMasterIdLst>
  <p:sldIdLst>
    <p:sldId id="266" r:id="rId2"/>
    <p:sldId id="293" r:id="rId3"/>
    <p:sldId id="1443" r:id="rId4"/>
    <p:sldId id="1506" r:id="rId5"/>
    <p:sldId id="1507" r:id="rId6"/>
    <p:sldId id="1586" r:id="rId7"/>
    <p:sldId id="1445" r:id="rId8"/>
    <p:sldId id="1583" r:id="rId9"/>
    <p:sldId id="1584" r:id="rId10"/>
    <p:sldId id="1447" r:id="rId11"/>
    <p:sldId id="1585" r:id="rId12"/>
    <p:sldId id="1587" r:id="rId13"/>
    <p:sldId id="1448" r:id="rId14"/>
    <p:sldId id="1598" r:id="rId15"/>
    <p:sldId id="1449" r:id="rId16"/>
    <p:sldId id="1588" r:id="rId17"/>
    <p:sldId id="1451" r:id="rId18"/>
    <p:sldId id="1508" r:id="rId19"/>
    <p:sldId id="1534" r:id="rId20"/>
    <p:sldId id="1509" r:id="rId21"/>
    <p:sldId id="1540" r:id="rId22"/>
    <p:sldId id="1541" r:id="rId23"/>
    <p:sldId id="1539" r:id="rId24"/>
    <p:sldId id="1589" r:id="rId25"/>
    <p:sldId id="1535" r:id="rId26"/>
    <p:sldId id="1590" r:id="rId27"/>
    <p:sldId id="1537" r:id="rId28"/>
    <p:sldId id="1538" r:id="rId29"/>
    <p:sldId id="1591" r:id="rId30"/>
    <p:sldId id="1536" r:id="rId31"/>
    <p:sldId id="1542" r:id="rId32"/>
    <p:sldId id="1592" r:id="rId33"/>
    <p:sldId id="1543" r:id="rId34"/>
    <p:sldId id="1578" r:id="rId35"/>
    <p:sldId id="1544" r:id="rId36"/>
    <p:sldId id="1546" r:id="rId37"/>
    <p:sldId id="1547" r:id="rId38"/>
    <p:sldId id="1548" r:id="rId39"/>
    <p:sldId id="1549" r:id="rId40"/>
    <p:sldId id="1595" r:id="rId41"/>
    <p:sldId id="1593" r:id="rId42"/>
    <p:sldId id="1550" r:id="rId43"/>
    <p:sldId id="1596" r:id="rId44"/>
    <p:sldId id="1551" r:id="rId45"/>
    <p:sldId id="1594" r:id="rId46"/>
    <p:sldId id="1580" r:id="rId47"/>
    <p:sldId id="1552" r:id="rId48"/>
    <p:sldId id="1579" r:id="rId49"/>
    <p:sldId id="1597" r:id="rId50"/>
    <p:sldId id="1555" r:id="rId51"/>
    <p:sldId id="1582" r:id="rId52"/>
    <p:sldId id="1581" r:id="rId53"/>
    <p:sldId id="1556" r:id="rId54"/>
    <p:sldId id="1557" r:id="rId55"/>
    <p:sldId id="1444" r:id="rId56"/>
    <p:sldId id="410" r:id="rId57"/>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1443"/>
            <p14:sldId id="1506"/>
            <p14:sldId id="1507"/>
            <p14:sldId id="1586"/>
            <p14:sldId id="1445"/>
            <p14:sldId id="1583"/>
            <p14:sldId id="1584"/>
            <p14:sldId id="1447"/>
            <p14:sldId id="1585"/>
            <p14:sldId id="1587"/>
            <p14:sldId id="1448"/>
            <p14:sldId id="1598"/>
            <p14:sldId id="1449"/>
            <p14:sldId id="1588"/>
            <p14:sldId id="1451"/>
            <p14:sldId id="1508"/>
            <p14:sldId id="1534"/>
            <p14:sldId id="1509"/>
            <p14:sldId id="1540"/>
            <p14:sldId id="1541"/>
            <p14:sldId id="1539"/>
            <p14:sldId id="1589"/>
            <p14:sldId id="1535"/>
            <p14:sldId id="1590"/>
            <p14:sldId id="1537"/>
            <p14:sldId id="1538"/>
            <p14:sldId id="1591"/>
            <p14:sldId id="1536"/>
            <p14:sldId id="1542"/>
            <p14:sldId id="1592"/>
            <p14:sldId id="1543"/>
            <p14:sldId id="1578"/>
            <p14:sldId id="1544"/>
            <p14:sldId id="1546"/>
            <p14:sldId id="1547"/>
            <p14:sldId id="1548"/>
            <p14:sldId id="1549"/>
            <p14:sldId id="1595"/>
            <p14:sldId id="1593"/>
            <p14:sldId id="1550"/>
            <p14:sldId id="1596"/>
            <p14:sldId id="1551"/>
            <p14:sldId id="1594"/>
            <p14:sldId id="1580"/>
            <p14:sldId id="1552"/>
            <p14:sldId id="1579"/>
            <p14:sldId id="1597"/>
            <p14:sldId id="1555"/>
            <p14:sldId id="1582"/>
            <p14:sldId id="1581"/>
            <p14:sldId id="1556"/>
            <p14:sldId id="1557"/>
            <p14:sldId id="1444"/>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2" autoAdjust="0"/>
    <p:restoredTop sz="95814" autoAdjust="0"/>
  </p:normalViewPr>
  <p:slideViewPr>
    <p:cSldViewPr snapToGrid="0" snapToObjects="1">
      <p:cViewPr varScale="1">
        <p:scale>
          <a:sx n="102" d="100"/>
          <a:sy n="102" d="100"/>
        </p:scale>
        <p:origin x="496" y="184"/>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11/4/21</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7098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801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899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34469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9815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74123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5788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1" kern="1200" dirty="0">
                <a:solidFill>
                  <a:schemeClr val="tx1"/>
                </a:solidFill>
                <a:effectLst/>
                <a:latin typeface="+mn-lt"/>
                <a:ea typeface="+mn-ea"/>
                <a:cs typeface="+mn-cs"/>
              </a:rPr>
              <a:t>1. By noise we mean the data points that don’t really represent the true properties of your data, but random chance</a:t>
            </a:r>
            <a:r>
              <a:rPr lang="en-US" sz="1600" b="0" i="0" kern="1200" dirty="0">
                <a:solidFill>
                  <a:schemeClr val="tx1"/>
                </a:solidFill>
                <a:effectLst/>
                <a:latin typeface="+mn-lt"/>
                <a:ea typeface="+mn-ea"/>
                <a:cs typeface="+mn-cs"/>
              </a:rPr>
              <a:t>. Learning such data points, makes your model more flexible, at the risk of overfitting.</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2. overfit model captures unnecessary details, noise, or too specific relationships within a dataset.</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3. Overfitting occurs when a model fails to generalize well to the data. Thus, an overfit model is not very stable and it usually behaves unexpectedly. In general, overfitting results in poor performance on previously unseen data. Overfitting is a serious problem in machine learning. We can never trust an overfit model and put it into production. It is full of surprises, but not the ones that make you happy. The predictions might change dramatically even if there are very small changes in the feature values.</a:t>
            </a:r>
          </a:p>
          <a:p>
            <a:r>
              <a:rPr lang="en-US" sz="1600" b="0" i="0" kern="1200" dirty="0">
                <a:solidFill>
                  <a:schemeClr val="tx1"/>
                </a:solidFill>
                <a:effectLst/>
                <a:latin typeface="+mn-lt"/>
                <a:ea typeface="+mn-ea"/>
                <a:cs typeface="+mn-cs"/>
              </a:rPr>
              <a:t>There are some strong indicators of overfitting. If there is a substantial amount of difference between the accuracies on the training and test set, we are likely to have an overfit model. Another indicator is getting very different results with different test sets.</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4. Cross validation, </a:t>
            </a: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36</a:t>
            </a:fld>
            <a:endParaRPr lang="en-US"/>
          </a:p>
        </p:txBody>
      </p:sp>
    </p:spTree>
    <p:extLst>
      <p:ext uri="{BB962C8B-B14F-4D97-AF65-F5344CB8AC3E}">
        <p14:creationId xmlns:p14="http://schemas.microsoft.com/office/powerpoint/2010/main" val="3153247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37</a:t>
            </a:fld>
            <a:endParaRPr lang="en-US"/>
          </a:p>
        </p:txBody>
      </p:sp>
    </p:spTree>
    <p:extLst>
      <p:ext uri="{BB962C8B-B14F-4D97-AF65-F5344CB8AC3E}">
        <p14:creationId xmlns:p14="http://schemas.microsoft.com/office/powerpoint/2010/main" val="3152302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090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46243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11891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616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07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89165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7436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3386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2247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stats.stackexchange.com/questions/442352/what-is-a-latent-space" TargetMode="External"/><Relationship Id="rId4" Type="http://schemas.openxmlformats.org/officeDocument/2006/relationships/hyperlink" Target="https://towardsdatascience.com/applied-deep-learning-part-3-autoencoders-1c083af4d79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iforsec/RIT-DSCI-633-FD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machinelearningmastery.com/gradient-descent-for-machine-learning/"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2021</a:t>
            </a:r>
          </a:p>
          <a:p>
            <a:r>
              <a:rPr lang="en-US" sz="2800" b="1" u="sng" dirty="0">
                <a:solidFill>
                  <a:schemeClr val="tx1">
                    <a:lumMod val="75000"/>
                    <a:lumOff val="25000"/>
                  </a:schemeClr>
                </a:solidFill>
              </a:rPr>
              <a:t>Lecture 21</a:t>
            </a:r>
          </a:p>
          <a:p>
            <a:r>
              <a:rPr lang="en-US" sz="1800" i="1" dirty="0">
                <a:solidFill>
                  <a:schemeClr val="bg1">
                    <a:lumMod val="75000"/>
                  </a:schemeClr>
                </a:solidFill>
              </a:rPr>
              <a:t>(material sources cited in last slide)</a:t>
            </a:r>
            <a:endParaRPr lang="en-US" i="1" dirty="0">
              <a:solidFill>
                <a:schemeClr val="bg1">
                  <a:lumMod val="7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November 04, 2021</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 – a good option</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95400"/>
            <a:ext cx="11163300" cy="4154984"/>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dirty="0"/>
              <a:t>Long and tedious process, but it often works well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Technique used by Geoffrey Hinton and his team in 2006</a:t>
            </a:r>
          </a:p>
          <a:p>
            <a:pPr marL="342900" indent="-342900">
              <a:buFont typeface="Arial" panose="020B0604020202020204" pitchFamily="34" charset="0"/>
              <a:buChar char="•"/>
            </a:pPr>
            <a:r>
              <a:rPr lang="en-US" dirty="0"/>
              <a:t>One of the reasons behind revival of neural networks and the success of Deep Learning.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Until 2010, unsupervised pretraining was the norm for deep nets, and it was only after the vanishing gradients problem was alleviated that it became much more common to train DNNs purely using supervised learning. </a:t>
            </a:r>
          </a:p>
          <a:p>
            <a:pPr marL="952485" lvl="1" indent="-342900">
              <a:buFont typeface="Arial" panose="020B0604020202020204" pitchFamily="34" charset="0"/>
              <a:buChar char="•"/>
            </a:pPr>
            <a:r>
              <a:rPr lang="en-US" dirty="0"/>
              <a:t>Autoencoders most common way for unsupervised learning</a:t>
            </a:r>
          </a:p>
        </p:txBody>
      </p:sp>
    </p:spTree>
    <p:extLst>
      <p:ext uri="{BB962C8B-B14F-4D97-AF65-F5344CB8AC3E}">
        <p14:creationId xmlns:p14="http://schemas.microsoft.com/office/powerpoint/2010/main" val="3260206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Autoencoders (review)</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98476" cy="2308324"/>
          </a:xfrm>
          <a:prstGeom prst="rect">
            <a:avLst/>
          </a:prstGeom>
          <a:noFill/>
        </p:spPr>
        <p:txBody>
          <a:bodyPr wrap="square" rtlCol="0">
            <a:spAutoFit/>
          </a:bodyPr>
          <a:lstStyle/>
          <a:p>
            <a:pPr marL="342900" indent="-342900">
              <a:buFont typeface="Arial" panose="020B0604020202020204" pitchFamily="34" charset="0"/>
              <a:buChar char="•"/>
            </a:pPr>
            <a:r>
              <a:rPr lang="en-US" dirty="0"/>
              <a:t>Specific type of feedforward neural networks</a:t>
            </a:r>
          </a:p>
          <a:p>
            <a:pPr marL="342900" indent="-342900">
              <a:buFont typeface="Arial" panose="020B0604020202020204" pitchFamily="34" charset="0"/>
              <a:buChar char="•"/>
            </a:pPr>
            <a:r>
              <a:rPr lang="en-US" dirty="0"/>
              <a:t>input same output</a:t>
            </a:r>
          </a:p>
          <a:p>
            <a:pPr marL="952485" lvl="1" indent="-342900">
              <a:buFont typeface="Arial" panose="020B0604020202020204" pitchFamily="34" charset="0"/>
              <a:buChar char="•"/>
            </a:pPr>
            <a:r>
              <a:rPr lang="en-US" dirty="0"/>
              <a:t>compress input into a lower-dimensional </a:t>
            </a:r>
            <a:r>
              <a:rPr lang="en-US" i="1" dirty="0"/>
              <a:t>code </a:t>
            </a:r>
            <a:r>
              <a:rPr lang="en-US" dirty="0"/>
              <a:t>and then reconstruct output from this representation. </a:t>
            </a:r>
          </a:p>
          <a:p>
            <a:pPr marL="952485" lvl="1" indent="-342900">
              <a:buFont typeface="Arial" panose="020B0604020202020204" pitchFamily="34" charset="0"/>
              <a:buChar char="•"/>
            </a:pPr>
            <a:r>
              <a:rPr lang="en-US" dirty="0"/>
              <a:t>code is a compact “summary” or “compression” of input, also called the </a:t>
            </a:r>
            <a:r>
              <a:rPr lang="en-US" i="1" dirty="0"/>
              <a:t>latent-space representation.</a:t>
            </a:r>
            <a:endParaRPr lang="en-US" sz="2000" dirty="0"/>
          </a:p>
        </p:txBody>
      </p:sp>
      <p:pic>
        <p:nvPicPr>
          <p:cNvPr id="9218" name="Picture 2">
            <a:extLst>
              <a:ext uri="{FF2B5EF4-FFF2-40B4-BE49-F238E27FC236}">
                <a16:creationId xmlns:a16="http://schemas.microsoft.com/office/drawing/2014/main" id="{94A881BE-D7CB-9748-8DF4-915FB9109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447" y="4204657"/>
            <a:ext cx="7231659" cy="1709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A3328-7DB1-8447-AACD-4C5F0A2B5616}"/>
              </a:ext>
            </a:extLst>
          </p:cNvPr>
          <p:cNvSpPr txBox="1"/>
          <p:nvPr/>
        </p:nvSpPr>
        <p:spPr>
          <a:xfrm>
            <a:off x="2141951" y="6325382"/>
            <a:ext cx="7332457" cy="523220"/>
          </a:xfrm>
          <a:prstGeom prst="rect">
            <a:avLst/>
          </a:prstGeom>
          <a:noFill/>
        </p:spPr>
        <p:txBody>
          <a:bodyPr wrap="none" rtlCol="0">
            <a:spAutoFit/>
          </a:bodyPr>
          <a:lstStyle/>
          <a:p>
            <a:r>
              <a:rPr lang="en-US" sz="1400" i="1" dirty="0">
                <a:solidFill>
                  <a:schemeClr val="bg1">
                    <a:lumMod val="75000"/>
                  </a:schemeClr>
                </a:solidFill>
                <a:hlinkClick r:id="rId4"/>
              </a:rPr>
              <a:t>https://towardsdatascience.com/applied-deep-learning-part-3-autoencoders-1c083af4d798</a:t>
            </a:r>
            <a:endParaRPr lang="en-US" sz="1400" i="1" dirty="0">
              <a:solidFill>
                <a:schemeClr val="bg1">
                  <a:lumMod val="75000"/>
                </a:schemeClr>
              </a:solidFill>
            </a:endParaRPr>
          </a:p>
          <a:p>
            <a:r>
              <a:rPr lang="en-US" sz="1400" i="1" dirty="0">
                <a:solidFill>
                  <a:schemeClr val="bg1">
                    <a:lumMod val="75000"/>
                  </a:schemeClr>
                </a:solidFill>
                <a:hlinkClick r:id="rId5"/>
              </a:rPr>
              <a:t>https://stats.stackexchange.com/questions/442352/what-is-a-latent-space</a:t>
            </a:r>
            <a:endParaRPr lang="en-US" sz="1400" i="1" dirty="0">
              <a:solidFill>
                <a:schemeClr val="bg1">
                  <a:lumMod val="75000"/>
                </a:schemeClr>
              </a:solidFill>
            </a:endParaRPr>
          </a:p>
        </p:txBody>
      </p:sp>
    </p:spTree>
    <p:extLst>
      <p:ext uri="{BB962C8B-B14F-4D97-AF65-F5344CB8AC3E}">
        <p14:creationId xmlns:p14="http://schemas.microsoft.com/office/powerpoint/2010/main" val="422291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1936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821493"/>
            <a:ext cx="11278992" cy="3108543"/>
          </a:xfrm>
          <a:prstGeom prst="rect">
            <a:avLst/>
          </a:prstGeom>
          <a:noFill/>
        </p:spPr>
        <p:txBody>
          <a:bodyPr wrap="square" rtlCol="0">
            <a:spAutoFit/>
          </a:bodyPr>
          <a:lstStyle/>
          <a:p>
            <a:r>
              <a:rPr lang="en-US" sz="2800" dirty="0"/>
              <a:t>Algorithm: Training a first neural network on an auxiliary task for which you can easily obtain or generate labeled training data, then reuse the lower layers of that network for your actual task. The first neural network’s lower layers will learn feature detectors that will likely be reusable by the second neural network. </a:t>
            </a:r>
          </a:p>
          <a:p>
            <a:endParaRPr lang="en-US" sz="2800" dirty="0"/>
          </a:p>
          <a:p>
            <a:endParaRPr lang="en-US" sz="2800" dirty="0"/>
          </a:p>
        </p:txBody>
      </p:sp>
    </p:spTree>
    <p:extLst>
      <p:ext uri="{BB962C8B-B14F-4D97-AF65-F5344CB8AC3E}">
        <p14:creationId xmlns:p14="http://schemas.microsoft.com/office/powerpoint/2010/main" val="344129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70348"/>
            <a:ext cx="11278992" cy="2862322"/>
          </a:xfrm>
          <a:prstGeom prst="rect">
            <a:avLst/>
          </a:prstGeom>
          <a:noFill/>
        </p:spPr>
        <p:txBody>
          <a:bodyPr wrap="square" rtlCol="0">
            <a:spAutoFit/>
          </a:bodyPr>
          <a:lstStyle/>
          <a:p>
            <a:r>
              <a:rPr lang="en-US" sz="2000" dirty="0"/>
              <a:t>Application in </a:t>
            </a:r>
            <a:r>
              <a:rPr lang="en-US" sz="2000" i="1" dirty="0"/>
              <a:t>Image detection</a:t>
            </a:r>
            <a:endParaRPr lang="en-US" sz="2000" dirty="0"/>
          </a:p>
          <a:p>
            <a:endParaRPr lang="en-US" sz="2000" dirty="0"/>
          </a:p>
          <a:p>
            <a:r>
              <a:rPr lang="en-US" sz="2000" dirty="0"/>
              <a:t>Example, if you want to build a system to recognize faces, you may only have a few pictures of each individual—clearly not enough to train a good classifier. Gathering hundreds of pictures of each person would not be practical. However, you could gather a lot of pictures of random people on the web and train a first neural network to detect whether or not two different pictures feature the same person. Such a network would learn good feature detectors for faces, so reusing its lower layers would allow you to train a good face classifier using little training data. </a:t>
            </a:r>
          </a:p>
          <a:p>
            <a:endParaRPr lang="en-US" sz="2000" dirty="0"/>
          </a:p>
        </p:txBody>
      </p:sp>
      <p:pic>
        <p:nvPicPr>
          <p:cNvPr id="10242" name="Picture 2">
            <a:extLst>
              <a:ext uri="{FF2B5EF4-FFF2-40B4-BE49-F238E27FC236}">
                <a16:creationId xmlns:a16="http://schemas.microsoft.com/office/drawing/2014/main" id="{D50CEF1F-EF9B-8E46-A9F7-603617520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110" y="4132670"/>
            <a:ext cx="7168148" cy="2523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1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720840"/>
            <a:ext cx="11163300" cy="3416320"/>
          </a:xfrm>
          <a:prstGeom prst="rect">
            <a:avLst/>
          </a:prstGeom>
          <a:noFill/>
        </p:spPr>
        <p:txBody>
          <a:bodyPr wrap="square" rtlCol="0">
            <a:spAutoFit/>
          </a:bodyPr>
          <a:lstStyle/>
          <a:p>
            <a:r>
              <a:rPr lang="en-US" dirty="0"/>
              <a:t>Application in </a:t>
            </a:r>
            <a:r>
              <a:rPr lang="en-US" i="1" dirty="0"/>
              <a:t>natural language processing </a:t>
            </a:r>
            <a:r>
              <a:rPr lang="en-US" dirty="0"/>
              <a:t>(NLP)</a:t>
            </a:r>
          </a:p>
          <a:p>
            <a:endParaRPr lang="en-US" dirty="0"/>
          </a:p>
          <a:p>
            <a:r>
              <a:rPr lang="en-US" dirty="0"/>
              <a:t>Download millions of text documents and automatically generate labeled data from it. For example, you could randomly mask out some words and train a model to predict what the missing words are (e.g., it should predict that the missing word in the sentence “What ___ you saying?” is probably “are” or “were”). If you can train a model to reach good performance on this task, then it will already know quite a lot about language, and you can certainly reuse it for your actual task, and fine-tune it on your labeled data.</a:t>
            </a:r>
          </a:p>
        </p:txBody>
      </p:sp>
    </p:spTree>
    <p:extLst>
      <p:ext uri="{BB962C8B-B14F-4D97-AF65-F5344CB8AC3E}">
        <p14:creationId xmlns:p14="http://schemas.microsoft.com/office/powerpoint/2010/main" val="316255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765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sz="2800" dirty="0"/>
              <a:t>Training DNN can be very slow process.</a:t>
            </a:r>
          </a:p>
          <a:p>
            <a:pPr marL="444498" indent="-342900">
              <a:buSzPts val="2400"/>
              <a:buFont typeface="Arial" panose="020B0604020202020204" pitchFamily="34" charset="0"/>
              <a:buChar char="•"/>
            </a:pPr>
            <a:r>
              <a:rPr lang="en-US" sz="2800" dirty="0"/>
              <a:t>4 Ways we’ve seen to speed it up:</a:t>
            </a:r>
          </a:p>
          <a:p>
            <a:pPr marL="1168383" lvl="1" indent="-457200">
              <a:buSzPts val="2400"/>
              <a:buFont typeface="+mj-lt"/>
              <a:buAutoNum type="arabicPeriod"/>
            </a:pPr>
            <a:r>
              <a:rPr lang="en-US" sz="2800" dirty="0"/>
              <a:t>applying a good initialization strategy for the connection weights</a:t>
            </a:r>
          </a:p>
          <a:p>
            <a:pPr marL="1168383" lvl="1" indent="-457200">
              <a:buSzPts val="2400"/>
              <a:buFont typeface="+mj-lt"/>
              <a:buAutoNum type="arabicPeriod"/>
            </a:pPr>
            <a:r>
              <a:rPr lang="en-US" sz="2800" dirty="0"/>
              <a:t>using a good activation function</a:t>
            </a:r>
          </a:p>
          <a:p>
            <a:pPr marL="1168383" lvl="1" indent="-457200">
              <a:buSzPts val="2400"/>
              <a:buFont typeface="+mj-lt"/>
              <a:buAutoNum type="arabicPeriod"/>
            </a:pPr>
            <a:r>
              <a:rPr lang="en-US" sz="2800" dirty="0"/>
              <a:t>using Batch Normalization, and reusing parts of a pretrained network (possibly built on an auxiliary task or using unsupervised learning)</a:t>
            </a:r>
          </a:p>
          <a:p>
            <a:pPr marL="1168383" lvl="1" indent="-457200">
              <a:buSzPts val="2400"/>
              <a:buFont typeface="+mj-lt"/>
              <a:buAutoNum type="arabicPeriod"/>
            </a:pPr>
            <a:r>
              <a:rPr lang="en-US" sz="2800" dirty="0"/>
              <a:t>.. Faster optimizers</a:t>
            </a:r>
          </a:p>
          <a:p>
            <a:pPr marL="558798" indent="-457200">
              <a:buSzPts val="2400"/>
              <a:buFont typeface="Arial" panose="020B0604020202020204" pitchFamily="34" charset="0"/>
              <a:buChar char="•"/>
            </a:pPr>
            <a:r>
              <a:rPr lang="en-US" sz="2800" dirty="0"/>
              <a:t>Faster Optimizers are Faster than regular GD optimizer</a:t>
            </a:r>
          </a:p>
          <a:p>
            <a:pPr marL="558798" indent="-457200">
              <a:buSzPts val="2400"/>
              <a:buFont typeface="Arial" panose="020B0604020202020204" pitchFamily="34" charset="0"/>
              <a:buChar char="•"/>
            </a:pPr>
            <a:endParaRPr lang="en-US" sz="2800" dirty="0"/>
          </a:p>
        </p:txBody>
      </p:sp>
    </p:spTree>
    <p:extLst>
      <p:ext uri="{BB962C8B-B14F-4D97-AF65-F5344CB8AC3E}">
        <p14:creationId xmlns:p14="http://schemas.microsoft.com/office/powerpoint/2010/main" val="127467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8664" y="2308485"/>
            <a:ext cx="11194672" cy="2867909"/>
          </a:xfrm>
          <a:prstGeom prst="rect">
            <a:avLst/>
          </a:prstGeom>
          <a:noFill/>
          <a:ln>
            <a:noFill/>
          </a:ln>
        </p:spPr>
        <p:txBody>
          <a:bodyPr spcFirstLastPara="1" wrap="square" lIns="121900" tIns="121900" rIns="121900" bIns="121900" anchor="t" anchorCtr="0">
            <a:noAutofit/>
          </a:bodyPr>
          <a:lstStyle/>
          <a:p>
            <a:pPr marL="101598" algn="ctr">
              <a:buSzPts val="2400"/>
            </a:pPr>
            <a:r>
              <a:rPr lang="en-US" sz="3200" dirty="0"/>
              <a:t>Optimizers define the change in </a:t>
            </a:r>
            <a:r>
              <a:rPr lang="en-US" sz="3200" b="1" dirty="0"/>
              <a:t>weights</a:t>
            </a:r>
            <a:r>
              <a:rPr lang="en-US" sz="3200" dirty="0"/>
              <a:t> or </a:t>
            </a:r>
            <a:r>
              <a:rPr lang="en-US" sz="3200" b="1" dirty="0"/>
              <a:t>learning rates</a:t>
            </a:r>
            <a:r>
              <a:rPr lang="en-US" sz="3200" dirty="0"/>
              <a:t> of your neural network to </a:t>
            </a:r>
            <a:r>
              <a:rPr lang="en-US" sz="3200" u="sng" dirty="0"/>
              <a:t>reduce the losses</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804838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Faster than regular GD optimizer</a:t>
            </a:r>
          </a:p>
          <a:p>
            <a:pPr marL="101598">
              <a:buSzPts val="2400"/>
            </a:pPr>
            <a:endParaRPr lang="en-US" sz="3200" dirty="0"/>
          </a:p>
          <a:p>
            <a:pPr marL="101598">
              <a:buSzPts val="2400"/>
            </a:pPr>
            <a:r>
              <a:rPr lang="en-US" sz="3200" dirty="0"/>
              <a:t>Different Types:</a:t>
            </a:r>
          </a:p>
          <a:p>
            <a:pPr marL="1225533" lvl="1" indent="-514350">
              <a:buSzPts val="2400"/>
              <a:buFont typeface="+mj-lt"/>
              <a:buAutoNum type="arabicPeriod"/>
            </a:pPr>
            <a:r>
              <a:rPr lang="en-US" sz="2800" dirty="0"/>
              <a:t>Momentum optimization</a:t>
            </a:r>
          </a:p>
          <a:p>
            <a:pPr marL="1225533" lvl="1" indent="-514350">
              <a:buSzPts val="2400"/>
              <a:buFont typeface="+mj-lt"/>
              <a:buAutoNum type="arabicPeriod"/>
            </a:pPr>
            <a:r>
              <a:rPr lang="en-US" sz="2800" dirty="0" err="1"/>
              <a:t>Nesterov</a:t>
            </a:r>
            <a:r>
              <a:rPr lang="en-US" sz="2800" dirty="0"/>
              <a:t> Accelerated Gradient</a:t>
            </a:r>
          </a:p>
          <a:p>
            <a:pPr marL="1225533" lvl="1" indent="-514350">
              <a:buSzPts val="2400"/>
              <a:buFont typeface="+mj-lt"/>
              <a:buAutoNum type="arabicPeriod"/>
            </a:pPr>
            <a:r>
              <a:rPr lang="en-US" sz="2800" dirty="0" err="1"/>
              <a:t>AdaGrad</a:t>
            </a:r>
            <a:endParaRPr lang="en-US" sz="2800" dirty="0"/>
          </a:p>
          <a:p>
            <a:pPr marL="1225533" lvl="1" indent="-514350">
              <a:buSzPts val="2400"/>
              <a:buFont typeface="+mj-lt"/>
              <a:buAutoNum type="arabicPeriod"/>
            </a:pPr>
            <a:r>
              <a:rPr lang="en-US" sz="2800" dirty="0" err="1"/>
              <a:t>RMSProp</a:t>
            </a:r>
            <a:endParaRPr lang="en-US" sz="2800" dirty="0"/>
          </a:p>
          <a:p>
            <a:pPr marL="1225533" lvl="1" indent="-514350">
              <a:buSzPts val="2400"/>
              <a:buFont typeface="+mj-lt"/>
              <a:buAutoNum type="arabicPeriod"/>
            </a:pPr>
            <a:r>
              <a:rPr lang="en-US" sz="2800" dirty="0"/>
              <a:t>Adam and </a:t>
            </a:r>
            <a:r>
              <a:rPr lang="en-US" sz="2800" dirty="0" err="1"/>
              <a:t>Nadam</a:t>
            </a:r>
            <a:r>
              <a:rPr lang="en-US" sz="2800" dirty="0"/>
              <a:t> optimization. </a:t>
            </a:r>
            <a:endParaRPr lang="en-US" sz="3200" dirty="0"/>
          </a:p>
          <a:p>
            <a:pPr marL="1225533" lvl="1" indent="-514350">
              <a:buSzPts val="2400"/>
              <a:buFont typeface="+mj-lt"/>
              <a:buAutoNum type="arabicPeriod"/>
            </a:pPr>
            <a:endParaRPr lang="en-US" sz="3200" dirty="0"/>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196501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Course Information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GitHub link - </a:t>
            </a:r>
            <a:r>
              <a:rPr lang="en-US" dirty="0">
                <a:hlinkClick r:id="rId2"/>
              </a:rPr>
              <a:t>https://github.com/aiforsec/RIT-DSCI-633-FDS</a:t>
            </a:r>
            <a:endParaRPr lang="en-US" dirty="0"/>
          </a:p>
          <a:p>
            <a:pPr marL="444498" indent="-342900">
              <a:buSzPts val="2400"/>
              <a:buFont typeface="Arial" panose="020B0604020202020204" pitchFamily="34" charset="0"/>
              <a:buChar char="•"/>
            </a:pPr>
            <a:r>
              <a:rPr lang="en-US" dirty="0"/>
              <a:t>Reach out to TA/ Instructor during office hours, via Slack, or email for any questions, suggestions, concerns, or general chat about data science.</a:t>
            </a:r>
          </a:p>
        </p:txBody>
      </p:sp>
    </p:spTree>
    <p:extLst>
      <p:ext uri="{BB962C8B-B14F-4D97-AF65-F5344CB8AC3E}">
        <p14:creationId xmlns:p14="http://schemas.microsoft.com/office/powerpoint/2010/main" val="1336086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Gradient Descent (review)</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11194672" cy="41021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Most basic but most used optimization algorithm</a:t>
            </a:r>
          </a:p>
          <a:p>
            <a:pPr marL="558798" indent="-457200">
              <a:buSzPts val="2400"/>
              <a:buFont typeface="Arial" panose="020B0604020202020204" pitchFamily="34" charset="0"/>
              <a:buChar char="•"/>
            </a:pPr>
            <a:r>
              <a:rPr lang="en-US" dirty="0"/>
              <a:t>Used heavily in linear regression and classification algorithms.</a:t>
            </a:r>
          </a:p>
          <a:p>
            <a:pPr marL="558798" indent="-457200">
              <a:buSzPts val="2400"/>
              <a:buFont typeface="Arial" panose="020B0604020202020204" pitchFamily="34" charset="0"/>
              <a:buChar char="•"/>
            </a:pPr>
            <a:r>
              <a:rPr lang="en-US" dirty="0"/>
              <a:t>Backpropagation in neural networks also uses a gradient descent algorithm</a:t>
            </a:r>
          </a:p>
          <a:p>
            <a:pPr marL="558798" indent="-457200">
              <a:buSzPts val="2400"/>
              <a:buFont typeface="Arial" panose="020B0604020202020204" pitchFamily="34" charset="0"/>
              <a:buChar char="•"/>
            </a:pPr>
            <a:r>
              <a:rPr lang="en-US" dirty="0"/>
              <a:t>First-order optimization algorithm which is dependent on the first order derivative of a loss function</a:t>
            </a:r>
          </a:p>
          <a:p>
            <a:pPr marL="558798" indent="-457200">
              <a:buSzPts val="2400"/>
              <a:buFont typeface="Arial" panose="020B0604020202020204" pitchFamily="34" charset="0"/>
              <a:buChar char="•"/>
            </a:pPr>
            <a:r>
              <a:rPr lang="en-US" dirty="0"/>
              <a:t>Calculates which way the weights should be altered so that function can reach a minima</a:t>
            </a:r>
          </a:p>
          <a:p>
            <a:pPr marL="558798" indent="-457200">
              <a:buSzPts val="2400"/>
              <a:buFont typeface="Arial" panose="020B0604020202020204" pitchFamily="34" charset="0"/>
              <a:buChar char="•"/>
            </a:pPr>
            <a:r>
              <a:rPr lang="en-US" dirty="0"/>
              <a:t>Through backpropagation, the loss is transferred from one layer to another and the model’s parameters also known as weights are modified depending on the losses so that the loss can be minimized.</a:t>
            </a:r>
          </a:p>
          <a:p>
            <a:pPr marL="558798" indent="-457200">
              <a:buSzPts val="2400"/>
              <a:buFont typeface="Arial" panose="020B0604020202020204" pitchFamily="34" charset="0"/>
              <a:buChar char="•"/>
            </a:pPr>
            <a:r>
              <a:rPr lang="en-US" dirty="0">
                <a:hlinkClick r:id="rId2"/>
              </a:rPr>
              <a:t>Nice link on building intuition on GD</a:t>
            </a:r>
            <a:endParaRPr lang="en-US" dirty="0"/>
          </a:p>
        </p:txBody>
      </p:sp>
      <p:sp>
        <p:nvSpPr>
          <p:cNvPr id="6" name="TextBox 5">
            <a:extLst>
              <a:ext uri="{FF2B5EF4-FFF2-40B4-BE49-F238E27FC236}">
                <a16:creationId xmlns:a16="http://schemas.microsoft.com/office/drawing/2014/main" id="{93041F9B-97C8-4B48-BFBB-61CE72114819}"/>
              </a:ext>
            </a:extLst>
          </p:cNvPr>
          <p:cNvSpPr txBox="1"/>
          <p:nvPr/>
        </p:nvSpPr>
        <p:spPr>
          <a:xfrm>
            <a:off x="2933700" y="5699422"/>
            <a:ext cx="6096000" cy="523220"/>
          </a:xfrm>
          <a:prstGeom prst="rect">
            <a:avLst/>
          </a:prstGeom>
          <a:noFill/>
          <a:ln>
            <a:solidFill>
              <a:schemeClr val="accent1"/>
            </a:solidFill>
          </a:ln>
        </p:spPr>
        <p:txBody>
          <a:bodyPr wrap="square">
            <a:spAutoFit/>
          </a:bodyPr>
          <a:lstStyle/>
          <a:p>
            <a:pPr algn="ctr"/>
            <a:r>
              <a:rPr lang="en-US" sz="2800" b="0" i="0" dirty="0">
                <a:solidFill>
                  <a:srgbClr val="E46102"/>
                </a:solidFill>
                <a:effectLst/>
                <a:latin typeface="charter" panose="02040503050506020203" pitchFamily="18" charset="0"/>
              </a:rPr>
              <a:t>GD Algorithm: </a:t>
            </a:r>
            <a:r>
              <a:rPr lang="el-GR" sz="2800" b="1" i="0" dirty="0">
                <a:solidFill>
                  <a:srgbClr val="E46102"/>
                </a:solidFill>
                <a:effectLst/>
                <a:latin typeface="Charter" panose="02040503050506020203" pitchFamily="18" charset="0"/>
              </a:rPr>
              <a:t>θ=θ−α⋅∇</a:t>
            </a:r>
            <a:r>
              <a:rPr lang="en-US" sz="2800" b="1" i="0" dirty="0">
                <a:solidFill>
                  <a:srgbClr val="E46102"/>
                </a:solidFill>
                <a:effectLst/>
                <a:latin typeface="Charter" panose="02040503050506020203" pitchFamily="18" charset="0"/>
              </a:rPr>
              <a:t>J(</a:t>
            </a:r>
            <a:r>
              <a:rPr lang="el-GR" sz="2800" b="1" i="0" dirty="0">
                <a:solidFill>
                  <a:srgbClr val="E46102"/>
                </a:solidFill>
                <a:effectLst/>
                <a:latin typeface="Charter" panose="02040503050506020203" pitchFamily="18" charset="0"/>
              </a:rPr>
              <a:t>θ)</a:t>
            </a:r>
            <a:endParaRPr lang="en-US" sz="2800" dirty="0">
              <a:solidFill>
                <a:srgbClr val="E46102"/>
              </a:solidFill>
            </a:endParaRPr>
          </a:p>
        </p:txBody>
      </p:sp>
    </p:spTree>
    <p:extLst>
      <p:ext uri="{BB962C8B-B14F-4D97-AF65-F5344CB8AC3E}">
        <p14:creationId xmlns:p14="http://schemas.microsoft.com/office/powerpoint/2010/main" val="202090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Variations of Gradient Descent (review)</a:t>
            </a:r>
          </a:p>
        </p:txBody>
      </p:sp>
      <p:sp>
        <p:nvSpPr>
          <p:cNvPr id="6" name="TextBox 5">
            <a:extLst>
              <a:ext uri="{FF2B5EF4-FFF2-40B4-BE49-F238E27FC236}">
                <a16:creationId xmlns:a16="http://schemas.microsoft.com/office/drawing/2014/main" id="{93041F9B-97C8-4B48-BFBB-61CE72114819}"/>
              </a:ext>
            </a:extLst>
          </p:cNvPr>
          <p:cNvSpPr txBox="1"/>
          <p:nvPr/>
        </p:nvSpPr>
        <p:spPr>
          <a:xfrm>
            <a:off x="2711450" y="1838622"/>
            <a:ext cx="6096000" cy="523220"/>
          </a:xfrm>
          <a:prstGeom prst="rect">
            <a:avLst/>
          </a:prstGeom>
          <a:noFill/>
          <a:ln>
            <a:solidFill>
              <a:schemeClr val="accent1"/>
            </a:solidFill>
          </a:ln>
        </p:spPr>
        <p:txBody>
          <a:bodyPr wrap="square">
            <a:spAutoFit/>
          </a:bodyPr>
          <a:lstStyle/>
          <a:p>
            <a:pPr algn="ctr"/>
            <a:r>
              <a:rPr lang="en-US" sz="2800" dirty="0">
                <a:effectLst/>
                <a:latin typeface="Calibri" panose="020F0502020204030204" pitchFamily="34" charset="0"/>
                <a:cs typeface="Calibri" panose="020F0502020204030204" pitchFamily="34" charset="0"/>
              </a:rPr>
              <a:t>algorithm: </a:t>
            </a:r>
            <a:r>
              <a:rPr lang="el-GR" sz="2800" dirty="0">
                <a:effectLst/>
                <a:latin typeface="Calibri" panose="020F0502020204030204" pitchFamily="34" charset="0"/>
                <a:cs typeface="Calibri" panose="020F0502020204030204" pitchFamily="34" charset="0"/>
              </a:rPr>
              <a:t>θ=θ−α⋅∇</a:t>
            </a:r>
            <a:r>
              <a:rPr lang="en-US" sz="2800" dirty="0">
                <a:effectLst/>
                <a:latin typeface="Calibri" panose="020F0502020204030204" pitchFamily="34" charset="0"/>
                <a:cs typeface="Calibri" panose="020F0502020204030204" pitchFamily="34" charset="0"/>
              </a:rPr>
              <a:t>J(</a:t>
            </a:r>
            <a:r>
              <a:rPr lang="el-GR" sz="2800" dirty="0">
                <a:effectLst/>
                <a:latin typeface="Calibri" panose="020F0502020204030204" pitchFamily="34" charset="0"/>
                <a:cs typeface="Calibri" panose="020F0502020204030204" pitchFamily="34" charset="0"/>
              </a:rPr>
              <a:t>θ)</a:t>
            </a:r>
            <a:endParaRPr lang="en-US" sz="2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AE8B376-ABD4-0C4A-83DD-B6DF8546EBAB}"/>
              </a:ext>
            </a:extLst>
          </p:cNvPr>
          <p:cNvSpPr txBox="1"/>
          <p:nvPr/>
        </p:nvSpPr>
        <p:spPr>
          <a:xfrm>
            <a:off x="2114550" y="3013501"/>
            <a:ext cx="72898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553B6E2-CA91-E643-801F-97B8AF835B93}"/>
              </a:ext>
            </a:extLst>
          </p:cNvPr>
          <p:cNvSpPr txBox="1"/>
          <p:nvPr/>
        </p:nvSpPr>
        <p:spPr>
          <a:xfrm>
            <a:off x="1765300" y="4726969"/>
            <a:ext cx="79883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Mini-batch 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 </a:t>
            </a:r>
            <a:r>
              <a:rPr lang="en-US" dirty="0">
                <a:effectLst/>
                <a:latin typeface="Calibri" panose="020F0502020204030204" pitchFamily="34" charset="0"/>
                <a:cs typeface="Calibri" panose="020F0502020204030204" pitchFamily="34" charset="0"/>
              </a:rPr>
              <a:t>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t>
            </a:r>
          </a:p>
          <a:p>
            <a:pPr algn="ctr"/>
            <a:r>
              <a:rPr lang="en-US" dirty="0">
                <a:effectLst/>
                <a:latin typeface="Calibri" panose="020F0502020204030204" pitchFamily="34" charset="0"/>
                <a:cs typeface="Calibri" panose="020F0502020204030204" pitchFamily="34" charset="0"/>
              </a:rPr>
              <a:t>where {B(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batches of training examples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4281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453490"/>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3200" dirty="0">
                <a:solidFill>
                  <a:srgbClr val="E46102"/>
                </a:solidFill>
              </a:rPr>
              <a:t>Summary on variations of GD (review)</a:t>
            </a:r>
          </a:p>
        </p:txBody>
      </p:sp>
      <p:graphicFrame>
        <p:nvGraphicFramePr>
          <p:cNvPr id="3" name="Table 4">
            <a:extLst>
              <a:ext uri="{FF2B5EF4-FFF2-40B4-BE49-F238E27FC236}">
                <a16:creationId xmlns:a16="http://schemas.microsoft.com/office/drawing/2014/main" id="{EA63914A-E33A-D943-80C5-F001D5DE1548}"/>
              </a:ext>
            </a:extLst>
          </p:cNvPr>
          <p:cNvGraphicFramePr>
            <a:graphicFrameLocks noGrp="1"/>
          </p:cNvGraphicFramePr>
          <p:nvPr>
            <p:extLst>
              <p:ext uri="{D42A27DB-BD31-4B8C-83A1-F6EECF244321}">
                <p14:modId xmlns:p14="http://schemas.microsoft.com/office/powerpoint/2010/main" val="1151677401"/>
              </p:ext>
            </p:extLst>
          </p:nvPr>
        </p:nvGraphicFramePr>
        <p:xfrm>
          <a:off x="393700" y="1066800"/>
          <a:ext cx="11188700" cy="5290820"/>
        </p:xfrm>
        <a:graphic>
          <a:graphicData uri="http://schemas.openxmlformats.org/drawingml/2006/table">
            <a:tbl>
              <a:tblPr firstRow="1" bandRow="1">
                <a:tableStyleId>{793D81CF-94F2-401A-BA57-92F5A7B2D0C5}</a:tableStyleId>
              </a:tblPr>
              <a:tblGrid>
                <a:gridCol w="762000">
                  <a:extLst>
                    <a:ext uri="{9D8B030D-6E8A-4147-A177-3AD203B41FA5}">
                      <a16:colId xmlns:a16="http://schemas.microsoft.com/office/drawing/2014/main" val="1211852891"/>
                    </a:ext>
                  </a:extLst>
                </a:gridCol>
                <a:gridCol w="2501900">
                  <a:extLst>
                    <a:ext uri="{9D8B030D-6E8A-4147-A177-3AD203B41FA5}">
                      <a16:colId xmlns:a16="http://schemas.microsoft.com/office/drawing/2014/main" val="1287559458"/>
                    </a:ext>
                  </a:extLst>
                </a:gridCol>
                <a:gridCol w="2959100">
                  <a:extLst>
                    <a:ext uri="{9D8B030D-6E8A-4147-A177-3AD203B41FA5}">
                      <a16:colId xmlns:a16="http://schemas.microsoft.com/office/drawing/2014/main" val="181846582"/>
                    </a:ext>
                  </a:extLst>
                </a:gridCol>
                <a:gridCol w="4965700">
                  <a:extLst>
                    <a:ext uri="{9D8B030D-6E8A-4147-A177-3AD203B41FA5}">
                      <a16:colId xmlns:a16="http://schemas.microsoft.com/office/drawing/2014/main" val="427305120"/>
                    </a:ext>
                  </a:extLst>
                </a:gridCol>
              </a:tblGrid>
              <a:tr h="444500">
                <a:tc>
                  <a:txBody>
                    <a:bodyPr/>
                    <a:lstStyle/>
                    <a:p>
                      <a:endParaRPr lang="en-US" sz="15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2721665"/>
                  </a:ext>
                </a:extLst>
              </a:tr>
              <a:tr h="1201078">
                <a:tc>
                  <a:txBody>
                    <a:bodyPr/>
                    <a:lstStyle/>
                    <a:p>
                      <a:r>
                        <a:rPr lang="en-US" sz="1500" b="1" dirty="0">
                          <a:solidFill>
                            <a:schemeClr val="tx1"/>
                          </a:solidFill>
                        </a:rPr>
                        <a:t>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0" i="0" kern="1200" dirty="0">
                          <a:solidFill>
                            <a:schemeClr val="dk1"/>
                          </a:solidFill>
                          <a:effectLst/>
                          <a:latin typeface="+mn-lt"/>
                          <a:ea typeface="+mn-ea"/>
                          <a:cs typeface="+mn-cs"/>
                        </a:rPr>
                        <a:t>most basic but most used optimization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computation.</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implement.</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understand.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May trap at local minima.</a:t>
                      </a:r>
                    </a:p>
                    <a:p>
                      <a:pPr marL="285750" indent="-285750">
                        <a:buFont typeface="Arial" panose="020B0604020202020204" pitchFamily="34" charset="0"/>
                        <a:buChar char="•"/>
                      </a:pPr>
                      <a:r>
                        <a:rPr lang="en-US" sz="1500" dirty="0">
                          <a:solidFill>
                            <a:schemeClr val="tx1"/>
                          </a:solidFill>
                        </a:rPr>
                        <a:t>Weights are changed after calculating gradient on the whole dataset. So, if the dataset is too large than this may take years to converge to the minima.</a:t>
                      </a:r>
                    </a:p>
                    <a:p>
                      <a:pPr marL="285750" indent="-285750">
                        <a:buFont typeface="Arial" panose="020B0604020202020204" pitchFamily="34" charset="0"/>
                        <a:buChar char="•"/>
                      </a:pPr>
                      <a:r>
                        <a:rPr lang="en-US" sz="1500" dirty="0">
                          <a:solidFill>
                            <a:schemeClr val="tx1"/>
                          </a:solidFill>
                        </a:rPr>
                        <a:t>Requires large memory to calculate gradient on the whole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4755564"/>
                  </a:ext>
                </a:extLst>
              </a:tr>
              <a:tr h="1201078">
                <a:tc>
                  <a:txBody>
                    <a:bodyPr/>
                    <a:lstStyle/>
                    <a:p>
                      <a:r>
                        <a:rPr lang="en-US" sz="1500" b="1" dirty="0">
                          <a:solidFill>
                            <a:schemeClr val="tx1"/>
                          </a:solidFill>
                        </a:rPr>
                        <a:t>SGD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500" dirty="0">
                          <a:solidFill>
                            <a:schemeClr val="tx1"/>
                          </a:solidFill>
                        </a:rPr>
                        <a:t>tries to update the model’s parameters more frequently. Model parameters are altered after computation of loss on each training 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 updates of model parameters hence, converges in less time.</a:t>
                      </a:r>
                    </a:p>
                    <a:p>
                      <a:pPr marL="285750" indent="-285750">
                        <a:buFont typeface="Arial" panose="020B0604020202020204" pitchFamily="34" charset="0"/>
                        <a:buChar char="•"/>
                      </a:pPr>
                      <a:r>
                        <a:rPr lang="en-US" sz="1500" dirty="0">
                          <a:solidFill>
                            <a:schemeClr val="tx1"/>
                          </a:solidFill>
                        </a:rPr>
                        <a:t>Requires less memory as no need to store values of loss functions.</a:t>
                      </a:r>
                    </a:p>
                    <a:p>
                      <a:pPr marL="285750" indent="-285750">
                        <a:buFont typeface="Arial" panose="020B0604020202020204" pitchFamily="34" charset="0"/>
                        <a:buChar char="•"/>
                      </a:pPr>
                      <a:r>
                        <a:rPr lang="en-US" sz="1500" dirty="0">
                          <a:solidFill>
                            <a:schemeClr val="tx1"/>
                          </a:solidFill>
                        </a:rPr>
                        <a:t>May get new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High variance in model parameters.</a:t>
                      </a:r>
                    </a:p>
                    <a:p>
                      <a:pPr marL="285750" indent="-285750">
                        <a:buFont typeface="Arial" panose="020B0604020202020204" pitchFamily="34" charset="0"/>
                        <a:buChar char="•"/>
                      </a:pPr>
                      <a:r>
                        <a:rPr lang="en-US" sz="1500" dirty="0">
                          <a:solidFill>
                            <a:schemeClr val="tx1"/>
                          </a:solidFill>
                        </a:rPr>
                        <a:t>May shoot even after achieving global minima.</a:t>
                      </a:r>
                    </a:p>
                    <a:p>
                      <a:pPr marL="285750" indent="-285750">
                        <a:buFont typeface="Arial" panose="020B0604020202020204" pitchFamily="34" charset="0"/>
                        <a:buChar char="•"/>
                      </a:pPr>
                      <a:r>
                        <a:rPr lang="en-US" sz="1500" dirty="0">
                          <a:solidFill>
                            <a:schemeClr val="tx1"/>
                          </a:solidFill>
                        </a:rPr>
                        <a:t>To get the same convergence as gradient descent needs to slowly reduce the value of learning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5778219"/>
                  </a:ext>
                </a:extLst>
              </a:tr>
              <a:tr h="1201078">
                <a:tc>
                  <a:txBody>
                    <a:bodyPr/>
                    <a:lstStyle/>
                    <a:p>
                      <a:r>
                        <a:rPr lang="en-US" sz="1500" b="1" dirty="0">
                          <a:solidFill>
                            <a:schemeClr val="tx1"/>
                          </a:solidFill>
                        </a:rPr>
                        <a:t>Mini-batch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1500" dirty="0">
                          <a:solidFill>
                            <a:schemeClr val="tx1"/>
                          </a:solidFill>
                        </a:rPr>
                        <a:t>best among all variations of gradient descent algorithms. It is an improvement on both SGD and standard gradient descent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Frequently updates the model parameters and also has less variance.</a:t>
                      </a:r>
                    </a:p>
                    <a:p>
                      <a:pPr marL="285750" indent="-285750">
                        <a:buFont typeface="Arial" panose="020B0604020202020204" pitchFamily="34" charset="0"/>
                        <a:buChar char="•"/>
                      </a:pPr>
                      <a:r>
                        <a:rPr lang="en-US" sz="1500" dirty="0">
                          <a:solidFill>
                            <a:schemeClr val="tx1"/>
                          </a:solidFill>
                        </a:rPr>
                        <a:t>Requires medium amount of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Choosing an optimum value of learning rate. If the learning rate is too small than gradient descent may take ages to converge.</a:t>
                      </a:r>
                    </a:p>
                    <a:p>
                      <a:pPr marL="285750" indent="-285750">
                        <a:buFont typeface="Arial" panose="020B0604020202020204" pitchFamily="34" charset="0"/>
                        <a:buChar char="•"/>
                      </a:pPr>
                      <a:r>
                        <a:rPr lang="en-US" sz="1500" dirty="0">
                          <a:solidFill>
                            <a:schemeClr val="tx1"/>
                          </a:solidFill>
                        </a:rPr>
                        <a:t>Have a constant learning rate for all the parameters. There may be some parameters which we may not want to change at the same rate.</a:t>
                      </a:r>
                    </a:p>
                    <a:p>
                      <a:pPr marL="285750" indent="-285750">
                        <a:buFont typeface="Arial" panose="020B0604020202020204" pitchFamily="34" charset="0"/>
                        <a:buChar char="•"/>
                      </a:pPr>
                      <a:r>
                        <a:rPr lang="en-US" sz="1500" dirty="0">
                          <a:solidFill>
                            <a:schemeClr val="tx1"/>
                          </a:solidFill>
                        </a:rPr>
                        <a:t>May get trapped at local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7355317"/>
                  </a:ext>
                </a:extLst>
              </a:tr>
            </a:tbl>
          </a:graphicData>
        </a:graphic>
      </p:graphicFrame>
    </p:spTree>
    <p:extLst>
      <p:ext uri="{BB962C8B-B14F-4D97-AF65-F5344CB8AC3E}">
        <p14:creationId xmlns:p14="http://schemas.microsoft.com/office/powerpoint/2010/main" val="286791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Invented for reducing high variance in SGD and softening the convergence</a:t>
            </a:r>
          </a:p>
          <a:p>
            <a:pPr marL="558798" indent="-457200">
              <a:buSzPts val="2400"/>
              <a:buFont typeface="Arial" panose="020B0604020202020204" pitchFamily="34" charset="0"/>
              <a:buChar char="•"/>
            </a:pPr>
            <a:r>
              <a:rPr lang="en-US" sz="2800" dirty="0"/>
              <a:t>Accelerates convergence towards relevant direction</a:t>
            </a:r>
          </a:p>
          <a:p>
            <a:pPr marL="558798" indent="-457200">
              <a:buSzPts val="2400"/>
              <a:buFont typeface="Arial" panose="020B0604020202020204" pitchFamily="34" charset="0"/>
              <a:buChar char="•"/>
            </a:pPr>
            <a:r>
              <a:rPr lang="en-US" sz="2800" dirty="0"/>
              <a:t>Reduces fluctuation to the irrelevant direction. </a:t>
            </a:r>
          </a:p>
          <a:p>
            <a:pPr marL="558798" indent="-457200">
              <a:buSzPts val="2400"/>
              <a:buFont typeface="Arial" panose="020B0604020202020204" pitchFamily="34" charset="0"/>
              <a:buChar char="•"/>
            </a:pPr>
            <a:r>
              <a:rPr lang="en-US" sz="2800" dirty="0"/>
              <a:t>One more hyperparameter used - momentum symbolized by ‘</a:t>
            </a:r>
            <a:r>
              <a:rPr lang="el-GR" sz="2800" b="1" dirty="0"/>
              <a:t>γ</a:t>
            </a:r>
            <a:r>
              <a:rPr lang="el-GR" sz="2800" dirty="0"/>
              <a:t>’.</a:t>
            </a:r>
            <a:endParaRPr lang="en-US" sz="2800" dirty="0"/>
          </a:p>
          <a:p>
            <a:pPr marL="711183" lvl="1">
              <a:buSzPts val="2400"/>
            </a:pPr>
            <a:r>
              <a:rPr lang="en-US" sz="2800" dirty="0"/>
              <a:t>				</a:t>
            </a:r>
          </a:p>
          <a:p>
            <a:pPr marL="711183" lvl="1">
              <a:buSzPts val="2400"/>
            </a:pPr>
            <a:r>
              <a:rPr lang="en-US" sz="2800" dirty="0"/>
              <a:t>					</a:t>
            </a:r>
          </a:p>
          <a:p>
            <a:pPr marL="711183" lvl="1">
              <a:buSzPts val="2400"/>
            </a:pPr>
            <a:endParaRPr lang="en-US" sz="2800" dirty="0"/>
          </a:p>
          <a:p>
            <a:pPr marL="558798" indent="-457200">
              <a:buSzPts val="2400"/>
              <a:buFont typeface="Arial" panose="020B0604020202020204" pitchFamily="34" charset="0"/>
              <a:buChar char="•"/>
            </a:pPr>
            <a:endParaRPr lang="en-US" sz="2800" dirty="0"/>
          </a:p>
          <a:p>
            <a:pPr marL="558798" indent="-457200">
              <a:buSzPts val="2400"/>
              <a:buFont typeface="Arial" panose="020B0604020202020204" pitchFamily="34" charset="0"/>
              <a:buChar char="•"/>
            </a:pPr>
            <a:r>
              <a:rPr lang="en-US" sz="2800" dirty="0"/>
              <a:t>Now, the weights are updated by </a:t>
            </a:r>
            <a:r>
              <a:rPr lang="el-GR" sz="2800" dirty="0"/>
              <a:t>θ=θ−</a:t>
            </a:r>
            <a:r>
              <a:rPr lang="en-US" sz="2800" dirty="0"/>
              <a:t>V(t).</a:t>
            </a:r>
          </a:p>
          <a:p>
            <a:pPr marL="558798" indent="-457200">
              <a:buSzPts val="2400"/>
              <a:buFont typeface="Arial" panose="020B0604020202020204" pitchFamily="34" charset="0"/>
              <a:buChar char="•"/>
            </a:pPr>
            <a:r>
              <a:rPr lang="el-GR" sz="2800" dirty="0"/>
              <a:t>γ</a:t>
            </a:r>
            <a:r>
              <a:rPr lang="en-US" sz="2800" dirty="0"/>
              <a:t> usually set to 0.9 or a similar value.</a:t>
            </a:r>
            <a:endParaRPr lang="en-US" dirty="0"/>
          </a:p>
          <a:p>
            <a:pPr marL="558798" indent="-457200">
              <a:buSzPts val="2400"/>
              <a:buFont typeface="Arial" panose="020B0604020202020204" pitchFamily="34" charset="0"/>
              <a:buChar char="•"/>
            </a:pPr>
            <a:endParaRPr lang="en-US" sz="3600" dirty="0"/>
          </a:p>
        </p:txBody>
      </p:sp>
      <p:sp>
        <p:nvSpPr>
          <p:cNvPr id="6" name="TextBox 5">
            <a:extLst>
              <a:ext uri="{FF2B5EF4-FFF2-40B4-BE49-F238E27FC236}">
                <a16:creationId xmlns:a16="http://schemas.microsoft.com/office/drawing/2014/main" id="{F3744D7F-AC62-1F4C-833D-DA90F9402EF0}"/>
              </a:ext>
            </a:extLst>
          </p:cNvPr>
          <p:cNvSpPr txBox="1"/>
          <p:nvPr/>
        </p:nvSpPr>
        <p:spPr>
          <a:xfrm>
            <a:off x="398484" y="3859946"/>
            <a:ext cx="5451171"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3F07F96-0D16-D74E-A217-B2CDBD19AD44}"/>
              </a:ext>
            </a:extLst>
          </p:cNvPr>
          <p:cNvSpPr/>
          <p:nvPr/>
        </p:nvSpPr>
        <p:spPr>
          <a:xfrm>
            <a:off x="6408658" y="3859946"/>
            <a:ext cx="4722312"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E46102"/>
                </a:solidFill>
              </a:rPr>
              <a:t>MO: V(t)=</a:t>
            </a:r>
            <a:r>
              <a:rPr lang="el-GR" dirty="0">
                <a:solidFill>
                  <a:srgbClr val="E46102"/>
                </a:solidFill>
              </a:rPr>
              <a:t>γ</a:t>
            </a:r>
            <a:r>
              <a:rPr lang="en-US" dirty="0">
                <a:solidFill>
                  <a:srgbClr val="E46102"/>
                </a:solidFill>
              </a:rPr>
              <a:t>V(t−1)+</a:t>
            </a:r>
            <a:r>
              <a:rPr lang="el-GR" dirty="0">
                <a:solidFill>
                  <a:srgbClr val="E46102"/>
                </a:solidFill>
              </a:rPr>
              <a:t>α.∇</a:t>
            </a:r>
            <a:r>
              <a:rPr lang="en-US" dirty="0">
                <a:solidFill>
                  <a:srgbClr val="E46102"/>
                </a:solidFill>
              </a:rPr>
              <a:t>J(</a:t>
            </a:r>
            <a:r>
              <a:rPr lang="el-GR" dirty="0">
                <a:solidFill>
                  <a:srgbClr val="E46102"/>
                </a:solidFill>
              </a:rPr>
              <a:t>θ)</a:t>
            </a:r>
          </a:p>
        </p:txBody>
      </p:sp>
      <p:cxnSp>
        <p:nvCxnSpPr>
          <p:cNvPr id="7" name="Straight Arrow Connector 6">
            <a:extLst>
              <a:ext uri="{FF2B5EF4-FFF2-40B4-BE49-F238E27FC236}">
                <a16:creationId xmlns:a16="http://schemas.microsoft.com/office/drawing/2014/main" id="{31C2CE99-5F20-5048-8F93-22DB4A6DF948}"/>
              </a:ext>
            </a:extLst>
          </p:cNvPr>
          <p:cNvCxnSpPr/>
          <p:nvPr/>
        </p:nvCxnSpPr>
        <p:spPr>
          <a:xfrm>
            <a:off x="5849655" y="4258849"/>
            <a:ext cx="4926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554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800" dirty="0"/>
              <a:t>Advantages</a:t>
            </a:r>
          </a:p>
          <a:p>
            <a:pPr marL="101598">
              <a:buSzPts val="2400"/>
            </a:pPr>
            <a:endParaRPr lang="en-US" dirty="0"/>
          </a:p>
          <a:p>
            <a:pPr marL="1054083" lvl="1" indent="-342900">
              <a:buSzPts val="2400"/>
              <a:buFont typeface="Arial" panose="020B0604020202020204" pitchFamily="34" charset="0"/>
              <a:buChar char="•"/>
            </a:pPr>
            <a:r>
              <a:rPr lang="en-US" dirty="0"/>
              <a:t>Reduces the oscillations and high variance of the parameters.</a:t>
            </a:r>
          </a:p>
          <a:p>
            <a:pPr marL="1054083" lvl="1" indent="-342900">
              <a:buSzPts val="2400"/>
              <a:buFont typeface="Arial" panose="020B0604020202020204" pitchFamily="34" charset="0"/>
              <a:buChar char="•"/>
            </a:pPr>
            <a:r>
              <a:rPr lang="en-US" dirty="0"/>
              <a:t>Converges faster than gradient descent.</a:t>
            </a:r>
          </a:p>
          <a:p>
            <a:pPr marL="444498" indent="-342900">
              <a:buSzPts val="2400"/>
              <a:buFont typeface="Arial" panose="020B0604020202020204" pitchFamily="34" charset="0"/>
              <a:buChar char="•"/>
            </a:pPr>
            <a:endParaRPr lang="en-US" dirty="0"/>
          </a:p>
          <a:p>
            <a:pPr marL="101598">
              <a:buSzPts val="2400"/>
            </a:pPr>
            <a:r>
              <a:rPr lang="en-US" sz="2800" dirty="0"/>
              <a:t>Disadvantages:</a:t>
            </a:r>
          </a:p>
          <a:p>
            <a:pPr marL="1054083" lvl="1" indent="-342900">
              <a:buSzPts val="2400"/>
              <a:buFont typeface="Arial" panose="020B0604020202020204" pitchFamily="34" charset="0"/>
              <a:buChar char="•"/>
            </a:pPr>
            <a:r>
              <a:rPr lang="en-US" sz="2800" dirty="0"/>
              <a:t>One more hyper-parameter is added which needs to be selected manually and accurately.</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725762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if momentum too high algorithm may miss local minima</a:t>
            </a:r>
          </a:p>
          <a:p>
            <a:pPr marL="558798" indent="-457200">
              <a:buSzPts val="2400"/>
              <a:buFont typeface="Arial" panose="020B0604020202020204" pitchFamily="34" charset="0"/>
              <a:buChar char="•"/>
            </a:pPr>
            <a:r>
              <a:rPr lang="en-US" dirty="0"/>
              <a:t>may continue to rise up</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NAG introduced </a:t>
            </a:r>
          </a:p>
          <a:p>
            <a:pPr marL="1168383" lvl="1" indent="-457200">
              <a:buSzPts val="2400"/>
              <a:buFont typeface="Arial" panose="020B0604020202020204" pitchFamily="34" charset="0"/>
              <a:buChar char="•"/>
            </a:pPr>
            <a:r>
              <a:rPr lang="en-US" dirty="0"/>
              <a:t>is a </a:t>
            </a:r>
            <a:r>
              <a:rPr lang="en-US" b="1" dirty="0"/>
              <a:t>look ahead method</a:t>
            </a:r>
            <a:endParaRPr lang="en-US" dirty="0"/>
          </a:p>
          <a:p>
            <a:pPr marL="1168383" lvl="1" indent="-457200">
              <a:buSzPts val="2400"/>
              <a:buFont typeface="Arial" panose="020B0604020202020204" pitchFamily="34" charset="0"/>
              <a:buChar char="•"/>
            </a:pPr>
            <a:r>
              <a:rPr lang="en-US" dirty="0"/>
              <a:t>since using </a:t>
            </a:r>
            <a:r>
              <a:rPr lang="el-GR" dirty="0"/>
              <a:t>γ</a:t>
            </a:r>
            <a:r>
              <a:rPr lang="en-US" dirty="0"/>
              <a:t>V(t−1) for modifying weights so, </a:t>
            </a:r>
            <a:r>
              <a:rPr lang="el-GR" dirty="0"/>
              <a:t>θ−γ</a:t>
            </a:r>
            <a:r>
              <a:rPr lang="en-US" dirty="0"/>
              <a:t>V(t−1) approximately tells future location</a:t>
            </a:r>
          </a:p>
          <a:p>
            <a:pPr marL="1168383" lvl="1" indent="-457200">
              <a:buSzPts val="2400"/>
              <a:buFont typeface="Arial" panose="020B0604020202020204" pitchFamily="34" charset="0"/>
              <a:buChar char="•"/>
            </a:pPr>
            <a:r>
              <a:rPr lang="en-US" dirty="0"/>
              <a:t>Instead, calculate cost based on future parameter.</a:t>
            </a:r>
          </a:p>
          <a:p>
            <a:pPr marL="101598">
              <a:buSzPts val="2400"/>
            </a:pPr>
            <a:endParaRPr lang="en-US" dirty="0"/>
          </a:p>
          <a:p>
            <a:pPr marL="101598">
              <a:buSzPts val="2400"/>
            </a:pPr>
            <a:r>
              <a:rPr lang="en-US" dirty="0"/>
              <a:t>		V(t)=</a:t>
            </a:r>
            <a:r>
              <a:rPr lang="el-GR" dirty="0"/>
              <a:t>γ</a:t>
            </a:r>
            <a:r>
              <a:rPr lang="en-US" dirty="0"/>
              <a:t>V(t−1)+</a:t>
            </a:r>
            <a:r>
              <a:rPr lang="el-GR" dirty="0"/>
              <a:t>α. ∇</a:t>
            </a:r>
            <a:r>
              <a:rPr lang="en-US" dirty="0"/>
              <a:t>J( </a:t>
            </a:r>
            <a:r>
              <a:rPr lang="el-GR" dirty="0"/>
              <a:t>θ−γ</a:t>
            </a:r>
            <a:r>
              <a:rPr lang="en-US" dirty="0"/>
              <a:t>V(t−1) ) </a:t>
            </a:r>
          </a:p>
          <a:p>
            <a:pPr marL="711183" lvl="1">
              <a:buSzPts val="2400"/>
            </a:pPr>
            <a:endParaRPr lang="en-US" dirty="0"/>
          </a:p>
          <a:p>
            <a:pPr marL="711183" lvl="1">
              <a:buSzPts val="2400"/>
            </a:pPr>
            <a:r>
              <a:rPr lang="en-US" dirty="0"/>
              <a:t>and then update the parameters using </a:t>
            </a:r>
            <a:r>
              <a:rPr lang="el-GR" dirty="0"/>
              <a:t>θ=θ−</a:t>
            </a:r>
            <a:r>
              <a:rPr lang="en-US" dirty="0"/>
              <a:t>V(t).</a:t>
            </a:r>
          </a:p>
        </p:txBody>
      </p:sp>
      <p:pic>
        <p:nvPicPr>
          <p:cNvPr id="3077" name="Picture 5">
            <a:extLst>
              <a:ext uri="{FF2B5EF4-FFF2-40B4-BE49-F238E27FC236}">
                <a16:creationId xmlns:a16="http://schemas.microsoft.com/office/drawing/2014/main" id="{1A4283F0-0821-B64B-ADD0-795A5910E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2" t="20876" r="16796" b="6443"/>
          <a:stretch/>
        </p:blipFill>
        <p:spPr bwMode="auto">
          <a:xfrm>
            <a:off x="8773960" y="4494495"/>
            <a:ext cx="2628900" cy="179070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00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b="1" dirty="0"/>
              <a:t>Advantages</a:t>
            </a:r>
            <a:r>
              <a:rPr lang="en-US" dirty="0"/>
              <a:t>:</a:t>
            </a:r>
          </a:p>
          <a:p>
            <a:pPr marL="342900" indent="-342900">
              <a:buFont typeface="Arial" panose="020B0604020202020204" pitchFamily="34" charset="0"/>
              <a:buChar char="•"/>
            </a:pPr>
            <a:r>
              <a:rPr lang="en-US" dirty="0"/>
              <a:t>Does not miss the local minima.</a:t>
            </a:r>
          </a:p>
          <a:p>
            <a:pPr marL="342900" indent="-342900">
              <a:buFont typeface="Arial" panose="020B0604020202020204" pitchFamily="34" charset="0"/>
              <a:buChar char="•"/>
            </a:pPr>
            <a:r>
              <a:rPr lang="en-US" dirty="0"/>
              <a:t>Slows if minima are occurring.</a:t>
            </a:r>
          </a:p>
          <a:p>
            <a:pPr marL="342900" indent="-342900">
              <a:buFont typeface="Arial" panose="020B0604020202020204" pitchFamily="34" charset="0"/>
              <a:buChar char="•"/>
            </a:pPr>
            <a:endParaRPr lang="en-US" dirty="0"/>
          </a:p>
          <a:p>
            <a:r>
              <a:rPr lang="en-US" b="1" dirty="0"/>
              <a:t>Disadvantages</a:t>
            </a:r>
            <a:r>
              <a:rPr lang="en-US" dirty="0"/>
              <a:t>:</a:t>
            </a:r>
          </a:p>
          <a:p>
            <a:r>
              <a:rPr lang="en-US" dirty="0"/>
              <a:t>	Still, the hyperparameter needs to be selected manually.</a:t>
            </a:r>
          </a:p>
        </p:txBody>
      </p:sp>
    </p:spTree>
    <p:extLst>
      <p:ext uri="{BB962C8B-B14F-4D97-AF65-F5344CB8AC3E}">
        <p14:creationId xmlns:p14="http://schemas.microsoft.com/office/powerpoint/2010/main" val="2253283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b="1" dirty="0"/>
              <a:t>Disadvantages of all optimizers</a:t>
            </a:r>
            <a:r>
              <a:rPr lang="en-US" dirty="0"/>
              <a:t> - learning rate constant for all parameters and for each cycle</a:t>
            </a:r>
          </a:p>
          <a:p>
            <a:pPr marL="101598">
              <a:buSzPts val="2400"/>
            </a:pPr>
            <a:endParaRPr lang="en-US" dirty="0"/>
          </a:p>
          <a:p>
            <a:pPr marL="558798" indent="-457200">
              <a:buSzPts val="2400"/>
              <a:buFont typeface="Arial" panose="020B0604020202020204" pitchFamily="34" charset="0"/>
              <a:buChar char="•"/>
            </a:pPr>
            <a:r>
              <a:rPr lang="en-US" dirty="0" err="1"/>
              <a:t>Adagrad</a:t>
            </a:r>
            <a:r>
              <a:rPr lang="en-US" dirty="0"/>
              <a:t> changes learning rate - </a:t>
            </a:r>
            <a:r>
              <a:rPr lang="en-US" b="1" dirty="0"/>
              <a:t>‘</a:t>
            </a:r>
            <a:r>
              <a:rPr lang="el-GR" b="1" dirty="0"/>
              <a:t>η’ </a:t>
            </a:r>
            <a:r>
              <a:rPr lang="en-US" dirty="0"/>
              <a:t>for each parameter and at every time step </a:t>
            </a:r>
            <a:r>
              <a:rPr lang="en-US" b="1" dirty="0"/>
              <a:t>‘t’. </a:t>
            </a:r>
            <a:r>
              <a:rPr lang="en-US" dirty="0"/>
              <a:t>It’s a type second order optimization algorithm. It works on derivative of an error function.</a:t>
            </a:r>
            <a:endParaRPr lang="en-US" sz="3200" dirty="0"/>
          </a:p>
        </p:txBody>
      </p:sp>
    </p:spTree>
    <p:extLst>
      <p:ext uri="{BB962C8B-B14F-4D97-AF65-F5344CB8AC3E}">
        <p14:creationId xmlns:p14="http://schemas.microsoft.com/office/powerpoint/2010/main" val="231593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302628" y="1687796"/>
            <a:ext cx="6683244" cy="3150644"/>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l-GR" sz="2000" b="1" dirty="0"/>
              <a:t>η </a:t>
            </a:r>
            <a:r>
              <a:rPr lang="en-US" sz="2000" dirty="0"/>
              <a:t>modified for given parameter </a:t>
            </a:r>
            <a:r>
              <a:rPr lang="el-GR" sz="2000" dirty="0"/>
              <a:t>θ(</a:t>
            </a:r>
            <a:r>
              <a:rPr lang="en-US" sz="2000" dirty="0" err="1"/>
              <a:t>i</a:t>
            </a:r>
            <a:r>
              <a:rPr lang="en-US" sz="2000" dirty="0"/>
              <a:t>) at a given time based on previous gradients calculated for given parameter </a:t>
            </a:r>
            <a:r>
              <a:rPr lang="el-GR" sz="2000" dirty="0"/>
              <a:t>θ(</a:t>
            </a:r>
            <a:r>
              <a:rPr lang="en-US" sz="2000" dirty="0" err="1"/>
              <a:t>i</a:t>
            </a:r>
            <a:r>
              <a:rPr lang="en-US" sz="2000" dirty="0"/>
              <a:t>).</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G: Sum of squares of the gradients w.r.t. </a:t>
            </a:r>
            <a:r>
              <a:rPr lang="el-GR" sz="2000" dirty="0"/>
              <a:t>θ(</a:t>
            </a:r>
            <a:r>
              <a:rPr lang="en-US" sz="2000" dirty="0" err="1"/>
              <a:t>i</a:t>
            </a:r>
            <a:r>
              <a:rPr lang="en-US" sz="2000" dirty="0"/>
              <a:t>) up to time step t are stored</a:t>
            </a:r>
          </a:p>
          <a:p>
            <a:pPr marL="1168383" lvl="1" indent="-457200">
              <a:buSzPts val="2400"/>
              <a:buFont typeface="Arial" panose="020B0604020202020204" pitchFamily="34" charset="0"/>
              <a:buChar char="•"/>
            </a:pPr>
            <a:r>
              <a:rPr lang="el-GR" sz="2000" dirty="0"/>
              <a:t>ϵ </a:t>
            </a:r>
            <a:r>
              <a:rPr lang="en-US" sz="2000" dirty="0"/>
              <a:t>is a smoothing term that avoids division by zero (usually on the order of 1e−8)</a:t>
            </a:r>
          </a:p>
          <a:p>
            <a:pPr marL="1168383" lvl="1" indent="-457200">
              <a:buSzPts val="2400"/>
              <a:buFont typeface="Arial" panose="020B0604020202020204" pitchFamily="34" charset="0"/>
              <a:buChar char="•"/>
            </a:pPr>
            <a:r>
              <a:rPr lang="en-US" sz="2000" dirty="0"/>
              <a:t>without square root operation, algorithm performs much worse.</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It makes big updates for less frequent parameters and a small step for frequent parameters.</a:t>
            </a:r>
          </a:p>
        </p:txBody>
      </p:sp>
      <p:pic>
        <p:nvPicPr>
          <p:cNvPr id="6" name="Picture 2">
            <a:extLst>
              <a:ext uri="{FF2B5EF4-FFF2-40B4-BE49-F238E27FC236}">
                <a16:creationId xmlns:a16="http://schemas.microsoft.com/office/drawing/2014/main" id="{F293BB44-7955-A94F-838E-8FD38AD76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803" y="2013572"/>
            <a:ext cx="2705100" cy="635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638483-0800-4047-B251-DC771E6AF00E}"/>
              </a:ext>
            </a:extLst>
          </p:cNvPr>
          <p:cNvSpPr txBox="1"/>
          <p:nvPr/>
        </p:nvSpPr>
        <p:spPr>
          <a:xfrm>
            <a:off x="7189939" y="2640326"/>
            <a:ext cx="4136895" cy="646331"/>
          </a:xfrm>
          <a:prstGeom prst="rect">
            <a:avLst/>
          </a:prstGeom>
          <a:noFill/>
        </p:spPr>
        <p:txBody>
          <a:bodyPr wrap="square">
            <a:spAutoFit/>
          </a:bodyPr>
          <a:lstStyle/>
          <a:p>
            <a:pPr algn="ctr"/>
            <a:r>
              <a:rPr lang="en-US" sz="1800" b="0" i="0" dirty="0">
                <a:effectLst/>
                <a:latin typeface="sohne"/>
              </a:rPr>
              <a:t>A derivative of loss function for </a:t>
            </a:r>
          </a:p>
          <a:p>
            <a:pPr algn="ctr"/>
            <a:r>
              <a:rPr lang="en-US" sz="1800" b="0" i="0" dirty="0">
                <a:effectLst/>
                <a:latin typeface="sohne"/>
              </a:rPr>
              <a:t>given parameters at a given time t.</a:t>
            </a:r>
            <a:endParaRPr lang="en-US" sz="1800" dirty="0"/>
          </a:p>
        </p:txBody>
      </p:sp>
      <p:pic>
        <p:nvPicPr>
          <p:cNvPr id="8" name="Picture 6">
            <a:extLst>
              <a:ext uri="{FF2B5EF4-FFF2-40B4-BE49-F238E27FC236}">
                <a16:creationId xmlns:a16="http://schemas.microsoft.com/office/drawing/2014/main" id="{818D1EE7-D6B7-294C-B4BE-26FF88006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735" y="4387590"/>
            <a:ext cx="3975100" cy="9017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AD7A56-A299-6945-BE93-165CB0BE2857}"/>
              </a:ext>
            </a:extLst>
          </p:cNvPr>
          <p:cNvSpPr txBox="1"/>
          <p:nvPr/>
        </p:nvSpPr>
        <p:spPr>
          <a:xfrm>
            <a:off x="7694330" y="5439389"/>
            <a:ext cx="3289909" cy="830997"/>
          </a:xfrm>
          <a:prstGeom prst="rect">
            <a:avLst/>
          </a:prstGeom>
          <a:noFill/>
        </p:spPr>
        <p:txBody>
          <a:bodyPr wrap="square">
            <a:spAutoFit/>
          </a:bodyPr>
          <a:lstStyle/>
          <a:p>
            <a:pPr algn="ctr"/>
            <a:r>
              <a:rPr lang="en-US" sz="1600" dirty="0"/>
              <a:t>Update parameters for given</a:t>
            </a:r>
          </a:p>
          <a:p>
            <a:pPr algn="ctr"/>
            <a:r>
              <a:rPr lang="en-US" sz="1600" dirty="0"/>
              <a:t> input </a:t>
            </a:r>
            <a:r>
              <a:rPr lang="en-US" sz="1600" dirty="0" err="1"/>
              <a:t>i</a:t>
            </a:r>
            <a:r>
              <a:rPr lang="en-US" sz="1600" dirty="0"/>
              <a:t> and at time/iteration t</a:t>
            </a:r>
            <a:br>
              <a:rPr lang="en-US" sz="1600" dirty="0"/>
            </a:br>
            <a:endParaRPr lang="en-US" sz="1600" dirty="0"/>
          </a:p>
        </p:txBody>
      </p:sp>
    </p:spTree>
    <p:extLst>
      <p:ext uri="{BB962C8B-B14F-4D97-AF65-F5344CB8AC3E}">
        <p14:creationId xmlns:p14="http://schemas.microsoft.com/office/powerpoint/2010/main" val="200642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Advantages:</a:t>
            </a:r>
          </a:p>
          <a:p>
            <a:pPr marL="1168383" lvl="1" indent="-457200">
              <a:buSzPts val="2400"/>
              <a:buFont typeface="Arial" panose="020B0604020202020204" pitchFamily="34" charset="0"/>
              <a:buChar char="•"/>
            </a:pPr>
            <a:r>
              <a:rPr lang="en-US" dirty="0"/>
              <a:t>Learning rate changes for each training parameter.</a:t>
            </a:r>
          </a:p>
          <a:p>
            <a:pPr marL="1168383" lvl="1" indent="-457200">
              <a:buSzPts val="2400"/>
              <a:buFont typeface="Arial" panose="020B0604020202020204" pitchFamily="34" charset="0"/>
              <a:buChar char="•"/>
            </a:pPr>
            <a:r>
              <a:rPr lang="en-US" dirty="0"/>
              <a:t>Don’t need to manually tune the learning rate.</a:t>
            </a:r>
          </a:p>
          <a:p>
            <a:pPr marL="1168383" lvl="1" indent="-457200">
              <a:buSzPts val="2400"/>
              <a:buFont typeface="Arial" panose="020B0604020202020204" pitchFamily="34" charset="0"/>
              <a:buChar char="•"/>
            </a:pPr>
            <a:r>
              <a:rPr lang="en-US" dirty="0"/>
              <a:t>Able to train on sparse data.</a:t>
            </a:r>
          </a:p>
          <a:p>
            <a:pPr marL="711183" lvl="1">
              <a:buSzPts val="2400"/>
            </a:pPr>
            <a:endParaRPr lang="en-US" dirty="0"/>
          </a:p>
          <a:p>
            <a:pPr marL="558798" indent="-457200">
              <a:buSzPts val="2400"/>
              <a:buFont typeface="Arial" panose="020B0604020202020204" pitchFamily="34" charset="0"/>
              <a:buChar char="•"/>
            </a:pPr>
            <a:r>
              <a:rPr lang="en-US" dirty="0"/>
              <a:t>Disadvantages:</a:t>
            </a:r>
          </a:p>
          <a:p>
            <a:pPr marL="1168383" lvl="1" indent="-457200">
              <a:buSzPts val="2400"/>
              <a:buFont typeface="Arial" panose="020B0604020202020204" pitchFamily="34" charset="0"/>
              <a:buChar char="•"/>
            </a:pPr>
            <a:r>
              <a:rPr lang="en-US" dirty="0"/>
              <a:t>Computationally expensive as a need to calculate the second order derivative.</a:t>
            </a:r>
          </a:p>
          <a:p>
            <a:pPr marL="1168383" lvl="1" indent="-457200">
              <a:buSzPts val="2400"/>
              <a:buFont typeface="Arial" panose="020B0604020202020204" pitchFamily="34" charset="0"/>
              <a:buChar char="•"/>
            </a:pPr>
            <a:r>
              <a:rPr lang="en-US" dirty="0"/>
              <a:t>The learning rate is always decreasing results in slow training.</a:t>
            </a:r>
          </a:p>
        </p:txBody>
      </p:sp>
    </p:spTree>
    <p:extLst>
      <p:ext uri="{BB962C8B-B14F-4D97-AF65-F5344CB8AC3E}">
        <p14:creationId xmlns:p14="http://schemas.microsoft.com/office/powerpoint/2010/main" val="186477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31756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Training Deep Neural Networks - 2</a:t>
            </a:r>
            <a:endParaRPr sz="4000" dirty="0">
              <a:solidFill>
                <a:srgbClr val="E46102"/>
              </a:solidFill>
            </a:endParaRPr>
          </a:p>
        </p:txBody>
      </p:sp>
    </p:spTree>
    <p:extLst>
      <p:ext uri="{BB962C8B-B14F-4D97-AF65-F5344CB8AC3E}">
        <p14:creationId xmlns:p14="http://schemas.microsoft.com/office/powerpoint/2010/main" val="679287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RMSProp</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err="1"/>
              <a:t>AdaGrad</a:t>
            </a:r>
            <a:r>
              <a:rPr lang="en-US" sz="2000" dirty="0"/>
              <a:t> slows down a bit too fast </a:t>
            </a:r>
          </a:p>
          <a:p>
            <a:pPr marL="101598">
              <a:buSzPts val="2400"/>
            </a:pPr>
            <a:r>
              <a:rPr lang="en-US" sz="2000" dirty="0"/>
              <a:t>	ends up never converging to global optimum</a:t>
            </a:r>
          </a:p>
          <a:p>
            <a:pPr marL="101598">
              <a:buSzPts val="2400"/>
            </a:pPr>
            <a:endParaRPr lang="en-US" sz="2000" dirty="0"/>
          </a:p>
          <a:p>
            <a:pPr marL="101598">
              <a:buSzPts val="2400"/>
            </a:pPr>
            <a:r>
              <a:rPr lang="en-US" sz="2000" i="1" dirty="0" err="1"/>
              <a:t>RMSProp</a:t>
            </a:r>
            <a:r>
              <a:rPr lang="en-US" sz="2000" i="1" dirty="0"/>
              <a:t> </a:t>
            </a:r>
            <a:r>
              <a:rPr lang="en-US" sz="2000" dirty="0"/>
              <a:t>algorithm fixes this</a:t>
            </a:r>
          </a:p>
          <a:p>
            <a:pPr marL="101598">
              <a:buSzPts val="2400"/>
            </a:pPr>
            <a:r>
              <a:rPr lang="en-US" sz="2000" dirty="0"/>
              <a:t>	- by accumulating gradients only from most recent iterations </a:t>
            </a:r>
          </a:p>
          <a:p>
            <a:pPr marL="101598">
              <a:buSzPts val="2400"/>
            </a:pPr>
            <a:r>
              <a:rPr lang="en-US" sz="2000" dirty="0"/>
              <a:t>		(as opposed to all the gradients since the beginning of training)</a:t>
            </a:r>
          </a:p>
          <a:p>
            <a:pPr marL="101598">
              <a:buSzPts val="2400"/>
            </a:pPr>
            <a:r>
              <a:rPr lang="en-US" sz="2000" dirty="0"/>
              <a:t>	- does so by using exponential decay in the first step. </a:t>
            </a:r>
          </a:p>
          <a:p>
            <a:pPr marL="101598">
              <a:buSzPts val="2400"/>
            </a:pPr>
            <a:endParaRPr lang="en-US" sz="2800" dirty="0"/>
          </a:p>
          <a:p>
            <a:r>
              <a:rPr lang="en-US" sz="2000" dirty="0"/>
              <a:t>	- decay rate </a:t>
            </a:r>
            <a:r>
              <a:rPr lang="el-GR" sz="2000" i="1" dirty="0"/>
              <a:t>β</a:t>
            </a:r>
            <a:r>
              <a:rPr lang="en-US" sz="2000" dirty="0"/>
              <a:t> typically set to 0.9. </a:t>
            </a:r>
          </a:p>
          <a:p>
            <a:r>
              <a:rPr lang="en-US" sz="2000" dirty="0"/>
              <a:t>	- Yes, it is once again a new hyperparameter, but this default value often works well, so you 	    may not need to tune it at all. </a:t>
            </a:r>
            <a:endParaRPr lang="en-US" sz="2800" dirty="0"/>
          </a:p>
          <a:p>
            <a:r>
              <a:rPr lang="en-US" sz="2000" dirty="0"/>
              <a:t>	</a:t>
            </a:r>
          </a:p>
          <a:p>
            <a:r>
              <a:rPr lang="en-US" sz="2000" dirty="0">
                <a:solidFill>
                  <a:srgbClr val="000087"/>
                </a:solidFill>
                <a:latin typeface="UbuntuMono"/>
              </a:rPr>
              <a:t>				optimizer </a:t>
            </a:r>
            <a:r>
              <a:rPr lang="en-US" sz="2000" dirty="0">
                <a:solidFill>
                  <a:srgbClr val="545454"/>
                </a:solidFill>
                <a:latin typeface="UbuntuMono"/>
              </a:rPr>
              <a:t>= </a:t>
            </a:r>
            <a:r>
              <a:rPr lang="en-US" sz="2000" dirty="0" err="1">
                <a:solidFill>
                  <a:srgbClr val="000087"/>
                </a:solidFill>
                <a:latin typeface="UbuntuMono"/>
              </a:rPr>
              <a:t>keras</a:t>
            </a:r>
            <a:r>
              <a:rPr lang="en-US" sz="2000" dirty="0" err="1">
                <a:solidFill>
                  <a:srgbClr val="545454"/>
                </a:solidFill>
                <a:latin typeface="UbuntuMono"/>
              </a:rPr>
              <a:t>.</a:t>
            </a:r>
            <a:r>
              <a:rPr lang="en-US" sz="2000" dirty="0" err="1">
                <a:solidFill>
                  <a:srgbClr val="000087"/>
                </a:solidFill>
                <a:latin typeface="UbuntuMono"/>
              </a:rPr>
              <a:t>optimizers</a:t>
            </a:r>
            <a:r>
              <a:rPr lang="en-US" sz="2000" dirty="0" err="1">
                <a:solidFill>
                  <a:srgbClr val="545454"/>
                </a:solidFill>
                <a:latin typeface="UbuntuMono"/>
              </a:rPr>
              <a:t>.</a:t>
            </a:r>
            <a:r>
              <a:rPr lang="en-US" sz="2000" dirty="0" err="1">
                <a:solidFill>
                  <a:srgbClr val="000087"/>
                </a:solidFill>
                <a:latin typeface="UbuntuMono"/>
              </a:rPr>
              <a:t>RMSprop</a:t>
            </a:r>
            <a:r>
              <a:rPr lang="en-US" sz="2000" dirty="0">
                <a:latin typeface="UbuntuMono"/>
              </a:rPr>
              <a:t>(</a:t>
            </a:r>
            <a:r>
              <a:rPr lang="en-US" sz="2000" dirty="0" err="1">
                <a:solidFill>
                  <a:srgbClr val="000087"/>
                </a:solidFill>
                <a:latin typeface="UbuntuMono"/>
              </a:rPr>
              <a:t>lr</a:t>
            </a:r>
            <a:r>
              <a:rPr lang="en-US" sz="2000" dirty="0">
                <a:solidFill>
                  <a:srgbClr val="545454"/>
                </a:solidFill>
                <a:latin typeface="UbuntuMono"/>
              </a:rPr>
              <a:t>=</a:t>
            </a:r>
            <a:r>
              <a:rPr lang="en-US" sz="2000" dirty="0">
                <a:solidFill>
                  <a:srgbClr val="FF6600"/>
                </a:solidFill>
                <a:latin typeface="UbuntuMono"/>
              </a:rPr>
              <a:t>0.001</a:t>
            </a:r>
            <a:r>
              <a:rPr lang="en-US" sz="2000" dirty="0">
                <a:latin typeface="UbuntuMono"/>
              </a:rPr>
              <a:t>, </a:t>
            </a:r>
            <a:r>
              <a:rPr lang="en-US" sz="2000" dirty="0">
                <a:solidFill>
                  <a:srgbClr val="000087"/>
                </a:solidFill>
                <a:latin typeface="UbuntuMono"/>
              </a:rPr>
              <a:t>rho</a:t>
            </a:r>
            <a:r>
              <a:rPr lang="en-US" sz="2000" dirty="0">
                <a:solidFill>
                  <a:srgbClr val="545454"/>
                </a:solidFill>
                <a:latin typeface="UbuntuMono"/>
              </a:rPr>
              <a:t>=</a:t>
            </a:r>
            <a:r>
              <a:rPr lang="en-US" sz="2000" dirty="0">
                <a:solidFill>
                  <a:srgbClr val="FF6600"/>
                </a:solidFill>
                <a:latin typeface="UbuntuMono"/>
              </a:rPr>
              <a:t>0.9</a:t>
            </a:r>
            <a:r>
              <a:rPr lang="en-US" sz="2000" dirty="0">
                <a:latin typeface="UbuntuMono"/>
              </a:rPr>
              <a:t>) </a:t>
            </a:r>
            <a:endParaRPr lang="en-US" sz="2000" dirty="0"/>
          </a:p>
          <a:p>
            <a:endParaRPr lang="en-US" sz="2000" dirty="0"/>
          </a:p>
          <a:p>
            <a:r>
              <a:rPr lang="en-US" sz="2000" dirty="0"/>
              <a:t>NOTE: Except on very simple problems, this optimizer almost always performs much better than </a:t>
            </a:r>
            <a:r>
              <a:rPr lang="en-US" sz="2000" dirty="0" err="1"/>
              <a:t>AdaGrad</a:t>
            </a:r>
            <a:r>
              <a:rPr lang="en-US" sz="2000" dirty="0"/>
              <a:t>. Preferred optimization algorithm until Adam optimization came around. </a:t>
            </a:r>
            <a:endParaRPr lang="en-US" sz="2800" dirty="0"/>
          </a:p>
          <a:p>
            <a:pPr marL="101598">
              <a:buSzPts val="2400"/>
            </a:pPr>
            <a:endParaRPr lang="en-US" sz="2800" dirty="0"/>
          </a:p>
        </p:txBody>
      </p:sp>
      <p:pic>
        <p:nvPicPr>
          <p:cNvPr id="3" name="Picture 2">
            <a:extLst>
              <a:ext uri="{FF2B5EF4-FFF2-40B4-BE49-F238E27FC236}">
                <a16:creationId xmlns:a16="http://schemas.microsoft.com/office/drawing/2014/main" id="{A349CE09-D000-104B-B8CC-686A5EC67A00}"/>
              </a:ext>
            </a:extLst>
          </p:cNvPr>
          <p:cNvPicPr>
            <a:picLocks noChangeAspect="1"/>
          </p:cNvPicPr>
          <p:nvPr/>
        </p:nvPicPr>
        <p:blipFill>
          <a:blip r:embed="rId2"/>
          <a:stretch>
            <a:fillRect/>
          </a:stretch>
        </p:blipFill>
        <p:spPr>
          <a:xfrm>
            <a:off x="8066762" y="1467730"/>
            <a:ext cx="2921783" cy="1055513"/>
          </a:xfrm>
          <a:prstGeom prst="rect">
            <a:avLst/>
          </a:prstGeom>
        </p:spPr>
      </p:pic>
    </p:spTree>
    <p:extLst>
      <p:ext uri="{BB962C8B-B14F-4D97-AF65-F5344CB8AC3E}">
        <p14:creationId xmlns:p14="http://schemas.microsoft.com/office/powerpoint/2010/main" val="3634103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Adam Optimization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i="1" dirty="0"/>
              <a:t>Adam - </a:t>
            </a:r>
            <a:r>
              <a:rPr lang="en-US" sz="2800" dirty="0"/>
              <a:t>combines the ideas of Momentum optimization and </a:t>
            </a:r>
            <a:r>
              <a:rPr lang="en-US" sz="2800" dirty="0" err="1"/>
              <a:t>RMSProp</a:t>
            </a:r>
            <a:endParaRPr lang="en-US" sz="2800" dirty="0"/>
          </a:p>
          <a:p>
            <a:pPr marL="1168383" lvl="1" indent="-457200">
              <a:buSzPts val="2400"/>
              <a:buFont typeface="Arial" panose="020B0604020202020204" pitchFamily="34" charset="0"/>
              <a:buChar char="•"/>
            </a:pPr>
            <a:r>
              <a:rPr lang="en-US" sz="2800" dirty="0"/>
              <a:t>keeps track of an exponentially decaying average of past gradients (Momentum)</a:t>
            </a:r>
          </a:p>
          <a:p>
            <a:pPr marL="1168383" lvl="1" indent="-457200">
              <a:buSzPts val="2400"/>
              <a:buFont typeface="Arial" panose="020B0604020202020204" pitchFamily="34" charset="0"/>
              <a:buChar char="•"/>
            </a:pPr>
            <a:r>
              <a:rPr lang="en-US" sz="2800" dirty="0"/>
              <a:t>keeps track of an exponentially decaying average of past squared gradients (</a:t>
            </a:r>
            <a:r>
              <a:rPr lang="en-US" sz="2800" dirty="0" err="1"/>
              <a:t>RMSProp</a:t>
            </a:r>
            <a:r>
              <a:rPr lang="en-US" sz="2800" dirty="0"/>
              <a:t>)</a:t>
            </a:r>
          </a:p>
        </p:txBody>
      </p:sp>
    </p:spTree>
    <p:extLst>
      <p:ext uri="{BB962C8B-B14F-4D97-AF65-F5344CB8AC3E}">
        <p14:creationId xmlns:p14="http://schemas.microsoft.com/office/powerpoint/2010/main" val="3664248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Useful rules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Adam is the arguably the best optimizers. If one wants to train the neural network in less time and more efficiently than Adam is the optimizer.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sparse data use the optimizers with dynamic learning rate.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want to use gradient descent algorithm than min-batch gradient descent is the best option.</a:t>
            </a:r>
          </a:p>
        </p:txBody>
      </p:sp>
    </p:spTree>
    <p:extLst>
      <p:ext uri="{BB962C8B-B14F-4D97-AF65-F5344CB8AC3E}">
        <p14:creationId xmlns:p14="http://schemas.microsoft.com/office/powerpoint/2010/main" val="1384282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Learning Rate Scheduling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Self read from text book – Hands on..</a:t>
            </a:r>
          </a:p>
        </p:txBody>
      </p:sp>
    </p:spTree>
    <p:extLst>
      <p:ext uri="{BB962C8B-B14F-4D97-AF65-F5344CB8AC3E}">
        <p14:creationId xmlns:p14="http://schemas.microsoft.com/office/powerpoint/2010/main" val="146614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4918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Avoiding overfitting through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6464995"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DNNs typically have tens of thousands of parameters, sometimes even millions.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Network has an incredible amount of freedom and can fit a huge variety of complex datasets.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But this great flexibility also means that it is prone to overfitting the training set. </a:t>
            </a:r>
            <a:endParaRPr lang="en-US" sz="3200" dirty="0"/>
          </a:p>
        </p:txBody>
      </p:sp>
      <p:pic>
        <p:nvPicPr>
          <p:cNvPr id="13314" name="Picture 2">
            <a:extLst>
              <a:ext uri="{FF2B5EF4-FFF2-40B4-BE49-F238E27FC236}">
                <a16:creationId xmlns:a16="http://schemas.microsoft.com/office/drawing/2014/main" id="{BB54A4B5-7558-0046-AC17-A674D1682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1765" y="2375248"/>
            <a:ext cx="3665223" cy="21075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80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Addressing overfitting</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What is noise, how is it captured in the training data?</a:t>
            </a:r>
          </a:p>
          <a:p>
            <a:pPr marL="558798" indent="-457200">
              <a:buSzPts val="2400"/>
              <a:buFont typeface="Arial" panose="020B0604020202020204" pitchFamily="34" charset="0"/>
              <a:buChar char="•"/>
            </a:pPr>
            <a:r>
              <a:rPr lang="en-US" sz="3200" dirty="0"/>
              <a:t>What is overfitting?</a:t>
            </a:r>
          </a:p>
          <a:p>
            <a:pPr marL="558798" indent="-457200">
              <a:buSzPts val="2400"/>
              <a:buFont typeface="Arial" panose="020B0604020202020204" pitchFamily="34" charset="0"/>
              <a:buChar char="•"/>
            </a:pPr>
            <a:r>
              <a:rPr lang="en-US" sz="3200" dirty="0"/>
              <a:t>How do you detect overfitting?</a:t>
            </a:r>
          </a:p>
          <a:p>
            <a:pPr marL="558798" indent="-457200">
              <a:buSzPts val="2400"/>
              <a:buFont typeface="Arial" panose="020B0604020202020204" pitchFamily="34" charset="0"/>
              <a:buChar char="•"/>
            </a:pPr>
            <a:r>
              <a:rPr lang="en-US" sz="3200" dirty="0"/>
              <a:t>How to alleviate overfitting?</a:t>
            </a:r>
          </a:p>
        </p:txBody>
      </p:sp>
    </p:spTree>
    <p:extLst>
      <p:ext uri="{BB962C8B-B14F-4D97-AF65-F5344CB8AC3E}">
        <p14:creationId xmlns:p14="http://schemas.microsoft.com/office/powerpoint/2010/main" val="266444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7797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We need Regularization!</a:t>
            </a:r>
          </a:p>
        </p:txBody>
      </p:sp>
    </p:spTree>
    <p:extLst>
      <p:ext uri="{BB962C8B-B14F-4D97-AF65-F5344CB8AC3E}">
        <p14:creationId xmlns:p14="http://schemas.microsoft.com/office/powerpoint/2010/main" val="3101711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0979526" cy="5194299"/>
          </a:xfrm>
          <a:prstGeom prst="rect">
            <a:avLst/>
          </a:prstGeom>
          <a:noFill/>
          <a:ln>
            <a:noFill/>
          </a:ln>
        </p:spPr>
        <p:txBody>
          <a:bodyPr spcFirstLastPara="1" wrap="square" lIns="121900" tIns="121900" rIns="121900" bIns="121900" anchor="t" anchorCtr="0">
            <a:noAutofit/>
          </a:bodyPr>
          <a:lstStyle/>
          <a:p>
            <a:pPr marL="101598">
              <a:buSzPts val="2400"/>
            </a:pPr>
            <a:r>
              <a:rPr lang="en-US" dirty="0"/>
              <a:t>If… </a:t>
            </a:r>
          </a:p>
          <a:p>
            <a:pPr marL="558798" indent="-457200">
              <a:buSzPts val="2400"/>
              <a:buFont typeface="Arial" panose="020B0604020202020204" pitchFamily="34" charset="0"/>
              <a:buChar char="•"/>
            </a:pPr>
            <a:r>
              <a:rPr lang="en-US" dirty="0"/>
              <a:t>a model is too complex w.r.t. data, it likely result in overfitting.</a:t>
            </a:r>
          </a:p>
          <a:p>
            <a:pPr marL="558798" indent="-457200">
              <a:buSzPts val="2400"/>
              <a:buFont typeface="Arial" panose="020B0604020202020204" pitchFamily="34" charset="0"/>
              <a:buChar char="•"/>
            </a:pPr>
            <a:r>
              <a:rPr lang="en-US" dirty="0"/>
              <a:t>a model tries to capture each and every detail about all data points</a:t>
            </a:r>
          </a:p>
          <a:p>
            <a:pPr marL="1168383" lvl="1" indent="-457200">
              <a:buSzPts val="2400"/>
              <a:buFont typeface="Arial" panose="020B0604020202020204" pitchFamily="34" charset="0"/>
              <a:buChar char="•"/>
            </a:pPr>
            <a:r>
              <a:rPr lang="en-US" dirty="0"/>
              <a:t>it fails to generalize well to the trend in the dataset.</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This model is too complex with respect to the data (blue dots). Hence, we have an overfitting problem. We can solve this problem by reducing the complexity of model.</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u="sng" dirty="0"/>
              <a:t>Regularization reduces this model complexity</a:t>
            </a:r>
            <a:endParaRPr lang="en-US" dirty="0"/>
          </a:p>
          <a:p>
            <a:pPr marL="711183" lvl="1">
              <a:buSzPts val="2400"/>
            </a:pPr>
            <a:endParaRPr lang="en-US" dirty="0"/>
          </a:p>
          <a:p>
            <a:pPr marL="558798" indent="-457200">
              <a:buSzPts val="2400"/>
              <a:buFont typeface="Arial" panose="020B0604020202020204" pitchFamily="34" charset="0"/>
              <a:buChar char="•"/>
            </a:pPr>
            <a:endParaRPr lang="en-US" sz="3200" dirty="0"/>
          </a:p>
        </p:txBody>
      </p:sp>
      <p:pic>
        <p:nvPicPr>
          <p:cNvPr id="5122" name="Picture 2">
            <a:extLst>
              <a:ext uri="{FF2B5EF4-FFF2-40B4-BE49-F238E27FC236}">
                <a16:creationId xmlns:a16="http://schemas.microsoft.com/office/drawing/2014/main" id="{F865826A-DF4A-0849-97D5-3187C0E18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477" y="4172718"/>
            <a:ext cx="3469496" cy="217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186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Controls model complexity </a:t>
            </a:r>
          </a:p>
          <a:p>
            <a:pPr marL="1168383" lvl="1" indent="-457200">
              <a:buSzPts val="2400"/>
              <a:buFont typeface="Arial" panose="020B0604020202020204" pitchFamily="34" charset="0"/>
              <a:buChar char="•"/>
            </a:pPr>
            <a:r>
              <a:rPr lang="en-US" sz="3200" dirty="0"/>
              <a:t>by adding a penalty for higher terms. </a:t>
            </a:r>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i="1" dirty="0"/>
              <a:t>Normally</a:t>
            </a:r>
            <a:r>
              <a:rPr lang="en-US" sz="3200" dirty="0"/>
              <a:t>, model aims to minimize loss according to loss function. </a:t>
            </a:r>
          </a:p>
          <a:p>
            <a:pPr marL="101598">
              <a:buSzPts val="2400"/>
            </a:pPr>
            <a:endParaRPr lang="en-US" sz="3200" dirty="0"/>
          </a:p>
          <a:p>
            <a:pPr marL="558798" indent="-457200">
              <a:buSzPts val="2400"/>
              <a:buFont typeface="Arial" panose="020B0604020202020204" pitchFamily="34" charset="0"/>
              <a:buChar char="•"/>
            </a:pPr>
            <a:r>
              <a:rPr lang="en-US" sz="3200" u="sng" dirty="0"/>
              <a:t>Regularization adds a term so that model minimizes both complexity and loss.</a:t>
            </a:r>
          </a:p>
        </p:txBody>
      </p:sp>
    </p:spTree>
    <p:extLst>
      <p:ext uri="{BB962C8B-B14F-4D97-AF65-F5344CB8AC3E}">
        <p14:creationId xmlns:p14="http://schemas.microsoft.com/office/powerpoint/2010/main" val="377126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Transfer Learning w. </a:t>
            </a:r>
            <a:r>
              <a:rPr lang="en-US" dirty="0" err="1">
                <a:latin typeface="Calibri" panose="020F0502020204030204" pitchFamily="34" charset="0"/>
                <a:cs typeface="Calibri" panose="020F0502020204030204" pitchFamily="34" charset="0"/>
              </a:rPr>
              <a:t>Keras</a:t>
            </a:r>
            <a:endParaRPr lang="en-US" dirty="0">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7590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Term added </a:t>
            </a:r>
          </a:p>
        </p:txBody>
      </p:sp>
      <p:pic>
        <p:nvPicPr>
          <p:cNvPr id="14338" name="Picture 2">
            <a:extLst>
              <a:ext uri="{FF2B5EF4-FFF2-40B4-BE49-F238E27FC236}">
                <a16:creationId xmlns:a16="http://schemas.microsoft.com/office/drawing/2014/main" id="{60AFD524-6DB3-C14B-9D7F-C75D3EECF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559050"/>
            <a:ext cx="6629400" cy="17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816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 Techniques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4029306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Complexity in a model</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615948" indent="-514350">
              <a:buSzPts val="2400"/>
              <a:buFont typeface="+mj-lt"/>
              <a:buAutoNum type="arabicPeriod"/>
            </a:pPr>
            <a:endParaRPr lang="en-US" sz="3200" dirty="0"/>
          </a:p>
          <a:p>
            <a:pPr marL="615948" indent="-514350">
              <a:buSzPts val="2400"/>
              <a:buFont typeface="+mj-lt"/>
              <a:buAutoNum type="arabicPeriod"/>
            </a:pPr>
            <a:r>
              <a:rPr lang="en-US" sz="3200" dirty="0"/>
              <a:t>Total number of features</a:t>
            </a:r>
          </a:p>
          <a:p>
            <a:pPr marL="615948" indent="-514350">
              <a:buSzPts val="2400"/>
              <a:buFont typeface="+mj-lt"/>
              <a:buAutoNum type="arabicPeriod"/>
            </a:pPr>
            <a:endParaRPr lang="en-US" sz="3200" dirty="0"/>
          </a:p>
          <a:p>
            <a:pPr marL="615948" indent="-514350">
              <a:buSzPts val="2400"/>
              <a:buFont typeface="+mj-lt"/>
              <a:buAutoNum type="arabicPeriod"/>
            </a:pPr>
            <a:r>
              <a:rPr lang="en-US" sz="3200" dirty="0"/>
              <a:t>The weights of features</a:t>
            </a:r>
          </a:p>
          <a:p>
            <a:pPr marL="615948" indent="-514350">
              <a:buSzPts val="2400"/>
              <a:buFont typeface="+mj-lt"/>
              <a:buAutoNum type="arabicPeriod"/>
            </a:pPr>
            <a:endParaRPr lang="en-US" sz="3200" dirty="0"/>
          </a:p>
        </p:txBody>
      </p:sp>
    </p:spTree>
    <p:extLst>
      <p:ext uri="{BB962C8B-B14F-4D97-AF65-F5344CB8AC3E}">
        <p14:creationId xmlns:p14="http://schemas.microsoft.com/office/powerpoint/2010/main" val="2738336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1 and </a:t>
            </a: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896941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1</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1</a:t>
            </a:r>
            <a:r>
              <a:rPr lang="en-US" sz="3600" dirty="0"/>
              <a:t> </a:t>
            </a:r>
            <a:r>
              <a:rPr lang="en-US" sz="2800" dirty="0"/>
              <a:t>regularization  - handles complexity due to total number of features. </a:t>
            </a:r>
          </a:p>
          <a:p>
            <a:pPr marL="558798" indent="-457200">
              <a:buSzPts val="2400"/>
              <a:buFont typeface="Arial" panose="020B0604020202020204" pitchFamily="34" charset="0"/>
              <a:buChar char="•"/>
            </a:pPr>
            <a:r>
              <a:rPr lang="en-US" dirty="0"/>
              <a:t>acts like a force that subtracts a </a:t>
            </a:r>
            <a:r>
              <a:rPr lang="en-US" u="sng" dirty="0"/>
              <a:t>small amount from weights </a:t>
            </a:r>
            <a:r>
              <a:rPr lang="en-US" dirty="0"/>
              <a:t>at each iteration. </a:t>
            </a:r>
          </a:p>
          <a:p>
            <a:pPr marL="558798" indent="-457200">
              <a:buSzPts val="2400"/>
              <a:buFont typeface="Arial" panose="020B0604020202020204" pitchFamily="34" charset="0"/>
              <a:buChar char="•"/>
            </a:pPr>
            <a:r>
              <a:rPr lang="en-US" dirty="0"/>
              <a:t>some weights eventually become zero.</a:t>
            </a:r>
          </a:p>
          <a:p>
            <a:pPr marL="558798" indent="-457200">
              <a:buSzPts val="2400"/>
              <a:buFont typeface="Arial" panose="020B0604020202020204" pitchFamily="34" charset="0"/>
              <a:buChar char="•"/>
            </a:pPr>
            <a:r>
              <a:rPr lang="en-US" dirty="0"/>
              <a:t>also called lasso regularization</a:t>
            </a:r>
            <a:endParaRPr lang="en-US" sz="2800" dirty="0"/>
          </a:p>
        </p:txBody>
      </p:sp>
      <p:pic>
        <p:nvPicPr>
          <p:cNvPr id="15364" name="Picture 4">
            <a:extLst>
              <a:ext uri="{FF2B5EF4-FFF2-40B4-BE49-F238E27FC236}">
                <a16:creationId xmlns:a16="http://schemas.microsoft.com/office/drawing/2014/main" id="{551BD0EC-4183-B447-B618-3908811E0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580" y="4098794"/>
            <a:ext cx="4145675" cy="131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737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2</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2 </a:t>
            </a:r>
            <a:r>
              <a:rPr lang="en-US" sz="2800" dirty="0"/>
              <a:t>regularization - handles complexity due to magnitude of feature weights. </a:t>
            </a:r>
          </a:p>
          <a:p>
            <a:pPr marL="558798" indent="-457200">
              <a:buSzPts val="2400"/>
              <a:buFont typeface="Arial" panose="020B0604020202020204" pitchFamily="34" charset="0"/>
              <a:buChar char="•"/>
            </a:pPr>
            <a:r>
              <a:rPr lang="en-US" dirty="0"/>
              <a:t>acts like a force that removes a </a:t>
            </a:r>
            <a:r>
              <a:rPr lang="en-US" u="sng" dirty="0"/>
              <a:t>small percentage from weight</a:t>
            </a:r>
            <a:r>
              <a:rPr lang="en-US" dirty="0"/>
              <a:t> at each iteration. </a:t>
            </a:r>
          </a:p>
          <a:p>
            <a:pPr marL="558798" indent="-457200">
              <a:buSzPts val="2400"/>
              <a:buFont typeface="Arial" panose="020B0604020202020204" pitchFamily="34" charset="0"/>
              <a:buChar char="•"/>
            </a:pPr>
            <a:r>
              <a:rPr lang="en-US" dirty="0"/>
              <a:t>weights decrease but never become zero</a:t>
            </a:r>
          </a:p>
          <a:p>
            <a:pPr marL="558798" indent="-457200">
              <a:buSzPts val="2400"/>
              <a:buFont typeface="Arial" panose="020B0604020202020204" pitchFamily="34" charset="0"/>
              <a:buChar char="•"/>
            </a:pPr>
            <a:r>
              <a:rPr lang="en-US" dirty="0"/>
              <a:t>Also called ridge regularization</a:t>
            </a:r>
          </a:p>
        </p:txBody>
      </p:sp>
      <p:pic>
        <p:nvPicPr>
          <p:cNvPr id="6" name="Picture 2">
            <a:extLst>
              <a:ext uri="{FF2B5EF4-FFF2-40B4-BE49-F238E27FC236}">
                <a16:creationId xmlns:a16="http://schemas.microsoft.com/office/drawing/2014/main" id="{4DC7A695-55D0-FA41-9971-6559C1979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554" y="4208745"/>
            <a:ext cx="5047733" cy="147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05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1</a:t>
            </a:r>
            <a:r>
              <a:rPr lang="en-US" sz="5400" dirty="0">
                <a:solidFill>
                  <a:srgbClr val="E46102"/>
                </a:solidFill>
              </a:rPr>
              <a:t> </a:t>
            </a:r>
            <a:r>
              <a:rPr lang="en-US" sz="4400" dirty="0">
                <a:solidFill>
                  <a:srgbClr val="E46102"/>
                </a:solidFill>
              </a:rPr>
              <a:t>and </a:t>
            </a:r>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2</a:t>
            </a:r>
            <a:r>
              <a:rPr lang="en-US" sz="4400" dirty="0">
                <a:solidFill>
                  <a:srgbClr val="E46102"/>
                </a:solidFill>
              </a:rPr>
              <a:t> Regularization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Apply l2 regularization to a </a:t>
            </a:r>
            <a:r>
              <a:rPr lang="en-US" dirty="0" err="1"/>
              <a:t>Keras</a:t>
            </a:r>
            <a:r>
              <a:rPr lang="en-US" dirty="0"/>
              <a:t> layer’s connection weights, using a regularization factor of 0.01 </a:t>
            </a:r>
            <a:endParaRPr lang="en-US" sz="3200" dirty="0"/>
          </a:p>
        </p:txBody>
      </p:sp>
      <p:pic>
        <p:nvPicPr>
          <p:cNvPr id="3" name="Picture 2">
            <a:extLst>
              <a:ext uri="{FF2B5EF4-FFF2-40B4-BE49-F238E27FC236}">
                <a16:creationId xmlns:a16="http://schemas.microsoft.com/office/drawing/2014/main" id="{A195746B-7B94-264F-BCBB-A92E8A76FE90}"/>
              </a:ext>
            </a:extLst>
          </p:cNvPr>
          <p:cNvPicPr>
            <a:picLocks noChangeAspect="1"/>
          </p:cNvPicPr>
          <p:nvPr/>
        </p:nvPicPr>
        <p:blipFill>
          <a:blip r:embed="rId2"/>
          <a:stretch>
            <a:fillRect/>
          </a:stretch>
        </p:blipFill>
        <p:spPr>
          <a:xfrm>
            <a:off x="2001328" y="2363555"/>
            <a:ext cx="7643003" cy="817316"/>
          </a:xfrm>
          <a:prstGeom prst="rect">
            <a:avLst/>
          </a:prstGeom>
        </p:spPr>
      </p:pic>
    </p:spTree>
    <p:extLst>
      <p:ext uri="{BB962C8B-B14F-4D97-AF65-F5344CB8AC3E}">
        <p14:creationId xmlns:p14="http://schemas.microsoft.com/office/powerpoint/2010/main" val="1721311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solidFill>
                  <a:srgbClr val="E46102"/>
                </a:solidFill>
              </a:rPr>
              <a:t>Other methods to minimize model complexity</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6923416" cy="2725468"/>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We can also reduce the model complexity by tuning the hyperparameters. Each algorithm has its own hyperparameters. In case of a random forest model, tree depth has a large impact on the model complexity.</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one of the best regularization techniques in Chapter 10: early stopping. </a:t>
            </a:r>
          </a:p>
          <a:p>
            <a:pPr marL="1168383" lvl="1" indent="-457200">
              <a:buSzPts val="2400"/>
              <a:buFont typeface="Arial" panose="020B0604020202020204" pitchFamily="34" charset="0"/>
              <a:buChar char="•"/>
            </a:pPr>
            <a:r>
              <a:rPr lang="en-US" dirty="0"/>
              <a:t>Stop training as soon as validation error reaches a minimum </a:t>
            </a:r>
          </a:p>
          <a:p>
            <a:pPr marL="1168383" lvl="1" indent="-457200">
              <a:buSzPts val="2400"/>
              <a:buFont typeface="Arial" panose="020B0604020202020204" pitchFamily="34" charset="0"/>
              <a:buChar char="•"/>
            </a:pPr>
            <a:endParaRPr lang="en-US" dirty="0"/>
          </a:p>
        </p:txBody>
      </p:sp>
      <p:pic>
        <p:nvPicPr>
          <p:cNvPr id="6145" name="Picture 1" descr="page169image1287458944">
            <a:extLst>
              <a:ext uri="{FF2B5EF4-FFF2-40B4-BE49-F238E27FC236}">
                <a16:creationId xmlns:a16="http://schemas.microsoft.com/office/drawing/2014/main" id="{47C7CFFB-0EB0-1649-97F8-822DE8C8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69image1287458560">
            <a:extLst>
              <a:ext uri="{FF2B5EF4-FFF2-40B4-BE49-F238E27FC236}">
                <a16:creationId xmlns:a16="http://schemas.microsoft.com/office/drawing/2014/main" id="{57AC0AF4-C9AB-064E-8233-A143B23C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169image11260592">
            <a:extLst>
              <a:ext uri="{FF2B5EF4-FFF2-40B4-BE49-F238E27FC236}">
                <a16:creationId xmlns:a16="http://schemas.microsoft.com/office/drawing/2014/main" id="{FC9F8D82-9091-6F44-8D6B-311164753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017" y="3798887"/>
            <a:ext cx="36576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FD2E80B-2A26-C94D-8F6B-2A5711A62F22}"/>
              </a:ext>
            </a:extLst>
          </p:cNvPr>
          <p:cNvSpPr txBox="1"/>
          <p:nvPr/>
        </p:nvSpPr>
        <p:spPr>
          <a:xfrm>
            <a:off x="8087264" y="6161087"/>
            <a:ext cx="3657600" cy="400110"/>
          </a:xfrm>
          <a:prstGeom prst="rect">
            <a:avLst/>
          </a:prstGeom>
          <a:noFill/>
        </p:spPr>
        <p:txBody>
          <a:bodyPr wrap="square">
            <a:spAutoFit/>
          </a:bodyPr>
          <a:lstStyle/>
          <a:p>
            <a:pPr algn="ctr"/>
            <a:r>
              <a:rPr lang="en-US" sz="2000" i="1" dirty="0">
                <a:solidFill>
                  <a:schemeClr val="tx1">
                    <a:lumMod val="65000"/>
                    <a:lumOff val="35000"/>
                  </a:schemeClr>
                </a:solidFill>
                <a:effectLst/>
                <a:latin typeface="MinionPro"/>
              </a:rPr>
              <a:t>Early stopping regularization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97990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solidFill>
                  <a:srgbClr val="E46102"/>
                </a:solidFill>
              </a:rPr>
              <a:t>Other methods to minimize model complexity</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6923416" cy="2725468"/>
          </a:xfrm>
          <a:prstGeom prst="rect">
            <a:avLst/>
          </a:prstGeom>
          <a:noFill/>
          <a:ln>
            <a:noFill/>
          </a:ln>
        </p:spPr>
        <p:txBody>
          <a:bodyPr spcFirstLastPara="1" wrap="square" lIns="121900" tIns="121900" rIns="121900" bIns="121900" anchor="t" anchorCtr="0">
            <a:noAutofit/>
          </a:bodyPr>
          <a:lstStyle/>
          <a:p>
            <a:pPr marL="101598">
              <a:buSzPts val="2400"/>
            </a:pPr>
            <a:r>
              <a:rPr lang="en-US" dirty="0"/>
              <a:t>Note: With SGD and Mini-batch Gradient Descent, the curves are not so smooth, and it may be hard to know whether you have reached the minimum or not. One solution is to stop only after the validation error has been above the minimum for some time (when you are confident that the model will not do any better), then roll back the model parameters to the point where the validation error was at a minimum. </a:t>
            </a:r>
          </a:p>
        </p:txBody>
      </p:sp>
      <p:pic>
        <p:nvPicPr>
          <p:cNvPr id="6145" name="Picture 1" descr="page169image1287458944">
            <a:extLst>
              <a:ext uri="{FF2B5EF4-FFF2-40B4-BE49-F238E27FC236}">
                <a16:creationId xmlns:a16="http://schemas.microsoft.com/office/drawing/2014/main" id="{47C7CFFB-0EB0-1649-97F8-822DE8C8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69image1287458560">
            <a:extLst>
              <a:ext uri="{FF2B5EF4-FFF2-40B4-BE49-F238E27FC236}">
                <a16:creationId xmlns:a16="http://schemas.microsoft.com/office/drawing/2014/main" id="{57AC0AF4-C9AB-064E-8233-A143B23C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169image11260592">
            <a:extLst>
              <a:ext uri="{FF2B5EF4-FFF2-40B4-BE49-F238E27FC236}">
                <a16:creationId xmlns:a16="http://schemas.microsoft.com/office/drawing/2014/main" id="{FC9F8D82-9091-6F44-8D6B-311164753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538" y="3435619"/>
            <a:ext cx="4220079" cy="27254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FD2E80B-2A26-C94D-8F6B-2A5711A62F22}"/>
              </a:ext>
            </a:extLst>
          </p:cNvPr>
          <p:cNvSpPr txBox="1"/>
          <p:nvPr/>
        </p:nvSpPr>
        <p:spPr>
          <a:xfrm>
            <a:off x="8087264" y="6161087"/>
            <a:ext cx="3657600" cy="400110"/>
          </a:xfrm>
          <a:prstGeom prst="rect">
            <a:avLst/>
          </a:prstGeom>
          <a:noFill/>
        </p:spPr>
        <p:txBody>
          <a:bodyPr wrap="square">
            <a:spAutoFit/>
          </a:bodyPr>
          <a:lstStyle/>
          <a:p>
            <a:pPr algn="ctr"/>
            <a:r>
              <a:rPr lang="en-US" sz="2000" i="1" dirty="0">
                <a:solidFill>
                  <a:schemeClr val="tx1">
                    <a:lumMod val="65000"/>
                    <a:lumOff val="35000"/>
                  </a:schemeClr>
                </a:solidFill>
                <a:effectLst/>
                <a:latin typeface="MinionPro"/>
              </a:rPr>
              <a:t>Early stopping regularization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608755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b="1"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66175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75497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Proposed* by Geoffrey Hinton in 2012 </a:t>
            </a:r>
          </a:p>
          <a:p>
            <a:pPr marL="558798" indent="-457200">
              <a:buSzPts val="2400"/>
              <a:buFont typeface="Arial" panose="020B0604020202020204" pitchFamily="34" charset="0"/>
              <a:buChar char="•"/>
            </a:pPr>
            <a:endParaRPr lang="en-US" sz="3600" dirty="0"/>
          </a:p>
          <a:p>
            <a:pPr marL="1168383" lvl="1" indent="-457200">
              <a:buSzPts val="2400"/>
              <a:buFont typeface="Arial" panose="020B0604020202020204" pitchFamily="34" charset="0"/>
              <a:buChar char="•"/>
            </a:pPr>
            <a:r>
              <a:rPr lang="en-US" dirty="0"/>
              <a:t>highly successful, even the state-of- the-art neural networks (95% accuracy) got a 1–2% accuracy boost simply by adding dropout</a:t>
            </a:r>
          </a:p>
          <a:p>
            <a:pPr marL="1168383" lvl="1" indent="-457200">
              <a:buSzPts val="2400"/>
              <a:buFont typeface="Arial" panose="020B0604020202020204" pitchFamily="34" charset="0"/>
              <a:buChar char="•"/>
            </a:pPr>
            <a:endParaRPr lang="en-US" dirty="0"/>
          </a:p>
          <a:p>
            <a:pPr marL="1168383" lvl="1" indent="-457200">
              <a:buSzPts val="2400"/>
              <a:buFont typeface="Arial" panose="020B0604020202020204" pitchFamily="34" charset="0"/>
              <a:buChar char="•"/>
            </a:pPr>
            <a:r>
              <a:rPr lang="en-US" dirty="0"/>
              <a:t>what this means -&gt; getting a 2% accuracy boost means dropping the error rate by almost 40% (going from 5% error to roughly 3%). </a:t>
            </a:r>
            <a:endParaRPr lang="en-US" sz="3200" dirty="0"/>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endParaRPr lang="en-US" sz="3600" dirty="0"/>
          </a:p>
          <a:p>
            <a:pPr marL="558798" indent="-457200">
              <a:buSzPts val="2400"/>
              <a:buFont typeface="Arial" panose="020B0604020202020204" pitchFamily="34" charset="0"/>
              <a:buChar char="•"/>
            </a:pPr>
            <a:endParaRPr lang="en-US" sz="3600" dirty="0"/>
          </a:p>
        </p:txBody>
      </p:sp>
      <p:sp>
        <p:nvSpPr>
          <p:cNvPr id="2" name="TextBox 1">
            <a:extLst>
              <a:ext uri="{FF2B5EF4-FFF2-40B4-BE49-F238E27FC236}">
                <a16:creationId xmlns:a16="http://schemas.microsoft.com/office/drawing/2014/main" id="{3081F310-2260-F240-AD0C-CAA60FB6DE27}"/>
              </a:ext>
            </a:extLst>
          </p:cNvPr>
          <p:cNvSpPr txBox="1"/>
          <p:nvPr/>
        </p:nvSpPr>
        <p:spPr>
          <a:xfrm>
            <a:off x="337611" y="6373857"/>
            <a:ext cx="10713189" cy="369332"/>
          </a:xfrm>
          <a:prstGeom prst="rect">
            <a:avLst/>
          </a:prstGeom>
          <a:noFill/>
        </p:spPr>
        <p:txBody>
          <a:bodyPr wrap="none" rtlCol="0">
            <a:spAutoFit/>
          </a:bodyPr>
          <a:lstStyle/>
          <a:p>
            <a:r>
              <a:rPr lang="en-US" sz="1800" i="1" dirty="0">
                <a:solidFill>
                  <a:schemeClr val="tx1">
                    <a:lumMod val="50000"/>
                    <a:lumOff val="50000"/>
                  </a:schemeClr>
                </a:solidFill>
              </a:rPr>
              <a:t>* Improving neural networks by preventing co-adaptation of feature detectors by G. Hinton et al. (2012).</a:t>
            </a:r>
          </a:p>
        </p:txBody>
      </p:sp>
    </p:spTree>
    <p:extLst>
      <p:ext uri="{BB962C8B-B14F-4D97-AF65-F5344CB8AC3E}">
        <p14:creationId xmlns:p14="http://schemas.microsoft.com/office/powerpoint/2010/main" val="197080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Intuition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997328" y="1346200"/>
            <a:ext cx="10200940" cy="4703871"/>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a:t>Real world Analogy - Would a company perform better if its employees were told to toss a coin every morning to decide whether or not to go to work? Well, who knows; perhaps it would! The company would obviously be forced to adapt its organization; it could not rely on any single person to fill in the coffee machine or perform any other critical tasks, so this expertise would have to be spread across several people. Employees would have to learn to cooperate with many of their coworkers, not just a handful of them. The company would become much more resilient. If one person quit, it wouldn’t make much of a difference. It’s unclear whether this idea would actually work for companies, but it certainly does for neural networks.</a:t>
            </a:r>
          </a:p>
          <a:p>
            <a:pPr marL="101598">
              <a:buSzPts val="2400"/>
            </a:pPr>
            <a:endParaRPr lang="en-US" sz="2000" dirty="0"/>
          </a:p>
          <a:p>
            <a:pPr marL="101598">
              <a:buSzPts val="2400"/>
            </a:pPr>
            <a:endParaRPr lang="en-US" sz="2000" dirty="0"/>
          </a:p>
          <a:p>
            <a:pPr marL="101598">
              <a:buSzPts val="2400"/>
            </a:pPr>
            <a:r>
              <a:rPr lang="en-US" sz="2000" dirty="0"/>
              <a:t>NN - Neurons trained with dropout cannot co-adapt with their neighboring neurons; they have to be as useful as possible on their own. They also cannot rely excessively on just a few input neurons; they must pay attention to each of their input neurons. They end up being less sensitive to slight changes in the inputs. In the end you get a more robust network that generalizes better.</a:t>
            </a:r>
          </a:p>
        </p:txBody>
      </p:sp>
    </p:spTree>
    <p:extLst>
      <p:ext uri="{BB962C8B-B14F-4D97-AF65-F5344CB8AC3E}">
        <p14:creationId xmlns:p14="http://schemas.microsoft.com/office/powerpoint/2010/main" val="3006778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Algorithm</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at every training step, every neuron </a:t>
            </a:r>
            <a:r>
              <a:rPr lang="en-US" i="1" dirty="0"/>
              <a:t>(including input neurons, always excluding output neurons) </a:t>
            </a:r>
            <a:r>
              <a:rPr lang="en-US" dirty="0"/>
              <a:t>has a probability</a:t>
            </a:r>
            <a:r>
              <a:rPr lang="en-US" b="1" i="1" dirty="0"/>
              <a:t> p </a:t>
            </a:r>
            <a:r>
              <a:rPr lang="en-US" dirty="0"/>
              <a:t>of being temporarily “dropped out”,</a:t>
            </a:r>
          </a:p>
          <a:p>
            <a:pPr marL="1168383" lvl="1" indent="-457200">
              <a:buSzPts val="2400"/>
              <a:buFont typeface="Arial" panose="020B0604020202020204" pitchFamily="34" charset="0"/>
              <a:buChar char="•"/>
            </a:pPr>
            <a:r>
              <a:rPr lang="en-US" dirty="0"/>
              <a:t>dropped neuron entirely ignored during this training step</a:t>
            </a:r>
          </a:p>
          <a:p>
            <a:pPr marL="1168383" lvl="1" indent="-457200">
              <a:buSzPts val="2400"/>
              <a:buFont typeface="Arial" panose="020B0604020202020204" pitchFamily="34" charset="0"/>
              <a:buChar char="•"/>
            </a:pPr>
            <a:r>
              <a:rPr lang="en-US" dirty="0"/>
              <a:t>it may be active during next training step </a:t>
            </a:r>
          </a:p>
          <a:p>
            <a:pPr marL="711183" lvl="1">
              <a:buSzPts val="2400"/>
            </a:pPr>
            <a:endParaRPr lang="en-US" dirty="0"/>
          </a:p>
          <a:p>
            <a:pPr marL="558798" indent="-457200">
              <a:buSzPts val="2400"/>
              <a:buFont typeface="Arial" panose="020B0604020202020204" pitchFamily="34" charset="0"/>
              <a:buChar char="•"/>
            </a:pPr>
            <a:r>
              <a:rPr lang="en-US" dirty="0"/>
              <a:t>hyperparameter p</a:t>
            </a:r>
          </a:p>
          <a:p>
            <a:pPr marL="1168383" lvl="1" indent="-457200">
              <a:buSzPts val="2400"/>
              <a:buFont typeface="Arial" panose="020B0604020202020204" pitchFamily="34" charset="0"/>
              <a:buChar char="•"/>
            </a:pPr>
            <a:r>
              <a:rPr lang="en-US" dirty="0"/>
              <a:t>called dropout rate</a:t>
            </a:r>
          </a:p>
          <a:p>
            <a:pPr marL="1168383" lvl="1" indent="-457200">
              <a:buSzPts val="2400"/>
              <a:buFont typeface="Arial" panose="020B0604020202020204" pitchFamily="34" charset="0"/>
              <a:buChar char="•"/>
            </a:pPr>
            <a:r>
              <a:rPr lang="en-US" dirty="0"/>
              <a:t>typically set to 50%. </a:t>
            </a:r>
          </a:p>
          <a:p>
            <a:pPr marL="1168383" lvl="1" indent="-457200">
              <a:buSzPts val="2400"/>
              <a:buFont typeface="Arial" panose="020B0604020202020204" pitchFamily="34" charset="0"/>
              <a:buChar char="•"/>
            </a:pPr>
            <a:r>
              <a:rPr lang="en-US" dirty="0"/>
              <a:t>after training, neurons don’t get dropped </a:t>
            </a:r>
          </a:p>
          <a:p>
            <a:pPr marL="711183" lvl="1">
              <a:buSzPts val="2400"/>
            </a:pPr>
            <a:r>
              <a:rPr lang="en-US" dirty="0"/>
              <a:t>	anymore. </a:t>
            </a:r>
          </a:p>
        </p:txBody>
      </p:sp>
      <p:pic>
        <p:nvPicPr>
          <p:cNvPr id="6" name="Picture 5">
            <a:extLst>
              <a:ext uri="{FF2B5EF4-FFF2-40B4-BE49-F238E27FC236}">
                <a16:creationId xmlns:a16="http://schemas.microsoft.com/office/drawing/2014/main" id="{D1DBF404-C8BF-C746-BE5B-59839F0BCED8}"/>
              </a:ext>
            </a:extLst>
          </p:cNvPr>
          <p:cNvPicPr>
            <a:picLocks noChangeAspect="1"/>
          </p:cNvPicPr>
          <p:nvPr/>
        </p:nvPicPr>
        <p:blipFill>
          <a:blip r:embed="rId2"/>
          <a:stretch>
            <a:fillRect/>
          </a:stretch>
        </p:blipFill>
        <p:spPr>
          <a:xfrm>
            <a:off x="7912002" y="3122323"/>
            <a:ext cx="3985865" cy="2597346"/>
          </a:xfrm>
          <a:prstGeom prst="rect">
            <a:avLst/>
          </a:prstGeom>
        </p:spPr>
      </p:pic>
    </p:spTree>
    <p:extLst>
      <p:ext uri="{BB962C8B-B14F-4D97-AF65-F5344CB8AC3E}">
        <p14:creationId xmlns:p14="http://schemas.microsoft.com/office/powerpoint/2010/main" val="1898431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Power of dropout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345057" y="1346200"/>
            <a:ext cx="11559396" cy="5194299"/>
          </a:xfrm>
          <a:prstGeom prst="rect">
            <a:avLst/>
          </a:prstGeom>
          <a:noFill/>
          <a:ln>
            <a:noFill/>
          </a:ln>
        </p:spPr>
        <p:txBody>
          <a:bodyPr spcFirstLastPara="1" wrap="square" lIns="121900" tIns="121900" rIns="121900" bIns="121900" anchor="t" anchorCtr="0">
            <a:noAutofit/>
          </a:bodyPr>
          <a:lstStyle/>
          <a:p>
            <a:r>
              <a:rPr lang="en-US" sz="2000" dirty="0"/>
              <a:t>Another way to understand the power of dropout is to realize that a unique neural network is generated at each training step. Since each neuron can be either present or absent, there is a total of 2</a:t>
            </a:r>
            <a:r>
              <a:rPr lang="en-US" sz="2000" i="1" dirty="0"/>
              <a:t>N </a:t>
            </a:r>
            <a:r>
              <a:rPr lang="en-US" sz="2000" dirty="0"/>
              <a:t>possible networks (where </a:t>
            </a:r>
            <a:r>
              <a:rPr lang="en-US" sz="2000" i="1" dirty="0"/>
              <a:t>N </a:t>
            </a:r>
            <a:r>
              <a:rPr lang="en-US" sz="2000" dirty="0"/>
              <a:t>is the total number of droppable neurons). This is such a huge number that it is virtually impossible for the same neural network to be sampled twice. Once you have run a 10,000 training steps, you have essentially trained 10,000 different neural networks (each with just one training instance). These neural networks are obviously not independent since they share many of their weights, but they are nevertheless all different. The resulting neural network can be seen as an averaging ensemble of all these smaller neural networks. </a:t>
            </a:r>
            <a:endParaRPr lang="en-US" sz="2800" dirty="0"/>
          </a:p>
          <a:p>
            <a:r>
              <a:rPr lang="en-US" sz="2000" dirty="0"/>
              <a:t>There is one small but important technical detail. Suppose </a:t>
            </a:r>
            <a:r>
              <a:rPr lang="en-US" sz="2000" i="1" dirty="0"/>
              <a:t>p </a:t>
            </a:r>
            <a:r>
              <a:rPr lang="en-US" sz="2000" dirty="0"/>
              <a:t>= 50%, in which case during testing a neuron will be connected to twice as many input neurons as it was (on average) during training. To compensate for this fact, we need to multiply each neuron’s input connection weights by 0.5 after training. If we don’t, each neuron will get a total input signal roughly twice as large as what the network was trained on, and it is unlikely to perform well. More generally, we need to multiply each input connection weight by the </a:t>
            </a:r>
            <a:r>
              <a:rPr lang="en-US" sz="2000" i="1" dirty="0"/>
              <a:t>keep probability </a:t>
            </a:r>
            <a:r>
              <a:rPr lang="en-US" sz="2000" dirty="0"/>
              <a:t>(1 – </a:t>
            </a:r>
            <a:r>
              <a:rPr lang="en-US" sz="2000" i="1" dirty="0"/>
              <a:t>p</a:t>
            </a:r>
            <a:r>
              <a:rPr lang="en-US" sz="2000" dirty="0"/>
              <a:t>) after training. Alternatively, we can divide each neuron’s output by the keep probability during training (these alternatives are not perfectly equivalent, but they work equally well). </a:t>
            </a:r>
            <a:endParaRPr lang="en-US" sz="2800" dirty="0"/>
          </a:p>
          <a:p>
            <a:endParaRPr lang="en-US" sz="3200" dirty="0"/>
          </a:p>
        </p:txBody>
      </p:sp>
    </p:spTree>
    <p:extLst>
      <p:ext uri="{BB962C8B-B14F-4D97-AF65-F5344CB8AC3E}">
        <p14:creationId xmlns:p14="http://schemas.microsoft.com/office/powerpoint/2010/main" val="2707403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Power of dropout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If you observe that the model is overfitting, you can increase the dropout rate. Conversely, you should try decreasing the dropout rate if the model underfits the training set. It can also help to increase the dropout rate for large layers, and reduce it for small ones. Moreover, many state-of-the-art architectures only use dropout after the last hidden layer, so you may want to try this if full dropout is too strong. </a:t>
            </a:r>
            <a:endParaRPr lang="en-US" sz="3200" dirty="0"/>
          </a:p>
          <a:p>
            <a:r>
              <a:rPr lang="en-US" dirty="0"/>
              <a:t>Dropout does tend to significantly slow down convergence, but it usually results in a much better model when tuned properly. So, it is generally well worth the extra time and effort. </a:t>
            </a:r>
            <a:endParaRPr lang="en-US" sz="3200" dirty="0"/>
          </a:p>
        </p:txBody>
      </p:sp>
    </p:spTree>
    <p:extLst>
      <p:ext uri="{BB962C8B-B14F-4D97-AF65-F5344CB8AC3E}">
        <p14:creationId xmlns:p14="http://schemas.microsoft.com/office/powerpoint/2010/main" val="2738589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95183" y="2999874"/>
            <a:ext cx="11401634" cy="1812758"/>
          </a:xfrm>
          <a:prstGeom prst="rect">
            <a:avLst/>
          </a:prstGeom>
          <a:noFill/>
          <a:ln>
            <a:noFill/>
          </a:ln>
        </p:spPr>
        <p:txBody>
          <a:bodyPr spcFirstLastPara="1" wrap="square" lIns="121900" tIns="121900" rIns="121900" bIns="121900" anchor="t" anchorCtr="0">
            <a:noAutofit/>
          </a:bodyPr>
          <a:lstStyle/>
          <a:p>
            <a:pPr algn="ctr">
              <a:lnSpc>
                <a:spcPct val="150000"/>
              </a:lnSpc>
            </a:pPr>
            <a:r>
              <a:rPr lang="en-US" sz="2800" dirty="0">
                <a:latin typeface="Calibri" panose="020F0502020204030204" pitchFamily="34" charset="0"/>
                <a:cs typeface="Calibri" panose="020F0502020204030204" pitchFamily="34" charset="0"/>
              </a:rPr>
              <a:t>Coding Exercise</a:t>
            </a:r>
          </a:p>
        </p:txBody>
      </p:sp>
    </p:spTree>
    <p:extLst>
      <p:ext uri="{BB962C8B-B14F-4D97-AF65-F5344CB8AC3E}">
        <p14:creationId xmlns:p14="http://schemas.microsoft.com/office/powerpoint/2010/main" val="7070752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Hands-On Machine Learning, 2</a:t>
            </a:r>
            <a:r>
              <a:rPr lang="en-US" baseline="30000" dirty="0"/>
              <a:t>nd</a:t>
            </a:r>
            <a:r>
              <a:rPr lang="en-US" dirty="0"/>
              <a:t> Edition, some search on Internet...</a:t>
            </a:r>
          </a:p>
          <a:p>
            <a:pPr lvl="1"/>
            <a:endParaRPr lang="en-US" dirty="0"/>
          </a:p>
          <a:p>
            <a:pPr lvl="1"/>
            <a:r>
              <a:rPr lang="en-US" dirty="0"/>
              <a:t>Coding exercise are from the text book and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814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508000" y="1574800"/>
            <a:ext cx="11188700" cy="2677656"/>
          </a:xfrm>
          <a:prstGeom prst="rect">
            <a:avLst/>
          </a:prstGeom>
          <a:noFill/>
        </p:spPr>
        <p:txBody>
          <a:bodyPr wrap="square" rtlCol="0">
            <a:spAutoFit/>
          </a:bodyPr>
          <a:lstStyle/>
          <a:p>
            <a:r>
              <a:rPr lang="en-US" sz="2800" b="1" dirty="0"/>
              <a:t>Supervised Pretraining </a:t>
            </a:r>
            <a:r>
              <a:rPr lang="en-US" sz="2800" dirty="0"/>
              <a:t>– Use a model </a:t>
            </a:r>
            <a:r>
              <a:rPr lang="en-US" sz="2800" u="sng" dirty="0"/>
              <a:t>pretrained on similar task</a:t>
            </a:r>
            <a:endParaRPr lang="en-US" sz="2800" dirty="0"/>
          </a:p>
          <a:p>
            <a:endParaRPr lang="en-US" sz="2800" dirty="0"/>
          </a:p>
          <a:p>
            <a:endParaRPr lang="en-US" sz="2800" dirty="0"/>
          </a:p>
          <a:p>
            <a:r>
              <a:rPr lang="en-US" sz="2800" b="1" dirty="0"/>
              <a:t>Unsupervised</a:t>
            </a:r>
            <a:r>
              <a:rPr lang="en-US" sz="2800" dirty="0"/>
              <a:t> </a:t>
            </a:r>
          </a:p>
          <a:p>
            <a:pPr marL="457200" indent="-457200">
              <a:buFontTx/>
              <a:buChar char="-"/>
            </a:pPr>
            <a:r>
              <a:rPr lang="en-US" sz="2800" dirty="0"/>
              <a:t>You do not have much labeled training data </a:t>
            </a:r>
          </a:p>
          <a:p>
            <a:pPr marL="457200" indent="-457200">
              <a:buFontTx/>
              <a:buChar char="-"/>
            </a:pPr>
            <a:r>
              <a:rPr lang="en-US" sz="2800" dirty="0"/>
              <a:t>You cannot find a model trained on a similar task.</a:t>
            </a:r>
          </a:p>
        </p:txBody>
      </p:sp>
    </p:spTree>
    <p:extLst>
      <p:ext uri="{BB962C8B-B14F-4D97-AF65-F5344CB8AC3E}">
        <p14:creationId xmlns:p14="http://schemas.microsoft.com/office/powerpoint/2010/main" val="16534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858728" y="2601935"/>
            <a:ext cx="10622072" cy="1384995"/>
          </a:xfrm>
          <a:prstGeom prst="rect">
            <a:avLst/>
          </a:prstGeom>
          <a:noFill/>
        </p:spPr>
        <p:txBody>
          <a:bodyPr wrap="square" rtlCol="0">
            <a:spAutoFit/>
          </a:bodyPr>
          <a:lstStyle/>
          <a:p>
            <a:pPr algn="ctr"/>
            <a:r>
              <a:rPr lang="en-US" sz="2800" dirty="0"/>
              <a:t>Getting unlabeled data is cheap, labeling them is quite expensive. </a:t>
            </a:r>
          </a:p>
          <a:p>
            <a:pPr algn="ctr"/>
            <a:endParaRPr lang="en-US" sz="2800" dirty="0"/>
          </a:p>
          <a:p>
            <a:pPr algn="ctr"/>
            <a:r>
              <a:rPr lang="en-US" sz="2800" dirty="0"/>
              <a:t>What can you do?</a:t>
            </a:r>
            <a:endParaRPr lang="en-US" sz="3200" dirty="0"/>
          </a:p>
        </p:txBody>
      </p:sp>
    </p:spTree>
    <p:extLst>
      <p:ext uri="{BB962C8B-B14F-4D97-AF65-F5344CB8AC3E}">
        <p14:creationId xmlns:p14="http://schemas.microsoft.com/office/powerpoint/2010/main" val="422147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pic>
        <p:nvPicPr>
          <p:cNvPr id="1028" name="Picture 4" descr="page369image11090768">
            <a:extLst>
              <a:ext uri="{FF2B5EF4-FFF2-40B4-BE49-F238E27FC236}">
                <a16:creationId xmlns:a16="http://schemas.microsoft.com/office/drawing/2014/main" id="{983CFDC6-5C06-B942-B25F-44D073704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529" y="3030966"/>
            <a:ext cx="5292944" cy="34878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48371" cy="1015663"/>
          </a:xfrm>
          <a:prstGeom prst="rect">
            <a:avLst/>
          </a:prstGeom>
          <a:noFill/>
        </p:spPr>
        <p:txBody>
          <a:bodyPr wrap="square" rtlCol="0">
            <a:spAutoFit/>
          </a:bodyPr>
          <a:lstStyle/>
          <a:p>
            <a:pPr marL="457200" indent="-457200">
              <a:buFont typeface="+mj-lt"/>
              <a:buAutoNum type="arabicPeriod"/>
            </a:pPr>
            <a:r>
              <a:rPr lang="en-US" sz="2000" dirty="0"/>
              <a:t>Use Unsupervised feature detector: Train layers one by one, starting with the lowest layer and then going up, using an unsupervised feature detector algorithm such as </a:t>
            </a:r>
            <a:r>
              <a:rPr lang="en-US" sz="2000" i="1" dirty="0"/>
              <a:t>Restricted Boltzmann Machines </a:t>
            </a:r>
            <a:r>
              <a:rPr lang="en-US" sz="2000" dirty="0"/>
              <a:t>or autoencoders. </a:t>
            </a:r>
          </a:p>
        </p:txBody>
      </p:sp>
      <p:sp>
        <p:nvSpPr>
          <p:cNvPr id="4" name="TextBox 3">
            <a:extLst>
              <a:ext uri="{FF2B5EF4-FFF2-40B4-BE49-F238E27FC236}">
                <a16:creationId xmlns:a16="http://schemas.microsoft.com/office/drawing/2014/main" id="{E3FAD4D8-8A22-9C48-B143-86E17840C49A}"/>
              </a:ext>
            </a:extLst>
          </p:cNvPr>
          <p:cNvSpPr txBox="1"/>
          <p:nvPr/>
        </p:nvSpPr>
        <p:spPr>
          <a:xfrm>
            <a:off x="508000" y="2694150"/>
            <a:ext cx="6644363" cy="4093428"/>
          </a:xfrm>
          <a:prstGeom prst="rect">
            <a:avLst/>
          </a:prstGeom>
          <a:noFill/>
        </p:spPr>
        <p:txBody>
          <a:bodyPr wrap="square" rtlCol="0">
            <a:spAutoFit/>
          </a:bodyPr>
          <a:lstStyle/>
          <a:p>
            <a:pPr marL="457200" indent="-457200">
              <a:buFont typeface="+mj-lt"/>
              <a:buAutoNum type="arabicPeriod" startAt="2"/>
            </a:pPr>
            <a:r>
              <a:rPr lang="en-US" sz="2000" dirty="0"/>
              <a:t>Each layer is trained on output of previously trained layers</a:t>
            </a:r>
          </a:p>
          <a:p>
            <a:pPr marL="457200" indent="-457200">
              <a:buFont typeface="+mj-lt"/>
              <a:buAutoNum type="arabicPeriod" startAt="2"/>
            </a:pPr>
            <a:endParaRPr lang="en-US" sz="2000" dirty="0"/>
          </a:p>
          <a:p>
            <a:pPr marL="457200" indent="-457200">
              <a:buFont typeface="+mj-lt"/>
              <a:buAutoNum type="arabicPeriod" startAt="2"/>
            </a:pPr>
            <a:r>
              <a:rPr lang="en-US" sz="2000" dirty="0"/>
              <a:t>Keep all layers except the one being trained frozen </a:t>
            </a:r>
          </a:p>
          <a:p>
            <a:pPr marL="457200" indent="-457200">
              <a:buFont typeface="+mj-lt"/>
              <a:buAutoNum type="arabicPeriod" startAt="2"/>
            </a:pPr>
            <a:endParaRPr lang="en-US" sz="2000" dirty="0"/>
          </a:p>
          <a:p>
            <a:pPr marL="457200" indent="-457200">
              <a:buFont typeface="+mj-lt"/>
              <a:buAutoNum type="arabicPeriod" startAt="2"/>
            </a:pPr>
            <a:r>
              <a:rPr lang="en-US" sz="2000" dirty="0"/>
              <a:t>Once all layers have been trained this way, you can add output layer for your task, and fine-tune the final network using supervised learning (i.e., with the labeled training examples).</a:t>
            </a:r>
          </a:p>
          <a:p>
            <a:pPr marL="457200" indent="-457200">
              <a:buFont typeface="+mj-lt"/>
              <a:buAutoNum type="arabicPeriod" startAt="2"/>
            </a:pPr>
            <a:endParaRPr lang="en-US" sz="2000" dirty="0"/>
          </a:p>
          <a:p>
            <a:pPr marL="457200" indent="-457200">
              <a:buFont typeface="+mj-lt"/>
              <a:buAutoNum type="arabicPeriod" startAt="2"/>
            </a:pPr>
            <a:r>
              <a:rPr lang="en-US" sz="2000" dirty="0"/>
              <a:t>Unfreeze all pretrained layers, or just some of the upper ones. </a:t>
            </a:r>
          </a:p>
          <a:p>
            <a:pPr marL="457200" indent="-457200">
              <a:buFont typeface="+mj-lt"/>
              <a:buAutoNum type="arabicPeriod" startAt="2"/>
            </a:pPr>
            <a:endParaRPr lang="en-US" sz="2000" dirty="0"/>
          </a:p>
        </p:txBody>
      </p:sp>
    </p:spTree>
    <p:extLst>
      <p:ext uri="{BB962C8B-B14F-4D97-AF65-F5344CB8AC3E}">
        <p14:creationId xmlns:p14="http://schemas.microsoft.com/office/powerpoint/2010/main" val="8252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26564</TotalTime>
  <Words>3946</Words>
  <Application>Microsoft Macintosh PowerPoint</Application>
  <PresentationFormat>Widescreen</PresentationFormat>
  <Paragraphs>431</Paragraphs>
  <Slides>56</Slides>
  <Notes>20</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56</vt:i4>
      </vt:variant>
    </vt:vector>
  </HeadingPairs>
  <TitlesOfParts>
    <vt:vector size="69" baseType="lpstr">
      <vt:lpstr>Brush Script MT</vt:lpstr>
      <vt:lpstr>MS Gothic</vt:lpstr>
      <vt:lpstr>Arial</vt:lpstr>
      <vt:lpstr>Calibri</vt:lpstr>
      <vt:lpstr>Charter</vt:lpstr>
      <vt:lpstr>Charter</vt:lpstr>
      <vt:lpstr>Georgia</vt:lpstr>
      <vt:lpstr>MinionPro</vt:lpstr>
      <vt:lpstr>sohne</vt:lpstr>
      <vt:lpstr>System Font Regular</vt:lpstr>
      <vt:lpstr>UbuntuMono</vt:lpstr>
      <vt:lpstr>Wingdings</vt:lpstr>
      <vt:lpstr>RIT</vt:lpstr>
      <vt:lpstr>PowerPoint Presentation</vt:lpstr>
      <vt:lpstr>PowerPoint Presentation</vt:lpstr>
      <vt:lpstr>Training Deep Neural Networks - 2</vt:lpstr>
      <vt:lpstr>Topics Covered</vt:lpstr>
      <vt:lpstr>Topics Covered today</vt:lpstr>
      <vt:lpstr>Topics Covered today</vt:lpstr>
      <vt:lpstr>Unsupervised Pretraining</vt:lpstr>
      <vt:lpstr>Unsupervised Pretraining</vt:lpstr>
      <vt:lpstr>Unsupervised Pretraining</vt:lpstr>
      <vt:lpstr>Unsupervised Pretraining – a good option</vt:lpstr>
      <vt:lpstr>Autoencoders (review)</vt:lpstr>
      <vt:lpstr>Topics Covered today</vt:lpstr>
      <vt:lpstr>Pretraining on an Auxiliary Task </vt:lpstr>
      <vt:lpstr>Pretraining on an Auxiliary Task </vt:lpstr>
      <vt:lpstr>Pretraining on an Auxiliary Task </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2773</cp:revision>
  <cp:lastPrinted>2018-04-25T02:50:23Z</cp:lastPrinted>
  <dcterms:created xsi:type="dcterms:W3CDTF">2021-08-24T04:52:52Z</dcterms:created>
  <dcterms:modified xsi:type="dcterms:W3CDTF">2021-11-04T12:00:22Z</dcterms:modified>
</cp:coreProperties>
</file>