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9144000" cy="5143500" type="screen16x9"/>
  <p:notesSz cx="6858000" cy="9144000"/>
  <p:embeddedFontLst>
    <p:embeddedFont>
      <p:font typeface="Arimo" panose="020B0604020202020204" charset="0"/>
      <p:regular r:id="rId15"/>
      <p:bold r:id="rId16"/>
      <p:italic r:id="rId17"/>
      <p:boldItalic r:id="rId18"/>
    </p:embeddedFont>
    <p:embeddedFont>
      <p:font typeface="Bahnschrift SemiBold Condensed" panose="020B0502040204020203" pitchFamily="34" charset="0"/>
      <p:bold r:id="rId19"/>
    </p:embeddedFont>
    <p:embeddedFont>
      <p:font typeface="Bell MT" panose="02020503060305020303" pitchFamily="18" charset="0"/>
      <p:regular r:id="rId20"/>
      <p:bold r:id="rId21"/>
      <p:italic r:id="rId22"/>
    </p:embeddedFont>
    <p:embeddedFont>
      <p:font typeface="Berlin Sans FB" panose="020E0602020502020306" pitchFamily="34" charset="0"/>
      <p:regular r:id="rId23"/>
      <p:bold r:id="rId24"/>
    </p:embeddedFont>
    <p:embeddedFont>
      <p:font typeface="Bookman Old Style" panose="02050604050505020204" pitchFamily="18" charset="0"/>
      <p:regular r:id="rId25"/>
      <p:bold r:id="rId26"/>
      <p:italic r:id="rId27"/>
      <p:boldItalic r:id="rId28"/>
    </p:embeddedFont>
    <p:embeddedFont>
      <p:font typeface="Leckerli One" panose="020B0604020202020204" charset="0"/>
      <p:regular r:id="rId29"/>
    </p:embeddedFont>
    <p:embeddedFont>
      <p:font typeface="Yanone Kaffeesatz"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49C3DF-077A-496A-BA62-89CF52781C3D}">
  <a:tblStyle styleId="{FE49C3DF-077A-496A-BA62-89CF52781C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5686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2" name="Google Shape;12;p2"/>
          <p:cNvGrpSpPr/>
          <p:nvPr/>
        </p:nvGrpSpPr>
        <p:grpSpPr>
          <a:xfrm>
            <a:off x="0" y="-5625"/>
            <a:ext cx="9144010" cy="5153100"/>
            <a:chOff x="0" y="-5625"/>
            <a:chExt cx="9144010" cy="5153100"/>
          </a:xfrm>
        </p:grpSpPr>
        <p:cxnSp>
          <p:nvCxnSpPr>
            <p:cNvPr id="13" name="Google Shape;13;p2"/>
            <p:cNvCxnSpPr/>
            <p:nvPr/>
          </p:nvCxnSpPr>
          <p:spPr>
            <a:xfrm>
              <a:off x="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4" name="Google Shape;14;p2"/>
            <p:cNvCxnSpPr/>
            <p:nvPr/>
          </p:nvCxnSpPr>
          <p:spPr>
            <a:xfrm>
              <a:off x="2795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5" name="Google Shape;15;p2"/>
            <p:cNvCxnSpPr/>
            <p:nvPr/>
          </p:nvCxnSpPr>
          <p:spPr>
            <a:xfrm>
              <a:off x="5590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6" name="Google Shape;16;p2"/>
            <p:cNvCxnSpPr/>
            <p:nvPr/>
          </p:nvCxnSpPr>
          <p:spPr>
            <a:xfrm>
              <a:off x="8385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7" name="Google Shape;17;p2"/>
            <p:cNvCxnSpPr/>
            <p:nvPr/>
          </p:nvCxnSpPr>
          <p:spPr>
            <a:xfrm>
              <a:off x="11180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 name="Google Shape;18;p2"/>
            <p:cNvCxnSpPr/>
            <p:nvPr/>
          </p:nvCxnSpPr>
          <p:spPr>
            <a:xfrm>
              <a:off x="13975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 name="Google Shape;19;p2"/>
            <p:cNvCxnSpPr/>
            <p:nvPr/>
          </p:nvCxnSpPr>
          <p:spPr>
            <a:xfrm>
              <a:off x="16770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 name="Google Shape;20;p2"/>
            <p:cNvCxnSpPr/>
            <p:nvPr/>
          </p:nvCxnSpPr>
          <p:spPr>
            <a:xfrm>
              <a:off x="19565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 name="Google Shape;21;p2"/>
            <p:cNvCxnSpPr/>
            <p:nvPr/>
          </p:nvCxnSpPr>
          <p:spPr>
            <a:xfrm>
              <a:off x="22361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2" name="Google Shape;22;p2"/>
            <p:cNvCxnSpPr/>
            <p:nvPr/>
          </p:nvCxnSpPr>
          <p:spPr>
            <a:xfrm>
              <a:off x="25156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3" name="Google Shape;23;p2"/>
            <p:cNvCxnSpPr/>
            <p:nvPr/>
          </p:nvCxnSpPr>
          <p:spPr>
            <a:xfrm>
              <a:off x="27951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4" name="Google Shape;24;p2"/>
            <p:cNvCxnSpPr/>
            <p:nvPr/>
          </p:nvCxnSpPr>
          <p:spPr>
            <a:xfrm>
              <a:off x="30684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5" name="Google Shape;25;p2"/>
            <p:cNvCxnSpPr/>
            <p:nvPr/>
          </p:nvCxnSpPr>
          <p:spPr>
            <a:xfrm>
              <a:off x="33541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6" name="Google Shape;26;p2"/>
            <p:cNvCxnSpPr/>
            <p:nvPr/>
          </p:nvCxnSpPr>
          <p:spPr>
            <a:xfrm>
              <a:off x="36336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7" name="Google Shape;27;p2"/>
            <p:cNvCxnSpPr/>
            <p:nvPr/>
          </p:nvCxnSpPr>
          <p:spPr>
            <a:xfrm>
              <a:off x="39131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8" name="Google Shape;28;p2"/>
            <p:cNvCxnSpPr/>
            <p:nvPr/>
          </p:nvCxnSpPr>
          <p:spPr>
            <a:xfrm>
              <a:off x="41926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9" name="Google Shape;29;p2"/>
            <p:cNvCxnSpPr/>
            <p:nvPr/>
          </p:nvCxnSpPr>
          <p:spPr>
            <a:xfrm>
              <a:off x="44722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0" name="Google Shape;30;p2"/>
            <p:cNvCxnSpPr/>
            <p:nvPr/>
          </p:nvCxnSpPr>
          <p:spPr>
            <a:xfrm>
              <a:off x="47517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1" name="Google Shape;31;p2"/>
            <p:cNvCxnSpPr/>
            <p:nvPr/>
          </p:nvCxnSpPr>
          <p:spPr>
            <a:xfrm>
              <a:off x="50312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2" name="Google Shape;32;p2"/>
            <p:cNvCxnSpPr/>
            <p:nvPr/>
          </p:nvCxnSpPr>
          <p:spPr>
            <a:xfrm>
              <a:off x="53107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3" name="Google Shape;33;p2"/>
            <p:cNvCxnSpPr/>
            <p:nvPr/>
          </p:nvCxnSpPr>
          <p:spPr>
            <a:xfrm>
              <a:off x="55902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4" name="Google Shape;34;p2"/>
            <p:cNvCxnSpPr/>
            <p:nvPr/>
          </p:nvCxnSpPr>
          <p:spPr>
            <a:xfrm>
              <a:off x="58697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5" name="Google Shape;35;p2"/>
            <p:cNvCxnSpPr/>
            <p:nvPr/>
          </p:nvCxnSpPr>
          <p:spPr>
            <a:xfrm>
              <a:off x="61492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6" name="Google Shape;36;p2"/>
            <p:cNvCxnSpPr/>
            <p:nvPr/>
          </p:nvCxnSpPr>
          <p:spPr>
            <a:xfrm>
              <a:off x="64287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7" name="Google Shape;37;p2"/>
            <p:cNvCxnSpPr/>
            <p:nvPr/>
          </p:nvCxnSpPr>
          <p:spPr>
            <a:xfrm>
              <a:off x="67083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8" name="Google Shape;38;p2"/>
            <p:cNvCxnSpPr/>
            <p:nvPr/>
          </p:nvCxnSpPr>
          <p:spPr>
            <a:xfrm>
              <a:off x="698781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39" name="Google Shape;39;p2"/>
            <p:cNvCxnSpPr/>
            <p:nvPr/>
          </p:nvCxnSpPr>
          <p:spPr>
            <a:xfrm>
              <a:off x="726732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0" name="Google Shape;40;p2"/>
            <p:cNvCxnSpPr/>
            <p:nvPr/>
          </p:nvCxnSpPr>
          <p:spPr>
            <a:xfrm>
              <a:off x="754683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1" name="Google Shape;41;p2"/>
            <p:cNvCxnSpPr/>
            <p:nvPr/>
          </p:nvCxnSpPr>
          <p:spPr>
            <a:xfrm>
              <a:off x="782635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2" name="Google Shape;42;p2"/>
            <p:cNvCxnSpPr/>
            <p:nvPr/>
          </p:nvCxnSpPr>
          <p:spPr>
            <a:xfrm>
              <a:off x="8105863"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3" name="Google Shape;43;p2"/>
            <p:cNvCxnSpPr/>
            <p:nvPr/>
          </p:nvCxnSpPr>
          <p:spPr>
            <a:xfrm>
              <a:off x="8385375"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4" name="Google Shape;44;p2"/>
            <p:cNvCxnSpPr/>
            <p:nvPr/>
          </p:nvCxnSpPr>
          <p:spPr>
            <a:xfrm>
              <a:off x="8664888"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5" name="Google Shape;45;p2"/>
            <p:cNvCxnSpPr/>
            <p:nvPr/>
          </p:nvCxnSpPr>
          <p:spPr>
            <a:xfrm>
              <a:off x="8944400" y="-5625"/>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46" name="Google Shape;46;p2"/>
            <p:cNvCxnSpPr/>
            <p:nvPr/>
          </p:nvCxnSpPr>
          <p:spPr>
            <a:xfrm>
              <a:off x="4572010" y="-4516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7" name="Google Shape;47;p2"/>
            <p:cNvCxnSpPr/>
            <p:nvPr/>
          </p:nvCxnSpPr>
          <p:spPr>
            <a:xfrm>
              <a:off x="4572010" y="-4237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8" name="Google Shape;48;p2"/>
            <p:cNvCxnSpPr/>
            <p:nvPr/>
          </p:nvCxnSpPr>
          <p:spPr>
            <a:xfrm>
              <a:off x="4572010" y="-3957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49" name="Google Shape;49;p2"/>
            <p:cNvCxnSpPr/>
            <p:nvPr/>
          </p:nvCxnSpPr>
          <p:spPr>
            <a:xfrm>
              <a:off x="4572010" y="-36781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0" name="Google Shape;50;p2"/>
            <p:cNvCxnSpPr/>
            <p:nvPr/>
          </p:nvCxnSpPr>
          <p:spPr>
            <a:xfrm>
              <a:off x="4572010" y="-33986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1" name="Google Shape;51;p2"/>
            <p:cNvCxnSpPr/>
            <p:nvPr/>
          </p:nvCxnSpPr>
          <p:spPr>
            <a:xfrm>
              <a:off x="4572010" y="-31191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2" name="Google Shape;52;p2"/>
            <p:cNvCxnSpPr/>
            <p:nvPr/>
          </p:nvCxnSpPr>
          <p:spPr>
            <a:xfrm>
              <a:off x="4572010" y="-28396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3" name="Google Shape;53;p2"/>
            <p:cNvCxnSpPr/>
            <p:nvPr/>
          </p:nvCxnSpPr>
          <p:spPr>
            <a:xfrm>
              <a:off x="4572010" y="-25601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4" name="Google Shape;54;p2"/>
            <p:cNvCxnSpPr/>
            <p:nvPr/>
          </p:nvCxnSpPr>
          <p:spPr>
            <a:xfrm>
              <a:off x="4572010" y="-22805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5" name="Google Shape;55;p2"/>
            <p:cNvCxnSpPr/>
            <p:nvPr/>
          </p:nvCxnSpPr>
          <p:spPr>
            <a:xfrm>
              <a:off x="4572010" y="-20010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6" name="Google Shape;56;p2"/>
            <p:cNvCxnSpPr/>
            <p:nvPr/>
          </p:nvCxnSpPr>
          <p:spPr>
            <a:xfrm>
              <a:off x="4572010" y="-17215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7" name="Google Shape;57;p2"/>
            <p:cNvCxnSpPr/>
            <p:nvPr/>
          </p:nvCxnSpPr>
          <p:spPr>
            <a:xfrm>
              <a:off x="4572010" y="-14420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8" name="Google Shape;58;p2"/>
            <p:cNvCxnSpPr/>
            <p:nvPr/>
          </p:nvCxnSpPr>
          <p:spPr>
            <a:xfrm>
              <a:off x="4572010" y="-11625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59" name="Google Shape;59;p2"/>
            <p:cNvCxnSpPr/>
            <p:nvPr/>
          </p:nvCxnSpPr>
          <p:spPr>
            <a:xfrm>
              <a:off x="4572010" y="-8830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0" name="Google Shape;60;p2"/>
            <p:cNvCxnSpPr/>
            <p:nvPr/>
          </p:nvCxnSpPr>
          <p:spPr>
            <a:xfrm>
              <a:off x="4572010" y="-6035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1" name="Google Shape;61;p2"/>
            <p:cNvCxnSpPr/>
            <p:nvPr/>
          </p:nvCxnSpPr>
          <p:spPr>
            <a:xfrm>
              <a:off x="4572010" y="-3240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2" name="Google Shape;62;p2"/>
            <p:cNvCxnSpPr/>
            <p:nvPr/>
          </p:nvCxnSpPr>
          <p:spPr>
            <a:xfrm>
              <a:off x="4572010" y="-444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63" name="Google Shape;63;p2"/>
            <p:cNvCxnSpPr/>
            <p:nvPr/>
          </p:nvCxnSpPr>
          <p:spPr>
            <a:xfrm>
              <a:off x="4572010" y="235025"/>
              <a:ext cx="0" cy="9144000"/>
            </a:xfrm>
            <a:prstGeom prst="straightConnector1">
              <a:avLst/>
            </a:prstGeom>
            <a:noFill/>
            <a:ln w="9525" cap="flat" cmpd="sng">
              <a:solidFill>
                <a:srgbClr val="D9D9D9"/>
              </a:solidFill>
              <a:prstDash val="solid"/>
              <a:round/>
              <a:headEnd type="none" w="med" len="med"/>
              <a:tailEnd type="none" w="med" len="med"/>
            </a:ln>
          </p:spPr>
        </p:cxnSp>
      </p:grpSp>
      <p:sp>
        <p:nvSpPr>
          <p:cNvPr id="64" name="Google Shape;64;p2"/>
          <p:cNvSpPr txBox="1">
            <a:spLocks noGrp="1"/>
          </p:cNvSpPr>
          <p:nvPr>
            <p:ph type="ctrTitle"/>
          </p:nvPr>
        </p:nvSpPr>
        <p:spPr>
          <a:xfrm>
            <a:off x="2589100" y="1528275"/>
            <a:ext cx="4773000" cy="1785600"/>
          </a:xfrm>
          <a:prstGeom prst="rect">
            <a:avLst/>
          </a:prstGeom>
          <a:effectLst>
            <a:outerShdw dist="47625" dir="1560000" algn="bl" rotWithShape="0">
              <a:srgbClr val="000000">
                <a:alpha val="33000"/>
              </a:srgbClr>
            </a:outerShdw>
          </a:effectLst>
        </p:spPr>
        <p:txBody>
          <a:bodyPr spcFirstLastPara="1" wrap="square" lIns="91425" tIns="91425" rIns="91425" bIns="91425" anchor="b" anchorCtr="0">
            <a:normAutofit/>
          </a:bodyPr>
          <a:lstStyle>
            <a:lvl1pPr lvl="0">
              <a:spcBef>
                <a:spcPts val="0"/>
              </a:spcBef>
              <a:spcAft>
                <a:spcPts val="0"/>
              </a:spcAft>
              <a:buClr>
                <a:schemeClr val="dk1"/>
              </a:buClr>
              <a:buSzPts val="5200"/>
              <a:buNone/>
              <a:defRPr sz="7700">
                <a:latin typeface="Leckerli One"/>
                <a:ea typeface="Leckerli One"/>
                <a:cs typeface="Leckerli One"/>
                <a:sym typeface="Leckerli One"/>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65" name="Google Shape;65;p2"/>
          <p:cNvSpPr txBox="1">
            <a:spLocks noGrp="1"/>
          </p:cNvSpPr>
          <p:nvPr>
            <p:ph type="subTitle" idx="1"/>
          </p:nvPr>
        </p:nvSpPr>
        <p:spPr>
          <a:xfrm>
            <a:off x="2493575" y="4276763"/>
            <a:ext cx="4093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800"/>
              <a:buNone/>
              <a:defRPr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6" name="Google Shape;66;p2"/>
          <p:cNvSpPr txBox="1">
            <a:spLocks noGrp="1"/>
          </p:cNvSpPr>
          <p:nvPr>
            <p:ph type="ctrTitle" idx="2"/>
          </p:nvPr>
        </p:nvSpPr>
        <p:spPr>
          <a:xfrm>
            <a:off x="4533825" y="2356275"/>
            <a:ext cx="1847700" cy="5925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5200"/>
              <a:buNone/>
              <a:defRPr sz="3600">
                <a:solidFill>
                  <a:schemeClr val="dk2"/>
                </a:solidFill>
                <a:latin typeface="Leckerli One"/>
                <a:ea typeface="Leckerli One"/>
                <a:cs typeface="Leckerli One"/>
                <a:sym typeface="Leckerli One"/>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67" name="Google Shape;67;p2"/>
          <p:cNvSpPr txBox="1">
            <a:spLocks noGrp="1"/>
          </p:cNvSpPr>
          <p:nvPr>
            <p:ph type="ctrTitle" idx="3"/>
          </p:nvPr>
        </p:nvSpPr>
        <p:spPr>
          <a:xfrm>
            <a:off x="1566600" y="3250538"/>
            <a:ext cx="6010800" cy="9489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1"/>
              </a:buClr>
              <a:buSzPts val="5200"/>
              <a:buNone/>
              <a:defRPr sz="5200">
                <a:solidFill>
                  <a:schemeClr val="dk1"/>
                </a:solidFill>
                <a:latin typeface="Yanone Kaffeesatz"/>
                <a:ea typeface="Yanone Kaffeesatz"/>
                <a:cs typeface="Yanone Kaffeesatz"/>
                <a:sym typeface="Yanone Kaffeesatz"/>
              </a:defRPr>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cxnSp>
        <p:nvCxnSpPr>
          <p:cNvPr id="68" name="Google Shape;68;p2"/>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4"/>
        <p:cNvGrpSpPr/>
        <p:nvPr/>
      </p:nvGrpSpPr>
      <p:grpSpPr>
        <a:xfrm>
          <a:off x="0" y="0"/>
          <a:ext cx="0" cy="0"/>
          <a:chOff x="0" y="0"/>
          <a:chExt cx="0" cy="0"/>
        </a:xfrm>
      </p:grpSpPr>
      <p:sp>
        <p:nvSpPr>
          <p:cNvPr id="185" name="Google Shape;185;p5"/>
          <p:cNvSpPr txBox="1">
            <a:spLocks noGrp="1"/>
          </p:cNvSpPr>
          <p:nvPr>
            <p:ph type="sldNum" idx="12"/>
          </p:nvPr>
        </p:nvSpPr>
        <p:spPr>
          <a:xfrm>
            <a:off x="8573357" y="4610220"/>
            <a:ext cx="4668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186" name="Google Shape;186;p5"/>
          <p:cNvGrpSpPr/>
          <p:nvPr/>
        </p:nvGrpSpPr>
        <p:grpSpPr>
          <a:xfrm>
            <a:off x="0" y="-4800"/>
            <a:ext cx="9144010" cy="5153100"/>
            <a:chOff x="0" y="-4800"/>
            <a:chExt cx="9144010" cy="5153100"/>
          </a:xfrm>
        </p:grpSpPr>
        <p:cxnSp>
          <p:nvCxnSpPr>
            <p:cNvPr id="187" name="Google Shape;187;p5"/>
            <p:cNvCxnSpPr/>
            <p:nvPr/>
          </p:nvCxnSpPr>
          <p:spPr>
            <a:xfrm>
              <a:off x="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8" name="Google Shape;188;p5"/>
            <p:cNvCxnSpPr/>
            <p:nvPr/>
          </p:nvCxnSpPr>
          <p:spPr>
            <a:xfrm>
              <a:off x="2795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89" name="Google Shape;189;p5"/>
            <p:cNvCxnSpPr/>
            <p:nvPr/>
          </p:nvCxnSpPr>
          <p:spPr>
            <a:xfrm>
              <a:off x="5590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0" name="Google Shape;190;p5"/>
            <p:cNvCxnSpPr/>
            <p:nvPr/>
          </p:nvCxnSpPr>
          <p:spPr>
            <a:xfrm>
              <a:off x="8385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1" name="Google Shape;191;p5"/>
            <p:cNvCxnSpPr/>
            <p:nvPr/>
          </p:nvCxnSpPr>
          <p:spPr>
            <a:xfrm>
              <a:off x="11180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2" name="Google Shape;192;p5"/>
            <p:cNvCxnSpPr/>
            <p:nvPr/>
          </p:nvCxnSpPr>
          <p:spPr>
            <a:xfrm>
              <a:off x="13975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3" name="Google Shape;193;p5"/>
            <p:cNvCxnSpPr/>
            <p:nvPr/>
          </p:nvCxnSpPr>
          <p:spPr>
            <a:xfrm>
              <a:off x="16770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4" name="Google Shape;194;p5"/>
            <p:cNvCxnSpPr/>
            <p:nvPr/>
          </p:nvCxnSpPr>
          <p:spPr>
            <a:xfrm>
              <a:off x="19565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5" name="Google Shape;195;p5"/>
            <p:cNvCxnSpPr/>
            <p:nvPr/>
          </p:nvCxnSpPr>
          <p:spPr>
            <a:xfrm>
              <a:off x="22361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6" name="Google Shape;196;p5"/>
            <p:cNvCxnSpPr/>
            <p:nvPr/>
          </p:nvCxnSpPr>
          <p:spPr>
            <a:xfrm>
              <a:off x="25156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7" name="Google Shape;197;p5"/>
            <p:cNvCxnSpPr/>
            <p:nvPr/>
          </p:nvCxnSpPr>
          <p:spPr>
            <a:xfrm>
              <a:off x="27951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8" name="Google Shape;198;p5"/>
            <p:cNvCxnSpPr/>
            <p:nvPr/>
          </p:nvCxnSpPr>
          <p:spPr>
            <a:xfrm>
              <a:off x="30684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199" name="Google Shape;199;p5"/>
            <p:cNvCxnSpPr/>
            <p:nvPr/>
          </p:nvCxnSpPr>
          <p:spPr>
            <a:xfrm>
              <a:off x="33541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0" name="Google Shape;200;p5"/>
            <p:cNvCxnSpPr/>
            <p:nvPr/>
          </p:nvCxnSpPr>
          <p:spPr>
            <a:xfrm>
              <a:off x="36336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1" name="Google Shape;201;p5"/>
            <p:cNvCxnSpPr/>
            <p:nvPr/>
          </p:nvCxnSpPr>
          <p:spPr>
            <a:xfrm>
              <a:off x="39131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2" name="Google Shape;202;p5"/>
            <p:cNvCxnSpPr/>
            <p:nvPr/>
          </p:nvCxnSpPr>
          <p:spPr>
            <a:xfrm>
              <a:off x="41926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3" name="Google Shape;203;p5"/>
            <p:cNvCxnSpPr/>
            <p:nvPr/>
          </p:nvCxnSpPr>
          <p:spPr>
            <a:xfrm>
              <a:off x="44722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4" name="Google Shape;204;p5"/>
            <p:cNvCxnSpPr/>
            <p:nvPr/>
          </p:nvCxnSpPr>
          <p:spPr>
            <a:xfrm>
              <a:off x="47517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5" name="Google Shape;205;p5"/>
            <p:cNvCxnSpPr/>
            <p:nvPr/>
          </p:nvCxnSpPr>
          <p:spPr>
            <a:xfrm>
              <a:off x="50312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6" name="Google Shape;206;p5"/>
            <p:cNvCxnSpPr/>
            <p:nvPr/>
          </p:nvCxnSpPr>
          <p:spPr>
            <a:xfrm>
              <a:off x="53107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7" name="Google Shape;207;p5"/>
            <p:cNvCxnSpPr/>
            <p:nvPr/>
          </p:nvCxnSpPr>
          <p:spPr>
            <a:xfrm>
              <a:off x="55902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8" name="Google Shape;208;p5"/>
            <p:cNvCxnSpPr/>
            <p:nvPr/>
          </p:nvCxnSpPr>
          <p:spPr>
            <a:xfrm>
              <a:off x="58697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09" name="Google Shape;209;p5"/>
            <p:cNvCxnSpPr/>
            <p:nvPr/>
          </p:nvCxnSpPr>
          <p:spPr>
            <a:xfrm>
              <a:off x="61492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0" name="Google Shape;210;p5"/>
            <p:cNvCxnSpPr/>
            <p:nvPr/>
          </p:nvCxnSpPr>
          <p:spPr>
            <a:xfrm>
              <a:off x="64287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1" name="Google Shape;211;p5"/>
            <p:cNvCxnSpPr/>
            <p:nvPr/>
          </p:nvCxnSpPr>
          <p:spPr>
            <a:xfrm>
              <a:off x="67083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2" name="Google Shape;212;p5"/>
            <p:cNvCxnSpPr/>
            <p:nvPr/>
          </p:nvCxnSpPr>
          <p:spPr>
            <a:xfrm>
              <a:off x="698781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3" name="Google Shape;213;p5"/>
            <p:cNvCxnSpPr/>
            <p:nvPr/>
          </p:nvCxnSpPr>
          <p:spPr>
            <a:xfrm>
              <a:off x="726732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4" name="Google Shape;214;p5"/>
            <p:cNvCxnSpPr/>
            <p:nvPr/>
          </p:nvCxnSpPr>
          <p:spPr>
            <a:xfrm>
              <a:off x="754683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5" name="Google Shape;215;p5"/>
            <p:cNvCxnSpPr/>
            <p:nvPr/>
          </p:nvCxnSpPr>
          <p:spPr>
            <a:xfrm>
              <a:off x="782635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6" name="Google Shape;216;p5"/>
            <p:cNvCxnSpPr/>
            <p:nvPr/>
          </p:nvCxnSpPr>
          <p:spPr>
            <a:xfrm>
              <a:off x="8105863"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7" name="Google Shape;217;p5"/>
            <p:cNvCxnSpPr/>
            <p:nvPr/>
          </p:nvCxnSpPr>
          <p:spPr>
            <a:xfrm>
              <a:off x="8385375"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8" name="Google Shape;218;p5"/>
            <p:cNvCxnSpPr/>
            <p:nvPr/>
          </p:nvCxnSpPr>
          <p:spPr>
            <a:xfrm>
              <a:off x="8664888"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19" name="Google Shape;219;p5"/>
            <p:cNvCxnSpPr/>
            <p:nvPr/>
          </p:nvCxnSpPr>
          <p:spPr>
            <a:xfrm>
              <a:off x="8944400" y="-4800"/>
              <a:ext cx="0" cy="5153100"/>
            </a:xfrm>
            <a:prstGeom prst="straightConnector1">
              <a:avLst/>
            </a:prstGeom>
            <a:noFill/>
            <a:ln w="9525" cap="flat" cmpd="sng">
              <a:solidFill>
                <a:srgbClr val="D9D9D9"/>
              </a:solidFill>
              <a:prstDash val="solid"/>
              <a:round/>
              <a:headEnd type="none" w="med" len="med"/>
              <a:tailEnd type="none" w="med" len="med"/>
            </a:ln>
          </p:spPr>
        </p:cxnSp>
        <p:cxnSp>
          <p:nvCxnSpPr>
            <p:cNvPr id="220" name="Google Shape;220;p5"/>
            <p:cNvCxnSpPr/>
            <p:nvPr/>
          </p:nvCxnSpPr>
          <p:spPr>
            <a:xfrm>
              <a:off x="4572010" y="-45158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1" name="Google Shape;221;p5"/>
            <p:cNvCxnSpPr/>
            <p:nvPr/>
          </p:nvCxnSpPr>
          <p:spPr>
            <a:xfrm>
              <a:off x="4572010" y="-42363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2" name="Google Shape;222;p5"/>
            <p:cNvCxnSpPr/>
            <p:nvPr/>
          </p:nvCxnSpPr>
          <p:spPr>
            <a:xfrm>
              <a:off x="4572010" y="-39568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3" name="Google Shape;223;p5"/>
            <p:cNvCxnSpPr/>
            <p:nvPr/>
          </p:nvCxnSpPr>
          <p:spPr>
            <a:xfrm>
              <a:off x="4572010" y="-36773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4" name="Google Shape;224;p5"/>
            <p:cNvCxnSpPr/>
            <p:nvPr/>
          </p:nvCxnSpPr>
          <p:spPr>
            <a:xfrm>
              <a:off x="4572010" y="-33978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5" name="Google Shape;225;p5"/>
            <p:cNvCxnSpPr/>
            <p:nvPr/>
          </p:nvCxnSpPr>
          <p:spPr>
            <a:xfrm>
              <a:off x="4572010" y="-31183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6" name="Google Shape;226;p5"/>
            <p:cNvCxnSpPr/>
            <p:nvPr/>
          </p:nvCxnSpPr>
          <p:spPr>
            <a:xfrm>
              <a:off x="4572010" y="-28387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7" name="Google Shape;227;p5"/>
            <p:cNvCxnSpPr/>
            <p:nvPr/>
          </p:nvCxnSpPr>
          <p:spPr>
            <a:xfrm>
              <a:off x="4572010" y="-25592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8" name="Google Shape;228;p5"/>
            <p:cNvCxnSpPr/>
            <p:nvPr/>
          </p:nvCxnSpPr>
          <p:spPr>
            <a:xfrm>
              <a:off x="4572010" y="-22797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29" name="Google Shape;229;p5"/>
            <p:cNvCxnSpPr/>
            <p:nvPr/>
          </p:nvCxnSpPr>
          <p:spPr>
            <a:xfrm>
              <a:off x="4572010" y="-200025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0" name="Google Shape;230;p5"/>
            <p:cNvCxnSpPr/>
            <p:nvPr/>
          </p:nvCxnSpPr>
          <p:spPr>
            <a:xfrm>
              <a:off x="4572010" y="-172073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1" name="Google Shape;231;p5"/>
            <p:cNvCxnSpPr/>
            <p:nvPr/>
          </p:nvCxnSpPr>
          <p:spPr>
            <a:xfrm>
              <a:off x="4572010" y="-144122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2" name="Google Shape;232;p5"/>
            <p:cNvCxnSpPr/>
            <p:nvPr/>
          </p:nvCxnSpPr>
          <p:spPr>
            <a:xfrm>
              <a:off x="4572010" y="-116171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3" name="Google Shape;233;p5"/>
            <p:cNvCxnSpPr/>
            <p:nvPr/>
          </p:nvCxnSpPr>
          <p:spPr>
            <a:xfrm>
              <a:off x="4572010" y="-882200"/>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4" name="Google Shape;234;p5"/>
            <p:cNvCxnSpPr/>
            <p:nvPr/>
          </p:nvCxnSpPr>
          <p:spPr>
            <a:xfrm>
              <a:off x="4572010" y="-602687"/>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5" name="Google Shape;235;p5"/>
            <p:cNvCxnSpPr/>
            <p:nvPr/>
          </p:nvCxnSpPr>
          <p:spPr>
            <a:xfrm>
              <a:off x="4572010" y="-323175"/>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6" name="Google Shape;236;p5"/>
            <p:cNvCxnSpPr/>
            <p:nvPr/>
          </p:nvCxnSpPr>
          <p:spPr>
            <a:xfrm>
              <a:off x="4572010" y="-43662"/>
              <a:ext cx="0" cy="9144000"/>
            </a:xfrm>
            <a:prstGeom prst="straightConnector1">
              <a:avLst/>
            </a:prstGeom>
            <a:noFill/>
            <a:ln w="9525" cap="flat" cmpd="sng">
              <a:solidFill>
                <a:srgbClr val="D9D9D9"/>
              </a:solidFill>
              <a:prstDash val="solid"/>
              <a:round/>
              <a:headEnd type="none" w="med" len="med"/>
              <a:tailEnd type="none" w="med" len="med"/>
            </a:ln>
          </p:spPr>
        </p:cxnSp>
        <p:cxnSp>
          <p:nvCxnSpPr>
            <p:cNvPr id="237" name="Google Shape;237;p5"/>
            <p:cNvCxnSpPr/>
            <p:nvPr/>
          </p:nvCxnSpPr>
          <p:spPr>
            <a:xfrm>
              <a:off x="4572010" y="235850"/>
              <a:ext cx="0" cy="9144000"/>
            </a:xfrm>
            <a:prstGeom prst="straightConnector1">
              <a:avLst/>
            </a:prstGeom>
            <a:noFill/>
            <a:ln w="9525" cap="flat" cmpd="sng">
              <a:solidFill>
                <a:srgbClr val="D9D9D9"/>
              </a:solidFill>
              <a:prstDash val="solid"/>
              <a:round/>
              <a:headEnd type="none" w="med" len="med"/>
              <a:tailEnd type="none" w="med" len="med"/>
            </a:ln>
          </p:spPr>
        </p:cxnSp>
      </p:grpSp>
      <p:cxnSp>
        <p:nvCxnSpPr>
          <p:cNvPr id="238" name="Google Shape;238;p5"/>
          <p:cNvCxnSpPr/>
          <p:nvPr/>
        </p:nvCxnSpPr>
        <p:spPr>
          <a:xfrm>
            <a:off x="4572010" y="492200"/>
            <a:ext cx="0" cy="9144000"/>
          </a:xfrm>
          <a:prstGeom prst="straightConnector1">
            <a:avLst/>
          </a:prstGeom>
          <a:noFill/>
          <a:ln w="9525" cap="flat" cmpd="sng">
            <a:solidFill>
              <a:srgbClr val="D9D9D9"/>
            </a:solidFill>
            <a:prstDash val="solid"/>
            <a:round/>
            <a:headEnd type="none" w="med" len="med"/>
            <a:tailEnd type="none" w="med" len="med"/>
          </a:ln>
        </p:spPr>
      </p:cxnSp>
      <p:sp>
        <p:nvSpPr>
          <p:cNvPr id="239" name="Google Shape;239;p5"/>
          <p:cNvSpPr txBox="1">
            <a:spLocks noGrp="1"/>
          </p:cNvSpPr>
          <p:nvPr>
            <p:ph type="title"/>
          </p:nvPr>
        </p:nvSpPr>
        <p:spPr>
          <a:xfrm>
            <a:off x="739500" y="347575"/>
            <a:ext cx="7716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0" name="Google Shape;240;p5"/>
          <p:cNvSpPr txBox="1">
            <a:spLocks noGrp="1"/>
          </p:cNvSpPr>
          <p:nvPr>
            <p:ph type="subTitle" idx="1"/>
          </p:nvPr>
        </p:nvSpPr>
        <p:spPr>
          <a:xfrm>
            <a:off x="706500" y="1328875"/>
            <a:ext cx="3807600" cy="32706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a:endParaRPr/>
          </a:p>
        </p:txBody>
      </p:sp>
      <p:sp>
        <p:nvSpPr>
          <p:cNvPr id="241" name="Google Shape;241;p5"/>
          <p:cNvSpPr txBox="1">
            <a:spLocks noGrp="1"/>
          </p:cNvSpPr>
          <p:nvPr>
            <p:ph type="subTitle" idx="2"/>
          </p:nvPr>
        </p:nvSpPr>
        <p:spPr>
          <a:xfrm>
            <a:off x="4622275" y="1328875"/>
            <a:ext cx="3807600" cy="3270600"/>
          </a:xfrm>
          <a:prstGeom prst="rect">
            <a:avLst/>
          </a:prstGeom>
        </p:spPr>
        <p:txBody>
          <a:bodyPr spcFirstLastPara="1" wrap="square" lIns="91425" tIns="91425" rIns="91425" bIns="91425" anchor="t" anchorCtr="0">
            <a:normAutofit/>
          </a:bodyPr>
          <a:lstStyle>
            <a:lvl1pPr lvl="0" rtl="0">
              <a:spcBef>
                <a:spcPts val="0"/>
              </a:spcBef>
              <a:spcAft>
                <a:spcPts val="0"/>
              </a:spcAft>
              <a:buSzPts val="1200"/>
              <a:buChar char="●"/>
              <a:defRPr sz="1200"/>
            </a:lvl1pPr>
            <a:lvl2pPr lvl="1" rtl="0">
              <a:spcBef>
                <a:spcPts val="0"/>
              </a:spcBef>
              <a:spcAft>
                <a:spcPts val="0"/>
              </a:spcAft>
              <a:buSzPts val="1200"/>
              <a:buChar char="○"/>
              <a:defRPr sz="1200"/>
            </a:lvl2pPr>
            <a:lvl3pPr lvl="2" rtl="0">
              <a:spcBef>
                <a:spcPts val="0"/>
              </a:spcBef>
              <a:spcAft>
                <a:spcPts val="0"/>
              </a:spcAft>
              <a:buSzPts val="1200"/>
              <a:buChar char="■"/>
              <a:defRPr sz="1200"/>
            </a:lvl3pPr>
            <a:lvl4pPr lvl="3" rtl="0">
              <a:spcBef>
                <a:spcPts val="0"/>
              </a:spcBef>
              <a:spcAft>
                <a:spcPts val="0"/>
              </a:spcAft>
              <a:buSzPts val="1200"/>
              <a:buChar char="●"/>
              <a:defRPr sz="1200"/>
            </a:lvl4pPr>
            <a:lvl5pPr lvl="4" rtl="0">
              <a:spcBef>
                <a:spcPts val="0"/>
              </a:spcBef>
              <a:spcAft>
                <a:spcPts val="0"/>
              </a:spcAft>
              <a:buSzPts val="1200"/>
              <a:buChar char="○"/>
              <a:defRPr sz="1200"/>
            </a:lvl5pPr>
            <a:lvl6pPr lvl="5" rtl="0">
              <a:spcBef>
                <a:spcPts val="0"/>
              </a:spcBef>
              <a:spcAft>
                <a:spcPts val="0"/>
              </a:spcAft>
              <a:buSzPts val="1200"/>
              <a:buChar char="■"/>
              <a:defRPr sz="1200"/>
            </a:lvl6pPr>
            <a:lvl7pPr lvl="6" rtl="0">
              <a:spcBef>
                <a:spcPts val="0"/>
              </a:spcBef>
              <a:spcAft>
                <a:spcPts val="0"/>
              </a:spcAft>
              <a:buSzPts val="1200"/>
              <a:buChar char="●"/>
              <a:defRPr sz="1200"/>
            </a:lvl7pPr>
            <a:lvl8pPr lvl="7" rtl="0">
              <a:spcBef>
                <a:spcPts val="0"/>
              </a:spcBef>
              <a:spcAft>
                <a:spcPts val="0"/>
              </a:spcAft>
              <a:buSzPts val="1200"/>
              <a:buChar char="○"/>
              <a:defRPr sz="1200"/>
            </a:lvl8pPr>
            <a:lvl9pPr lvl="8" rtl="0">
              <a:spcBef>
                <a:spcPts val="0"/>
              </a:spcBef>
              <a:spcAft>
                <a:spcPts val="0"/>
              </a:spcAft>
              <a:buSzPts val="1200"/>
              <a:buChar char="■"/>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4">
    <p:bg>
      <p:bgPr>
        <a:solidFill>
          <a:srgbClr val="FFF5D9"/>
        </a:solidFill>
        <a:effectLst/>
      </p:bgPr>
    </p:bg>
    <p:spTree>
      <p:nvGrpSpPr>
        <p:cNvPr id="1" name="Shape 1379"/>
        <p:cNvGrpSpPr/>
        <p:nvPr/>
      </p:nvGrpSpPr>
      <p:grpSpPr>
        <a:xfrm>
          <a:off x="0" y="0"/>
          <a:ext cx="0" cy="0"/>
          <a:chOff x="0" y="0"/>
          <a:chExt cx="0" cy="0"/>
        </a:xfrm>
      </p:grpSpPr>
      <p:cxnSp>
        <p:nvCxnSpPr>
          <p:cNvPr id="1380" name="Google Shape;1380;p27"/>
          <p:cNvCxnSpPr/>
          <p:nvPr/>
        </p:nvCxnSpPr>
        <p:spPr>
          <a:xfrm>
            <a:off x="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1" name="Google Shape;1381;p27"/>
          <p:cNvCxnSpPr/>
          <p:nvPr/>
        </p:nvCxnSpPr>
        <p:spPr>
          <a:xfrm>
            <a:off x="2795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2" name="Google Shape;1382;p27"/>
          <p:cNvCxnSpPr/>
          <p:nvPr/>
        </p:nvCxnSpPr>
        <p:spPr>
          <a:xfrm>
            <a:off x="5590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3" name="Google Shape;1383;p27"/>
          <p:cNvCxnSpPr/>
          <p:nvPr/>
        </p:nvCxnSpPr>
        <p:spPr>
          <a:xfrm>
            <a:off x="8385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4" name="Google Shape;1384;p27"/>
          <p:cNvCxnSpPr/>
          <p:nvPr/>
        </p:nvCxnSpPr>
        <p:spPr>
          <a:xfrm>
            <a:off x="11180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5" name="Google Shape;1385;p27"/>
          <p:cNvCxnSpPr/>
          <p:nvPr/>
        </p:nvCxnSpPr>
        <p:spPr>
          <a:xfrm>
            <a:off x="13975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6" name="Google Shape;1386;p27"/>
          <p:cNvCxnSpPr/>
          <p:nvPr/>
        </p:nvCxnSpPr>
        <p:spPr>
          <a:xfrm>
            <a:off x="16770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7" name="Google Shape;1387;p27"/>
          <p:cNvCxnSpPr/>
          <p:nvPr/>
        </p:nvCxnSpPr>
        <p:spPr>
          <a:xfrm>
            <a:off x="19565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8" name="Google Shape;1388;p27"/>
          <p:cNvCxnSpPr/>
          <p:nvPr/>
        </p:nvCxnSpPr>
        <p:spPr>
          <a:xfrm>
            <a:off x="22361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89" name="Google Shape;1389;p27"/>
          <p:cNvCxnSpPr/>
          <p:nvPr/>
        </p:nvCxnSpPr>
        <p:spPr>
          <a:xfrm>
            <a:off x="25156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0" name="Google Shape;1390;p27"/>
          <p:cNvCxnSpPr/>
          <p:nvPr/>
        </p:nvCxnSpPr>
        <p:spPr>
          <a:xfrm>
            <a:off x="27951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1" name="Google Shape;1391;p27"/>
          <p:cNvCxnSpPr/>
          <p:nvPr/>
        </p:nvCxnSpPr>
        <p:spPr>
          <a:xfrm>
            <a:off x="30684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2" name="Google Shape;1392;p27"/>
          <p:cNvCxnSpPr/>
          <p:nvPr/>
        </p:nvCxnSpPr>
        <p:spPr>
          <a:xfrm>
            <a:off x="33541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3" name="Google Shape;1393;p27"/>
          <p:cNvCxnSpPr/>
          <p:nvPr/>
        </p:nvCxnSpPr>
        <p:spPr>
          <a:xfrm>
            <a:off x="36336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4" name="Google Shape;1394;p27"/>
          <p:cNvCxnSpPr/>
          <p:nvPr/>
        </p:nvCxnSpPr>
        <p:spPr>
          <a:xfrm>
            <a:off x="39131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5" name="Google Shape;1395;p27"/>
          <p:cNvCxnSpPr/>
          <p:nvPr/>
        </p:nvCxnSpPr>
        <p:spPr>
          <a:xfrm>
            <a:off x="41926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6" name="Google Shape;1396;p27"/>
          <p:cNvCxnSpPr/>
          <p:nvPr/>
        </p:nvCxnSpPr>
        <p:spPr>
          <a:xfrm>
            <a:off x="44722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7" name="Google Shape;1397;p27"/>
          <p:cNvCxnSpPr/>
          <p:nvPr/>
        </p:nvCxnSpPr>
        <p:spPr>
          <a:xfrm>
            <a:off x="47517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8" name="Google Shape;1398;p27"/>
          <p:cNvCxnSpPr/>
          <p:nvPr/>
        </p:nvCxnSpPr>
        <p:spPr>
          <a:xfrm>
            <a:off x="50312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399" name="Google Shape;1399;p27"/>
          <p:cNvCxnSpPr/>
          <p:nvPr/>
        </p:nvCxnSpPr>
        <p:spPr>
          <a:xfrm>
            <a:off x="53107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0" name="Google Shape;1400;p27"/>
          <p:cNvCxnSpPr/>
          <p:nvPr/>
        </p:nvCxnSpPr>
        <p:spPr>
          <a:xfrm>
            <a:off x="55902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1" name="Google Shape;1401;p27"/>
          <p:cNvCxnSpPr/>
          <p:nvPr/>
        </p:nvCxnSpPr>
        <p:spPr>
          <a:xfrm>
            <a:off x="58697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2" name="Google Shape;1402;p27"/>
          <p:cNvCxnSpPr/>
          <p:nvPr/>
        </p:nvCxnSpPr>
        <p:spPr>
          <a:xfrm>
            <a:off x="61492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3" name="Google Shape;1403;p27"/>
          <p:cNvCxnSpPr/>
          <p:nvPr/>
        </p:nvCxnSpPr>
        <p:spPr>
          <a:xfrm>
            <a:off x="64287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4" name="Google Shape;1404;p27"/>
          <p:cNvCxnSpPr/>
          <p:nvPr/>
        </p:nvCxnSpPr>
        <p:spPr>
          <a:xfrm>
            <a:off x="67083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5" name="Google Shape;1405;p27"/>
          <p:cNvCxnSpPr/>
          <p:nvPr/>
        </p:nvCxnSpPr>
        <p:spPr>
          <a:xfrm>
            <a:off x="698781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6" name="Google Shape;1406;p27"/>
          <p:cNvCxnSpPr/>
          <p:nvPr/>
        </p:nvCxnSpPr>
        <p:spPr>
          <a:xfrm>
            <a:off x="726732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7" name="Google Shape;1407;p27"/>
          <p:cNvCxnSpPr/>
          <p:nvPr/>
        </p:nvCxnSpPr>
        <p:spPr>
          <a:xfrm>
            <a:off x="754683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8" name="Google Shape;1408;p27"/>
          <p:cNvCxnSpPr/>
          <p:nvPr/>
        </p:nvCxnSpPr>
        <p:spPr>
          <a:xfrm>
            <a:off x="782635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09" name="Google Shape;1409;p27"/>
          <p:cNvCxnSpPr/>
          <p:nvPr/>
        </p:nvCxnSpPr>
        <p:spPr>
          <a:xfrm>
            <a:off x="8105863"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0" name="Google Shape;1410;p27"/>
          <p:cNvCxnSpPr/>
          <p:nvPr/>
        </p:nvCxnSpPr>
        <p:spPr>
          <a:xfrm>
            <a:off x="8385375"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1" name="Google Shape;1411;p27"/>
          <p:cNvCxnSpPr/>
          <p:nvPr/>
        </p:nvCxnSpPr>
        <p:spPr>
          <a:xfrm>
            <a:off x="8664888"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2" name="Google Shape;1412;p27"/>
          <p:cNvCxnSpPr/>
          <p:nvPr/>
        </p:nvCxnSpPr>
        <p:spPr>
          <a:xfrm>
            <a:off x="8944400" y="-5625"/>
            <a:ext cx="0" cy="5153100"/>
          </a:xfrm>
          <a:prstGeom prst="straightConnector1">
            <a:avLst/>
          </a:prstGeom>
          <a:noFill/>
          <a:ln w="9525" cap="flat" cmpd="sng">
            <a:solidFill>
              <a:srgbClr val="FFEBAF"/>
            </a:solidFill>
            <a:prstDash val="solid"/>
            <a:round/>
            <a:headEnd type="none" w="med" len="med"/>
            <a:tailEnd type="none" w="med" len="med"/>
          </a:ln>
        </p:spPr>
      </p:cxnSp>
      <p:cxnSp>
        <p:nvCxnSpPr>
          <p:cNvPr id="1413" name="Google Shape;1413;p27"/>
          <p:cNvCxnSpPr/>
          <p:nvPr/>
        </p:nvCxnSpPr>
        <p:spPr>
          <a:xfrm>
            <a:off x="4572010" y="-45166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4" name="Google Shape;1414;p27"/>
          <p:cNvCxnSpPr/>
          <p:nvPr/>
        </p:nvCxnSpPr>
        <p:spPr>
          <a:xfrm>
            <a:off x="4572010" y="-42371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5" name="Google Shape;1415;p27"/>
          <p:cNvCxnSpPr/>
          <p:nvPr/>
        </p:nvCxnSpPr>
        <p:spPr>
          <a:xfrm>
            <a:off x="4572010" y="-39576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6" name="Google Shape;1416;p27"/>
          <p:cNvCxnSpPr/>
          <p:nvPr/>
        </p:nvCxnSpPr>
        <p:spPr>
          <a:xfrm>
            <a:off x="4572010" y="-36781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7" name="Google Shape;1417;p27"/>
          <p:cNvCxnSpPr/>
          <p:nvPr/>
        </p:nvCxnSpPr>
        <p:spPr>
          <a:xfrm>
            <a:off x="4572010" y="-33986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8" name="Google Shape;1418;p27"/>
          <p:cNvCxnSpPr/>
          <p:nvPr/>
        </p:nvCxnSpPr>
        <p:spPr>
          <a:xfrm>
            <a:off x="4572010" y="-31191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19" name="Google Shape;1419;p27"/>
          <p:cNvCxnSpPr/>
          <p:nvPr/>
        </p:nvCxnSpPr>
        <p:spPr>
          <a:xfrm>
            <a:off x="4572010" y="-28396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0" name="Google Shape;1420;p27"/>
          <p:cNvCxnSpPr/>
          <p:nvPr/>
        </p:nvCxnSpPr>
        <p:spPr>
          <a:xfrm>
            <a:off x="4572010" y="-25601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1" name="Google Shape;1421;p27"/>
          <p:cNvCxnSpPr/>
          <p:nvPr/>
        </p:nvCxnSpPr>
        <p:spPr>
          <a:xfrm>
            <a:off x="4572010" y="-22805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2" name="Google Shape;1422;p27"/>
          <p:cNvCxnSpPr/>
          <p:nvPr/>
        </p:nvCxnSpPr>
        <p:spPr>
          <a:xfrm>
            <a:off x="4572010" y="-200107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3" name="Google Shape;1423;p27"/>
          <p:cNvCxnSpPr/>
          <p:nvPr/>
        </p:nvCxnSpPr>
        <p:spPr>
          <a:xfrm>
            <a:off x="4572010" y="-172156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4" name="Google Shape;1424;p27"/>
          <p:cNvCxnSpPr/>
          <p:nvPr/>
        </p:nvCxnSpPr>
        <p:spPr>
          <a:xfrm>
            <a:off x="4572010" y="-144205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5" name="Google Shape;1425;p27"/>
          <p:cNvCxnSpPr/>
          <p:nvPr/>
        </p:nvCxnSpPr>
        <p:spPr>
          <a:xfrm>
            <a:off x="4572010" y="-116253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6" name="Google Shape;1426;p27"/>
          <p:cNvCxnSpPr/>
          <p:nvPr/>
        </p:nvCxnSpPr>
        <p:spPr>
          <a:xfrm>
            <a:off x="4572010" y="-883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7" name="Google Shape;1427;p27"/>
          <p:cNvCxnSpPr/>
          <p:nvPr/>
        </p:nvCxnSpPr>
        <p:spPr>
          <a:xfrm>
            <a:off x="4572010" y="-603512"/>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8" name="Google Shape;1428;p27"/>
          <p:cNvCxnSpPr/>
          <p:nvPr/>
        </p:nvCxnSpPr>
        <p:spPr>
          <a:xfrm>
            <a:off x="4572010" y="-324000"/>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29" name="Google Shape;1429;p27"/>
          <p:cNvCxnSpPr/>
          <p:nvPr/>
        </p:nvCxnSpPr>
        <p:spPr>
          <a:xfrm>
            <a:off x="4572010" y="-44487"/>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30" name="Google Shape;1430;p27"/>
          <p:cNvCxnSpPr/>
          <p:nvPr/>
        </p:nvCxnSpPr>
        <p:spPr>
          <a:xfrm>
            <a:off x="4572010" y="235025"/>
            <a:ext cx="0" cy="9144000"/>
          </a:xfrm>
          <a:prstGeom prst="straightConnector1">
            <a:avLst/>
          </a:prstGeom>
          <a:noFill/>
          <a:ln w="9525" cap="flat" cmpd="sng">
            <a:solidFill>
              <a:srgbClr val="FFEBAF"/>
            </a:solidFill>
            <a:prstDash val="solid"/>
            <a:round/>
            <a:headEnd type="none" w="med" len="med"/>
            <a:tailEnd type="none" w="med" len="med"/>
          </a:ln>
        </p:spPr>
      </p:cxnSp>
      <p:cxnSp>
        <p:nvCxnSpPr>
          <p:cNvPr id="1431" name="Google Shape;1431;p27"/>
          <p:cNvCxnSpPr/>
          <p:nvPr/>
        </p:nvCxnSpPr>
        <p:spPr>
          <a:xfrm>
            <a:off x="4572010" y="492200"/>
            <a:ext cx="0" cy="9144000"/>
          </a:xfrm>
          <a:prstGeom prst="straightConnector1">
            <a:avLst/>
          </a:prstGeom>
          <a:noFill/>
          <a:ln w="9525" cap="flat" cmpd="sng">
            <a:solidFill>
              <a:srgbClr val="FFEBAF"/>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5">
    <p:bg>
      <p:bgPr>
        <a:solidFill>
          <a:schemeClr val="dk2"/>
        </a:solidFill>
        <a:effectLst/>
      </p:bgPr>
    </p:bg>
    <p:spTree>
      <p:nvGrpSpPr>
        <p:cNvPr id="1" name="Shape 1432"/>
        <p:cNvGrpSpPr/>
        <p:nvPr/>
      </p:nvGrpSpPr>
      <p:grpSpPr>
        <a:xfrm>
          <a:off x="0" y="0"/>
          <a:ext cx="0" cy="0"/>
          <a:chOff x="0" y="0"/>
          <a:chExt cx="0" cy="0"/>
        </a:xfrm>
      </p:grpSpPr>
      <p:cxnSp>
        <p:nvCxnSpPr>
          <p:cNvPr id="1433" name="Google Shape;1433;p28"/>
          <p:cNvCxnSpPr/>
          <p:nvPr/>
        </p:nvCxnSpPr>
        <p:spPr>
          <a:xfrm>
            <a:off x="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4" name="Google Shape;1434;p28"/>
          <p:cNvCxnSpPr/>
          <p:nvPr/>
        </p:nvCxnSpPr>
        <p:spPr>
          <a:xfrm>
            <a:off x="2795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5" name="Google Shape;1435;p28"/>
          <p:cNvCxnSpPr/>
          <p:nvPr/>
        </p:nvCxnSpPr>
        <p:spPr>
          <a:xfrm>
            <a:off x="5590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6" name="Google Shape;1436;p28"/>
          <p:cNvCxnSpPr/>
          <p:nvPr/>
        </p:nvCxnSpPr>
        <p:spPr>
          <a:xfrm>
            <a:off x="8385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7" name="Google Shape;1437;p28"/>
          <p:cNvCxnSpPr/>
          <p:nvPr/>
        </p:nvCxnSpPr>
        <p:spPr>
          <a:xfrm>
            <a:off x="11180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8" name="Google Shape;1438;p28"/>
          <p:cNvCxnSpPr/>
          <p:nvPr/>
        </p:nvCxnSpPr>
        <p:spPr>
          <a:xfrm>
            <a:off x="13975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39" name="Google Shape;1439;p28"/>
          <p:cNvCxnSpPr/>
          <p:nvPr/>
        </p:nvCxnSpPr>
        <p:spPr>
          <a:xfrm>
            <a:off x="16770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0" name="Google Shape;1440;p28"/>
          <p:cNvCxnSpPr/>
          <p:nvPr/>
        </p:nvCxnSpPr>
        <p:spPr>
          <a:xfrm>
            <a:off x="19565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1" name="Google Shape;1441;p28"/>
          <p:cNvCxnSpPr/>
          <p:nvPr/>
        </p:nvCxnSpPr>
        <p:spPr>
          <a:xfrm>
            <a:off x="22361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2" name="Google Shape;1442;p28"/>
          <p:cNvCxnSpPr/>
          <p:nvPr/>
        </p:nvCxnSpPr>
        <p:spPr>
          <a:xfrm>
            <a:off x="25156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3" name="Google Shape;1443;p28"/>
          <p:cNvCxnSpPr/>
          <p:nvPr/>
        </p:nvCxnSpPr>
        <p:spPr>
          <a:xfrm>
            <a:off x="27951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4" name="Google Shape;1444;p28"/>
          <p:cNvCxnSpPr/>
          <p:nvPr/>
        </p:nvCxnSpPr>
        <p:spPr>
          <a:xfrm>
            <a:off x="30684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5" name="Google Shape;1445;p28"/>
          <p:cNvCxnSpPr/>
          <p:nvPr/>
        </p:nvCxnSpPr>
        <p:spPr>
          <a:xfrm>
            <a:off x="33541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6" name="Google Shape;1446;p28"/>
          <p:cNvCxnSpPr/>
          <p:nvPr/>
        </p:nvCxnSpPr>
        <p:spPr>
          <a:xfrm>
            <a:off x="36336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7" name="Google Shape;1447;p28"/>
          <p:cNvCxnSpPr/>
          <p:nvPr/>
        </p:nvCxnSpPr>
        <p:spPr>
          <a:xfrm>
            <a:off x="39131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8" name="Google Shape;1448;p28"/>
          <p:cNvCxnSpPr/>
          <p:nvPr/>
        </p:nvCxnSpPr>
        <p:spPr>
          <a:xfrm>
            <a:off x="41926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49" name="Google Shape;1449;p28"/>
          <p:cNvCxnSpPr/>
          <p:nvPr/>
        </p:nvCxnSpPr>
        <p:spPr>
          <a:xfrm>
            <a:off x="44722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0" name="Google Shape;1450;p28"/>
          <p:cNvCxnSpPr/>
          <p:nvPr/>
        </p:nvCxnSpPr>
        <p:spPr>
          <a:xfrm>
            <a:off x="47517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1" name="Google Shape;1451;p28"/>
          <p:cNvCxnSpPr/>
          <p:nvPr/>
        </p:nvCxnSpPr>
        <p:spPr>
          <a:xfrm>
            <a:off x="50312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2" name="Google Shape;1452;p28"/>
          <p:cNvCxnSpPr/>
          <p:nvPr/>
        </p:nvCxnSpPr>
        <p:spPr>
          <a:xfrm>
            <a:off x="53107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3" name="Google Shape;1453;p28"/>
          <p:cNvCxnSpPr/>
          <p:nvPr/>
        </p:nvCxnSpPr>
        <p:spPr>
          <a:xfrm>
            <a:off x="55902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4" name="Google Shape;1454;p28"/>
          <p:cNvCxnSpPr/>
          <p:nvPr/>
        </p:nvCxnSpPr>
        <p:spPr>
          <a:xfrm>
            <a:off x="58697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5" name="Google Shape;1455;p28"/>
          <p:cNvCxnSpPr/>
          <p:nvPr/>
        </p:nvCxnSpPr>
        <p:spPr>
          <a:xfrm>
            <a:off x="61492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6" name="Google Shape;1456;p28"/>
          <p:cNvCxnSpPr/>
          <p:nvPr/>
        </p:nvCxnSpPr>
        <p:spPr>
          <a:xfrm>
            <a:off x="64287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7" name="Google Shape;1457;p28"/>
          <p:cNvCxnSpPr/>
          <p:nvPr/>
        </p:nvCxnSpPr>
        <p:spPr>
          <a:xfrm>
            <a:off x="67083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8" name="Google Shape;1458;p28"/>
          <p:cNvCxnSpPr/>
          <p:nvPr/>
        </p:nvCxnSpPr>
        <p:spPr>
          <a:xfrm>
            <a:off x="698781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59" name="Google Shape;1459;p28"/>
          <p:cNvCxnSpPr/>
          <p:nvPr/>
        </p:nvCxnSpPr>
        <p:spPr>
          <a:xfrm>
            <a:off x="726732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0" name="Google Shape;1460;p28"/>
          <p:cNvCxnSpPr/>
          <p:nvPr/>
        </p:nvCxnSpPr>
        <p:spPr>
          <a:xfrm>
            <a:off x="754683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1" name="Google Shape;1461;p28"/>
          <p:cNvCxnSpPr/>
          <p:nvPr/>
        </p:nvCxnSpPr>
        <p:spPr>
          <a:xfrm>
            <a:off x="782635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2" name="Google Shape;1462;p28"/>
          <p:cNvCxnSpPr/>
          <p:nvPr/>
        </p:nvCxnSpPr>
        <p:spPr>
          <a:xfrm>
            <a:off x="8105863"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3" name="Google Shape;1463;p28"/>
          <p:cNvCxnSpPr/>
          <p:nvPr/>
        </p:nvCxnSpPr>
        <p:spPr>
          <a:xfrm>
            <a:off x="8385375"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4" name="Google Shape;1464;p28"/>
          <p:cNvCxnSpPr/>
          <p:nvPr/>
        </p:nvCxnSpPr>
        <p:spPr>
          <a:xfrm>
            <a:off x="8664888"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5" name="Google Shape;1465;p28"/>
          <p:cNvCxnSpPr/>
          <p:nvPr/>
        </p:nvCxnSpPr>
        <p:spPr>
          <a:xfrm>
            <a:off x="8944400" y="-5625"/>
            <a:ext cx="0" cy="5153100"/>
          </a:xfrm>
          <a:prstGeom prst="straightConnector1">
            <a:avLst/>
          </a:prstGeom>
          <a:noFill/>
          <a:ln w="9525" cap="flat" cmpd="sng">
            <a:solidFill>
              <a:srgbClr val="F4CCCC"/>
            </a:solidFill>
            <a:prstDash val="solid"/>
            <a:round/>
            <a:headEnd type="none" w="med" len="med"/>
            <a:tailEnd type="none" w="med" len="med"/>
          </a:ln>
        </p:spPr>
      </p:cxnSp>
      <p:cxnSp>
        <p:nvCxnSpPr>
          <p:cNvPr id="1466" name="Google Shape;1466;p28"/>
          <p:cNvCxnSpPr/>
          <p:nvPr/>
        </p:nvCxnSpPr>
        <p:spPr>
          <a:xfrm>
            <a:off x="4572010" y="-45166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7" name="Google Shape;1467;p28"/>
          <p:cNvCxnSpPr/>
          <p:nvPr/>
        </p:nvCxnSpPr>
        <p:spPr>
          <a:xfrm>
            <a:off x="4572010" y="-42371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8" name="Google Shape;1468;p28"/>
          <p:cNvCxnSpPr/>
          <p:nvPr/>
        </p:nvCxnSpPr>
        <p:spPr>
          <a:xfrm>
            <a:off x="4572010" y="-39576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69" name="Google Shape;1469;p28"/>
          <p:cNvCxnSpPr/>
          <p:nvPr/>
        </p:nvCxnSpPr>
        <p:spPr>
          <a:xfrm>
            <a:off x="4572010" y="-36781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0" name="Google Shape;1470;p28"/>
          <p:cNvCxnSpPr/>
          <p:nvPr/>
        </p:nvCxnSpPr>
        <p:spPr>
          <a:xfrm>
            <a:off x="4572010" y="-33986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1" name="Google Shape;1471;p28"/>
          <p:cNvCxnSpPr/>
          <p:nvPr/>
        </p:nvCxnSpPr>
        <p:spPr>
          <a:xfrm>
            <a:off x="4572010" y="-31191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2" name="Google Shape;1472;p28"/>
          <p:cNvCxnSpPr/>
          <p:nvPr/>
        </p:nvCxnSpPr>
        <p:spPr>
          <a:xfrm>
            <a:off x="4572010" y="-28396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3" name="Google Shape;1473;p28"/>
          <p:cNvCxnSpPr/>
          <p:nvPr/>
        </p:nvCxnSpPr>
        <p:spPr>
          <a:xfrm>
            <a:off x="4572010" y="-25601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4" name="Google Shape;1474;p28"/>
          <p:cNvCxnSpPr/>
          <p:nvPr/>
        </p:nvCxnSpPr>
        <p:spPr>
          <a:xfrm>
            <a:off x="4572010" y="-22805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5" name="Google Shape;1475;p28"/>
          <p:cNvCxnSpPr/>
          <p:nvPr/>
        </p:nvCxnSpPr>
        <p:spPr>
          <a:xfrm>
            <a:off x="4572010" y="-200107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6" name="Google Shape;1476;p28"/>
          <p:cNvCxnSpPr/>
          <p:nvPr/>
        </p:nvCxnSpPr>
        <p:spPr>
          <a:xfrm>
            <a:off x="4572010" y="-172156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7" name="Google Shape;1477;p28"/>
          <p:cNvCxnSpPr/>
          <p:nvPr/>
        </p:nvCxnSpPr>
        <p:spPr>
          <a:xfrm>
            <a:off x="4572010" y="-144205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8" name="Google Shape;1478;p28"/>
          <p:cNvCxnSpPr/>
          <p:nvPr/>
        </p:nvCxnSpPr>
        <p:spPr>
          <a:xfrm>
            <a:off x="4572010" y="-116253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79" name="Google Shape;1479;p28"/>
          <p:cNvCxnSpPr/>
          <p:nvPr/>
        </p:nvCxnSpPr>
        <p:spPr>
          <a:xfrm>
            <a:off x="4572010" y="-883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0" name="Google Shape;1480;p28"/>
          <p:cNvCxnSpPr/>
          <p:nvPr/>
        </p:nvCxnSpPr>
        <p:spPr>
          <a:xfrm>
            <a:off x="4572010" y="-603512"/>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1" name="Google Shape;1481;p28"/>
          <p:cNvCxnSpPr/>
          <p:nvPr/>
        </p:nvCxnSpPr>
        <p:spPr>
          <a:xfrm>
            <a:off x="4572010" y="-324000"/>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2" name="Google Shape;1482;p28"/>
          <p:cNvCxnSpPr/>
          <p:nvPr/>
        </p:nvCxnSpPr>
        <p:spPr>
          <a:xfrm>
            <a:off x="4572010" y="-44487"/>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3" name="Google Shape;1483;p28"/>
          <p:cNvCxnSpPr/>
          <p:nvPr/>
        </p:nvCxnSpPr>
        <p:spPr>
          <a:xfrm>
            <a:off x="4572010" y="235025"/>
            <a:ext cx="0" cy="9144000"/>
          </a:xfrm>
          <a:prstGeom prst="straightConnector1">
            <a:avLst/>
          </a:prstGeom>
          <a:noFill/>
          <a:ln w="9525" cap="flat" cmpd="sng">
            <a:solidFill>
              <a:srgbClr val="F4CCCC"/>
            </a:solidFill>
            <a:prstDash val="solid"/>
            <a:round/>
            <a:headEnd type="none" w="med" len="med"/>
            <a:tailEnd type="none" w="med" len="med"/>
          </a:ln>
        </p:spPr>
      </p:cxnSp>
      <p:cxnSp>
        <p:nvCxnSpPr>
          <p:cNvPr id="1484" name="Google Shape;1484;p28"/>
          <p:cNvCxnSpPr/>
          <p:nvPr/>
        </p:nvCxnSpPr>
        <p:spPr>
          <a:xfrm>
            <a:off x="4572010" y="492200"/>
            <a:ext cx="0" cy="9144000"/>
          </a:xfrm>
          <a:prstGeom prst="straightConnector1">
            <a:avLst/>
          </a:prstGeom>
          <a:noFill/>
          <a:ln w="9525" cap="flat" cmpd="sng">
            <a:solidFill>
              <a:srgbClr val="F4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47000" y="347575"/>
            <a:ext cx="77160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300"/>
              <a:buFont typeface="Leckerli One"/>
              <a:buNone/>
              <a:defRPr sz="3300">
                <a:solidFill>
                  <a:schemeClr val="dk1"/>
                </a:solidFill>
                <a:latin typeface="Leckerli One"/>
                <a:ea typeface="Leckerli One"/>
                <a:cs typeface="Leckerli One"/>
                <a:sym typeface="Leckerli One"/>
              </a:defRPr>
            </a:lvl1pPr>
            <a:lvl2pPr lvl="1"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2pPr>
            <a:lvl3pPr lvl="2"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3pPr>
            <a:lvl4pPr lvl="3"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4pPr>
            <a:lvl5pPr lvl="4"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5pPr>
            <a:lvl6pPr lvl="5"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6pPr>
            <a:lvl7pPr lvl="6"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7pPr>
            <a:lvl8pPr lvl="7"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8pPr>
            <a:lvl9pPr lvl="8" rtl="0">
              <a:spcBef>
                <a:spcPts val="0"/>
              </a:spcBef>
              <a:spcAft>
                <a:spcPts val="0"/>
              </a:spcAft>
              <a:buClr>
                <a:schemeClr val="dk1"/>
              </a:buClr>
              <a:buSzPts val="3300"/>
              <a:buFont typeface="Patrick Hand SC"/>
              <a:buNone/>
              <a:defRPr sz="3300">
                <a:solidFill>
                  <a:schemeClr val="dk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747000" y="1452875"/>
            <a:ext cx="7716000" cy="3152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rtl="0">
              <a:lnSpc>
                <a:spcPct val="115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
        <p:nvSpPr>
          <p:cNvPr id="8" name="Google Shape;8;p1"/>
          <p:cNvSpPr txBox="1">
            <a:spLocks noGrp="1"/>
          </p:cNvSpPr>
          <p:nvPr>
            <p:ph type="sldNum" idx="12"/>
          </p:nvPr>
        </p:nvSpPr>
        <p:spPr>
          <a:xfrm>
            <a:off x="8170800" y="4330994"/>
            <a:ext cx="259200" cy="5727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a:spLocks noGrp="1"/>
          </p:cNvSpPr>
          <p:nvPr>
            <p:ph type="sldNum" idx="2"/>
          </p:nvPr>
        </p:nvSpPr>
        <p:spPr>
          <a:xfrm>
            <a:off x="8573357" y="4610220"/>
            <a:ext cx="466800" cy="3936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Byju%27s#cite_note-et2018a-14"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492"/>
        <p:cNvGrpSpPr/>
        <p:nvPr/>
      </p:nvGrpSpPr>
      <p:grpSpPr>
        <a:xfrm>
          <a:off x="0" y="0"/>
          <a:ext cx="0" cy="0"/>
          <a:chOff x="0" y="0"/>
          <a:chExt cx="0" cy="0"/>
        </a:xfrm>
      </p:grpSpPr>
      <p:sp>
        <p:nvSpPr>
          <p:cNvPr id="1495" name="Google Shape;1495;p31"/>
          <p:cNvSpPr txBox="1">
            <a:spLocks noGrp="1"/>
          </p:cNvSpPr>
          <p:nvPr>
            <p:ph type="subTitle" idx="1"/>
          </p:nvPr>
        </p:nvSpPr>
        <p:spPr>
          <a:xfrm>
            <a:off x="4860032" y="4083918"/>
            <a:ext cx="4093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latin typeface="Bookman Old Style" pitchFamily="18" charset="0"/>
              </a:rPr>
              <a:t>By: Varun Tandon</a:t>
            </a:r>
          </a:p>
          <a:p>
            <a:pPr marL="0" lvl="0" indent="0" algn="ctr" rtl="0">
              <a:spcBef>
                <a:spcPts val="0"/>
              </a:spcBef>
              <a:spcAft>
                <a:spcPts val="0"/>
              </a:spcAft>
              <a:buNone/>
            </a:pPr>
            <a:endParaRPr sz="2800" b="1" dirty="0">
              <a:latin typeface="Bookman Old Style" pitchFamily="18" charset="0"/>
            </a:endParaRPr>
          </a:p>
        </p:txBody>
      </p:sp>
      <p:sp>
        <p:nvSpPr>
          <p:cNvPr id="4" name="Title 3"/>
          <p:cNvSpPr>
            <a:spLocks noGrp="1"/>
          </p:cNvSpPr>
          <p:nvPr>
            <p:ph type="ctrTitle" idx="3"/>
          </p:nvPr>
        </p:nvSpPr>
        <p:spPr>
          <a:xfrm>
            <a:off x="1187624" y="555526"/>
            <a:ext cx="6298832" cy="1164924"/>
          </a:xfrm>
        </p:spPr>
        <p:txBody>
          <a:bodyPr>
            <a:normAutofit fontScale="90000"/>
          </a:bodyPr>
          <a:lstStyle/>
          <a:p>
            <a:r>
              <a:rPr lang="en-US" dirty="0">
                <a:solidFill>
                  <a:srgbClr val="00B0F0"/>
                </a:solidFill>
                <a:latin typeface="Bahnschrift SemiBold Condensed" pitchFamily="34" charset="0"/>
              </a:rPr>
              <a:t>Aakash’s </a:t>
            </a:r>
            <a:r>
              <a:rPr lang="en-US" dirty="0">
                <a:latin typeface="Bahnschrift SemiBold Condensed" pitchFamily="34" charset="0"/>
              </a:rPr>
              <a:t>Acquisition by </a:t>
            </a:r>
            <a:r>
              <a:rPr lang="en-US" dirty="0">
                <a:solidFill>
                  <a:srgbClr val="7030A0"/>
                </a:solidFill>
                <a:latin typeface="Bahnschrift SemiBold Condensed" pitchFamily="34" charset="0"/>
              </a:rPr>
              <a:t>BYJU’S</a:t>
            </a:r>
            <a:r>
              <a:rPr lang="en-US" dirty="0">
                <a:latin typeface="Bahnschrift SemiBold Condensed" pitchFamily="34" charset="0"/>
              </a:rPr>
              <a:t> </a:t>
            </a:r>
            <a:br>
              <a:rPr lang="en-US" dirty="0">
                <a:latin typeface="Bahnschrift SemiBold Condensed" pitchFamily="34" charset="0"/>
              </a:rPr>
            </a:br>
            <a:r>
              <a:rPr lang="en-US" sz="4000" dirty="0">
                <a:latin typeface="Bahnschrift SemiBold Condensed" pitchFamily="34" charset="0"/>
              </a:rPr>
              <a:t>A case study</a:t>
            </a:r>
            <a:endParaRPr lang="en-IN" sz="4000" dirty="0">
              <a:latin typeface="Bahnschrift SemiBold Condensed" pitchFamily="34" charset="0"/>
            </a:endParaRPr>
          </a:p>
        </p:txBody>
      </p:sp>
      <p:pic>
        <p:nvPicPr>
          <p:cNvPr id="1026" name="Picture 2" descr="Start-ups Acquisition: Byju's Buyout of Aakash, a Strategic Future Pl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851670"/>
            <a:ext cx="4608512" cy="18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55576" y="1779662"/>
            <a:ext cx="6912768" cy="1872208"/>
          </a:xfrm>
        </p:spPr>
        <p:txBody>
          <a:bodyPr>
            <a:normAutofit fontScale="92500"/>
          </a:bodyPr>
          <a:lstStyle/>
          <a:p>
            <a:pPr algn="l">
              <a:buFont typeface="Arial" pitchFamily="34" charset="0"/>
              <a:buChar char="•"/>
            </a:pPr>
            <a:r>
              <a:rPr lang="en-US" dirty="0">
                <a:latin typeface="Berlin Sans FB" pitchFamily="34" charset="0"/>
              </a:rPr>
              <a:t>As mentioned in weakness , Big players like </a:t>
            </a:r>
            <a:r>
              <a:rPr lang="en-US" dirty="0" err="1">
                <a:latin typeface="Berlin Sans FB" pitchFamily="34" charset="0"/>
              </a:rPr>
              <a:t>unacademy</a:t>
            </a:r>
            <a:r>
              <a:rPr lang="en-US" dirty="0">
                <a:latin typeface="Berlin Sans FB" pitchFamily="34" charset="0"/>
              </a:rPr>
              <a:t> are already investing and nurturing the skill based prep , a vital sector in </a:t>
            </a:r>
            <a:r>
              <a:rPr lang="en-US" dirty="0" err="1">
                <a:latin typeface="Berlin Sans FB" pitchFamily="34" charset="0"/>
              </a:rPr>
              <a:t>ed</a:t>
            </a:r>
            <a:r>
              <a:rPr lang="en-US" dirty="0">
                <a:latin typeface="Berlin Sans FB" pitchFamily="34" charset="0"/>
              </a:rPr>
              <a:t> tech space. </a:t>
            </a:r>
            <a:r>
              <a:rPr lang="en-US" dirty="0" err="1">
                <a:latin typeface="Berlin Sans FB" pitchFamily="34" charset="0"/>
              </a:rPr>
              <a:t>Unacademy</a:t>
            </a:r>
            <a:r>
              <a:rPr lang="en-US" dirty="0">
                <a:latin typeface="Berlin Sans FB" pitchFamily="34" charset="0"/>
              </a:rPr>
              <a:t> might consolidate its position in the market and end up having a better market share.</a:t>
            </a:r>
          </a:p>
          <a:p>
            <a:pPr marL="114300" indent="0" algn="l"/>
            <a:endParaRPr lang="en-US" dirty="0">
              <a:latin typeface="Berlin Sans FB" pitchFamily="34" charset="0"/>
            </a:endParaRPr>
          </a:p>
          <a:p>
            <a:pPr algn="l">
              <a:buFont typeface="Arial" pitchFamily="34" charset="0"/>
              <a:buChar char="•"/>
            </a:pPr>
            <a:r>
              <a:rPr lang="en-US" dirty="0">
                <a:latin typeface="Berlin Sans FB" pitchFamily="34" charset="0"/>
              </a:rPr>
              <a:t>Offline coaching leaders ALLEN have seen an organic growth in digital space through their own digital platform ( Allen digital) and have seen Huge increase in market share in newly shaping Ed-tech space. A single governing board over offline and online ecosystem might have an edge over dual board as in case of BYJUS and Aakash.</a:t>
            </a:r>
          </a:p>
          <a:p>
            <a:pPr algn="l"/>
            <a:endParaRPr lang="en-US" dirty="0"/>
          </a:p>
          <a:p>
            <a:pPr algn="l"/>
            <a:endParaRPr lang="en-IN" dirty="0"/>
          </a:p>
        </p:txBody>
      </p:sp>
      <p:sp>
        <p:nvSpPr>
          <p:cNvPr id="5" name="Title 4"/>
          <p:cNvSpPr>
            <a:spLocks noGrp="1"/>
          </p:cNvSpPr>
          <p:nvPr>
            <p:ph type="ctrTitle" idx="3"/>
          </p:nvPr>
        </p:nvSpPr>
        <p:spPr>
          <a:xfrm>
            <a:off x="1187624" y="267494"/>
            <a:ext cx="6010800" cy="948900"/>
          </a:xfrm>
        </p:spPr>
        <p:txBody>
          <a:bodyPr>
            <a:normAutofit fontScale="90000"/>
          </a:bodyPr>
          <a:lstStyle/>
          <a:p>
            <a:r>
              <a:rPr lang="en-US" dirty="0"/>
              <a:t>Threats</a:t>
            </a:r>
            <a:endParaRPr lang="en-IN" dirty="0"/>
          </a:p>
        </p:txBody>
      </p:sp>
    </p:spTree>
    <p:extLst>
      <p:ext uri="{BB962C8B-B14F-4D97-AF65-F5344CB8AC3E}">
        <p14:creationId xmlns:p14="http://schemas.microsoft.com/office/powerpoint/2010/main" val="2383875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5536" y="1707654"/>
            <a:ext cx="7128792" cy="2736304"/>
          </a:xfrm>
        </p:spPr>
        <p:txBody>
          <a:bodyPr/>
          <a:lstStyle/>
          <a:p>
            <a:pPr algn="l">
              <a:buFont typeface="Arial" pitchFamily="34" charset="0"/>
              <a:buChar char="•"/>
            </a:pPr>
            <a:r>
              <a:rPr lang="en-US" dirty="0"/>
              <a:t>From Aakash’s perspective , this deal is a win-win situation that will help them explore the new digital space with backing from BYJU’S in terms of </a:t>
            </a:r>
            <a:r>
              <a:rPr lang="en-US" dirty="0" err="1"/>
              <a:t>Techical</a:t>
            </a:r>
            <a:r>
              <a:rPr lang="en-US" dirty="0"/>
              <a:t> inputs and a considerable market share.</a:t>
            </a:r>
          </a:p>
          <a:p>
            <a:pPr algn="l">
              <a:buFont typeface="Arial" pitchFamily="34" charset="0"/>
              <a:buChar char="•"/>
            </a:pPr>
            <a:endParaRPr lang="en-US" dirty="0"/>
          </a:p>
          <a:p>
            <a:pPr algn="l">
              <a:buFont typeface="Arial" pitchFamily="34" charset="0"/>
              <a:buChar char="•"/>
            </a:pPr>
            <a:r>
              <a:rPr lang="en-US" dirty="0"/>
              <a:t>From BYJU’s perspective , This deal will help them consolidate their </a:t>
            </a:r>
            <a:r>
              <a:rPr lang="en-US" dirty="0" err="1"/>
              <a:t>positon</a:t>
            </a:r>
            <a:r>
              <a:rPr lang="en-US" dirty="0"/>
              <a:t> in newly evolving Ed-tech space by conquering Test prep sector through their Hybrid model of learning. But they would also need to look upon Skill based prep sector in order to maintain their position in market for long term like UNACADEMY etc.</a:t>
            </a:r>
          </a:p>
          <a:p>
            <a:pPr algn="l">
              <a:buFont typeface="Arial" pitchFamily="34" charset="0"/>
              <a:buChar char="•"/>
            </a:pPr>
            <a:endParaRPr lang="en-US" dirty="0"/>
          </a:p>
          <a:p>
            <a:pPr marL="400050" indent="-285750" algn="l">
              <a:buFont typeface="Arial" pitchFamily="34" charset="0"/>
              <a:buChar char="•"/>
            </a:pPr>
            <a:endParaRPr lang="en-IN" dirty="0"/>
          </a:p>
        </p:txBody>
      </p:sp>
      <p:sp>
        <p:nvSpPr>
          <p:cNvPr id="5" name="Title 4"/>
          <p:cNvSpPr>
            <a:spLocks noGrp="1"/>
          </p:cNvSpPr>
          <p:nvPr>
            <p:ph type="ctrTitle" idx="3"/>
          </p:nvPr>
        </p:nvSpPr>
        <p:spPr>
          <a:xfrm>
            <a:off x="1043608" y="699542"/>
            <a:ext cx="6010800" cy="948900"/>
          </a:xfrm>
        </p:spPr>
        <p:txBody>
          <a:bodyPr>
            <a:normAutofit fontScale="90000"/>
          </a:bodyPr>
          <a:lstStyle/>
          <a:p>
            <a:r>
              <a:rPr lang="en-US" dirty="0"/>
              <a:t>Conclusions..</a:t>
            </a:r>
            <a:endParaRPr lang="en-IN" dirty="0"/>
          </a:p>
        </p:txBody>
      </p:sp>
    </p:spTree>
    <p:extLst>
      <p:ext uri="{BB962C8B-B14F-4D97-AF65-F5344CB8AC3E}">
        <p14:creationId xmlns:p14="http://schemas.microsoft.com/office/powerpoint/2010/main" val="1244432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7784" y="-308570"/>
            <a:ext cx="8064896" cy="1964754"/>
          </a:xfrm>
        </p:spPr>
        <p:txBody>
          <a:bodyPr>
            <a:normAutofit/>
          </a:bodyPr>
          <a:lstStyle/>
          <a:p>
            <a:r>
              <a:rPr lang="en-US" dirty="0">
                <a:latin typeface="Yanone Kaffeesatz" charset="0"/>
              </a:rPr>
              <a:t>Thank you</a:t>
            </a:r>
            <a:endParaRPr lang="en-IN" dirty="0">
              <a:latin typeface="Yanone Kaffeesatz" charset="0"/>
            </a:endParaRPr>
          </a:p>
        </p:txBody>
      </p:sp>
      <p:pic>
        <p:nvPicPr>
          <p:cNvPr id="5124" name="Picture 4" descr="Aakash Educational Services Limited Unveils New Logo; Symbolises Synergy of  its Integration with BYJU'S – India Education | Latest Education News |  Global Educational News | Recent Educational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9367" y="1658533"/>
            <a:ext cx="3772040" cy="2656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93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995686"/>
            <a:ext cx="8209250" cy="2664296"/>
          </a:xfrm>
        </p:spPr>
        <p:txBody>
          <a:bodyPr>
            <a:normAutofit/>
          </a:bodyPr>
          <a:lstStyle/>
          <a:p>
            <a:pPr algn="l"/>
            <a:endParaRPr lang="en-US" dirty="0"/>
          </a:p>
          <a:p>
            <a:pPr marL="400050" indent="-285750" algn="l">
              <a:buFont typeface="Arial" pitchFamily="34" charset="0"/>
              <a:buChar char="•"/>
            </a:pPr>
            <a:r>
              <a:rPr lang="en-US" sz="1500" dirty="0">
                <a:latin typeface="Berlin Sans FB" pitchFamily="34" charset="0"/>
              </a:rPr>
              <a:t>Throughout the pandemic, Industrial markets saw great ups and downs, and such assortments and variations bring in opportunities for vitals like Mergers And acquisitions.</a:t>
            </a:r>
          </a:p>
          <a:p>
            <a:pPr marL="400050" indent="-285750" algn="l">
              <a:buFont typeface="Arial" pitchFamily="34" charset="0"/>
              <a:buChar char="•"/>
            </a:pPr>
            <a:endParaRPr lang="en-US" sz="1500" dirty="0">
              <a:latin typeface="Berlin Sans FB" pitchFamily="34" charset="0"/>
            </a:endParaRPr>
          </a:p>
          <a:p>
            <a:pPr marL="400050" indent="-285750" algn="l">
              <a:buFont typeface="Arial" pitchFamily="34" charset="0"/>
              <a:buChar char="•"/>
            </a:pPr>
            <a:r>
              <a:rPr lang="en-US" sz="1500" dirty="0">
                <a:latin typeface="Berlin Sans FB" pitchFamily="34" charset="0"/>
              </a:rPr>
              <a:t>Byju’s has acquired tutorial chain Aakash Educational Services Ltd (AESL) in a cash and stock deal estimated at $950 million and is expected to invest further Capital in accelerating Aakash’s progress.</a:t>
            </a:r>
          </a:p>
          <a:p>
            <a:pPr marL="400050" indent="-285750" algn="l">
              <a:buFont typeface="Arial" pitchFamily="34" charset="0"/>
              <a:buChar char="•"/>
            </a:pPr>
            <a:endParaRPr lang="en-US" sz="1500" dirty="0">
              <a:latin typeface="Berlin Sans FB" pitchFamily="34" charset="0"/>
            </a:endParaRPr>
          </a:p>
          <a:p>
            <a:pPr marL="400050" indent="-285750" algn="l">
              <a:buFont typeface="Arial" pitchFamily="34" charset="0"/>
              <a:buChar char="•"/>
            </a:pPr>
            <a:r>
              <a:rPr lang="en-US" sz="1500" dirty="0">
                <a:latin typeface="Berlin Sans FB" pitchFamily="34" charset="0"/>
              </a:rPr>
              <a:t>Byju’s will try to integrate Aakash’s expertise in test prep with our content and tech capabilities and develop a hybrid learning model, which is the basis for winning the Ed-tech market.</a:t>
            </a:r>
            <a:endParaRPr lang="en-IN" sz="1500" dirty="0">
              <a:latin typeface="Berlin Sans FB" pitchFamily="34" charset="0"/>
            </a:endParaRPr>
          </a:p>
        </p:txBody>
      </p:sp>
      <p:sp>
        <p:nvSpPr>
          <p:cNvPr id="5" name="Title 4"/>
          <p:cNvSpPr>
            <a:spLocks noGrp="1"/>
          </p:cNvSpPr>
          <p:nvPr>
            <p:ph type="ctrTitle" idx="3"/>
          </p:nvPr>
        </p:nvSpPr>
        <p:spPr>
          <a:xfrm>
            <a:off x="-1404664" y="267494"/>
            <a:ext cx="6010800" cy="948900"/>
          </a:xfrm>
        </p:spPr>
        <p:txBody>
          <a:bodyPr>
            <a:normAutofit fontScale="90000"/>
          </a:bodyPr>
          <a:lstStyle/>
          <a:p>
            <a:r>
              <a:rPr lang="en-US" dirty="0">
                <a:latin typeface="Bell MT" pitchFamily="18" charset="0"/>
              </a:rPr>
              <a:t>Overview..</a:t>
            </a:r>
            <a:endParaRPr lang="en-IN" dirty="0">
              <a:latin typeface="Bell MT"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195486"/>
            <a:ext cx="2472275" cy="185420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51474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632" y="1903140"/>
            <a:ext cx="8208912" cy="3240360"/>
          </a:xfrm>
        </p:spPr>
        <p:txBody>
          <a:bodyPr/>
          <a:lstStyle/>
          <a:p>
            <a:pPr algn="l">
              <a:buFont typeface="Arial" pitchFamily="34" charset="0"/>
              <a:buChar char="•"/>
            </a:pPr>
            <a:r>
              <a:rPr lang="en-US" dirty="0">
                <a:latin typeface="Berlin Sans FB" pitchFamily="34" charset="0"/>
              </a:rPr>
              <a:t>Byju's app was developed by Think and Learn Pvt. Ltd, a company which was established by Byju Raveendran, Divya Gokulnath and a group of students in 2011.In initial days the company focused on offering online video-based learning programs for the K-12 segment and for competitive exams.</a:t>
            </a:r>
          </a:p>
          <a:p>
            <a:pPr marL="114300" indent="0" algn="l"/>
            <a:endParaRPr lang="en-US" dirty="0">
              <a:latin typeface="Berlin Sans FB" pitchFamily="34" charset="0"/>
            </a:endParaRPr>
          </a:p>
          <a:p>
            <a:pPr algn="l">
              <a:buFont typeface="Arial" pitchFamily="34" charset="0"/>
              <a:buChar char="•"/>
            </a:pPr>
            <a:r>
              <a:rPr lang="en-US" dirty="0">
                <a:latin typeface="Berlin Sans FB" pitchFamily="34" charset="0"/>
              </a:rPr>
              <a:t>In August 2015, the firm launched Byju's: The Learning App. In 2017, they launched Byju's Math App for kids and Byju's Parent Connect app. By 2018, it had 15 million users out of which 900,000 were paid users at that time.</a:t>
            </a:r>
            <a:r>
              <a:rPr lang="en-US" baseline="30000" dirty="0">
                <a:latin typeface="Berlin Sans FB" pitchFamily="34" charset="0"/>
                <a:hlinkClick r:id="rId2"/>
              </a:rPr>
              <a:t>[</a:t>
            </a:r>
            <a:r>
              <a:rPr lang="en-US" dirty="0">
                <a:latin typeface="Berlin Sans FB" pitchFamily="34" charset="0"/>
              </a:rPr>
              <a:t> In the same year, Byju's became India’s first Ed-tech unicorn.</a:t>
            </a:r>
          </a:p>
          <a:p>
            <a:pPr algn="l">
              <a:buFont typeface="Arial" pitchFamily="34" charset="0"/>
              <a:buChar char="•"/>
            </a:pPr>
            <a:endParaRPr lang="en-US" dirty="0">
              <a:latin typeface="Berlin Sans FB" pitchFamily="34" charset="0"/>
            </a:endParaRPr>
          </a:p>
          <a:p>
            <a:pPr algn="l">
              <a:buFont typeface="Arial" pitchFamily="34" charset="0"/>
              <a:buChar char="•"/>
            </a:pPr>
            <a:r>
              <a:rPr lang="en-US" dirty="0">
                <a:latin typeface="Berlin Sans FB" pitchFamily="34" charset="0"/>
              </a:rPr>
              <a:t>The company is estimated to have made revenue worth 2300 crs in FY 2021 and is valued at 22 billion dollars , highest for any Indian startup.</a:t>
            </a:r>
          </a:p>
        </p:txBody>
      </p:sp>
      <p:sp>
        <p:nvSpPr>
          <p:cNvPr id="5" name="Title 4"/>
          <p:cNvSpPr>
            <a:spLocks noGrp="1"/>
          </p:cNvSpPr>
          <p:nvPr>
            <p:ph type="ctrTitle" idx="3"/>
          </p:nvPr>
        </p:nvSpPr>
        <p:spPr>
          <a:xfrm>
            <a:off x="-1260648" y="267494"/>
            <a:ext cx="6010800" cy="948900"/>
          </a:xfrm>
        </p:spPr>
        <p:txBody>
          <a:bodyPr>
            <a:normAutofit fontScale="90000"/>
          </a:bodyPr>
          <a:lstStyle/>
          <a:p>
            <a:r>
              <a:rPr lang="en-US" dirty="0">
                <a:solidFill>
                  <a:srgbClr val="7030A0"/>
                </a:solidFill>
                <a:latin typeface="Bell MT" pitchFamily="18" charset="0"/>
              </a:rPr>
              <a:t>BYJU’S</a:t>
            </a:r>
            <a:endParaRPr lang="en-IN" dirty="0">
              <a:solidFill>
                <a:srgbClr val="7030A0"/>
              </a:solidFill>
              <a:latin typeface="Bell MT"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23478"/>
            <a:ext cx="2590992" cy="14401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455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978" y="1995686"/>
            <a:ext cx="7056784" cy="2448272"/>
          </a:xfrm>
        </p:spPr>
        <p:txBody>
          <a:bodyPr>
            <a:noAutofit/>
          </a:bodyPr>
          <a:lstStyle/>
          <a:p>
            <a:pPr algn="l">
              <a:buFont typeface="Arial" pitchFamily="34" charset="0"/>
              <a:buChar char="•"/>
            </a:pPr>
            <a:r>
              <a:rPr lang="en-US" dirty="0">
                <a:latin typeface="Berlin Sans FB" pitchFamily="34" charset="0"/>
              </a:rPr>
              <a:t>Blackstone Group-backed Aakash Educational Services Limited (AESL) is a Thirty three year old coaching institute that offers test prep services for medical and engineering entrance exams, school board exams,, NTSE Olympiads, and other foundation level exams to students in classes 8-10 for school boards and junior competitive exams. </a:t>
            </a:r>
          </a:p>
          <a:p>
            <a:pPr marL="114300" indent="0" algn="l"/>
            <a:endParaRPr lang="en-US" dirty="0">
              <a:latin typeface="Berlin Sans FB" pitchFamily="34" charset="0"/>
            </a:endParaRPr>
          </a:p>
          <a:p>
            <a:pPr algn="l">
              <a:buFont typeface="Arial" pitchFamily="34" charset="0"/>
              <a:buChar char="•"/>
            </a:pPr>
            <a:r>
              <a:rPr lang="en-US" dirty="0">
                <a:latin typeface="Berlin Sans FB" pitchFamily="34" charset="0"/>
              </a:rPr>
              <a:t>These offerings by the offline major are categorized under three brands – Aakash Medical, Aakash IIT-JEE, and Aakash Foundations. It has its presence in more than 200 coaching centers across the country.</a:t>
            </a:r>
          </a:p>
          <a:p>
            <a:pPr marL="114300" indent="0" algn="l"/>
            <a:endParaRPr lang="en-US" dirty="0">
              <a:latin typeface="Berlin Sans FB" pitchFamily="34" charset="0"/>
            </a:endParaRPr>
          </a:p>
          <a:p>
            <a:pPr algn="l">
              <a:buFont typeface="Arial" pitchFamily="34" charset="0"/>
              <a:buChar char="•"/>
            </a:pPr>
            <a:r>
              <a:rPr lang="en-US" dirty="0">
                <a:latin typeface="Berlin Sans FB" pitchFamily="34" charset="0"/>
              </a:rPr>
              <a:t>In FY 2020 ,The institute clocked an annual turnover of INR 1,200 crs</a:t>
            </a:r>
            <a:r>
              <a:rPr lang="en-IN" dirty="0">
                <a:latin typeface="Berlin Sans FB" pitchFamily="34" charset="0"/>
              </a:rPr>
              <a:t> and catered nearly</a:t>
            </a:r>
            <a:r>
              <a:rPr lang="en-US" dirty="0">
                <a:latin typeface="Berlin Sans FB" pitchFamily="34" charset="0"/>
              </a:rPr>
              <a:t> 2.5 lakh students who were enrolled at either for classroom </a:t>
            </a:r>
            <a:r>
              <a:rPr lang="en-US" dirty="0" err="1">
                <a:latin typeface="Berlin Sans FB" pitchFamily="34" charset="0"/>
              </a:rPr>
              <a:t>programmes</a:t>
            </a:r>
            <a:r>
              <a:rPr lang="en-US" dirty="0">
                <a:latin typeface="Berlin Sans FB" pitchFamily="34" charset="0"/>
              </a:rPr>
              <a:t> or digital platforms for preparation for respective entrance exams.</a:t>
            </a:r>
            <a:endParaRPr lang="en-IN" dirty="0">
              <a:latin typeface="Berlin Sans FB" pitchFamily="34" charset="0"/>
            </a:endParaRPr>
          </a:p>
        </p:txBody>
      </p:sp>
      <p:sp>
        <p:nvSpPr>
          <p:cNvPr id="5" name="Title 4"/>
          <p:cNvSpPr>
            <a:spLocks noGrp="1"/>
          </p:cNvSpPr>
          <p:nvPr>
            <p:ph type="ctrTitle" idx="3"/>
          </p:nvPr>
        </p:nvSpPr>
        <p:spPr>
          <a:xfrm>
            <a:off x="-1332656" y="267494"/>
            <a:ext cx="6010800" cy="948900"/>
          </a:xfrm>
        </p:spPr>
        <p:txBody>
          <a:bodyPr>
            <a:normAutofit fontScale="90000"/>
          </a:bodyPr>
          <a:lstStyle/>
          <a:p>
            <a:r>
              <a:rPr lang="en-US" dirty="0">
                <a:solidFill>
                  <a:srgbClr val="00B0F0"/>
                </a:solidFill>
                <a:latin typeface="Bell MT" pitchFamily="18" charset="0"/>
              </a:rPr>
              <a:t>Aakash</a:t>
            </a:r>
            <a:endParaRPr lang="en-IN" dirty="0">
              <a:solidFill>
                <a:srgbClr val="00B0F0"/>
              </a:solidFill>
              <a:latin typeface="Bell MT" pitchFamily="18" charset="0"/>
            </a:endParaRPr>
          </a:p>
        </p:txBody>
      </p:sp>
      <p:pic>
        <p:nvPicPr>
          <p:cNvPr id="4102" name="Picture 6" descr="BYJU'S to acquire Aakash Educational Services through a strategic mer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171482"/>
            <a:ext cx="2155846" cy="16168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82287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923678"/>
            <a:ext cx="6696744" cy="2664296"/>
          </a:xfrm>
        </p:spPr>
        <p:txBody>
          <a:bodyPr>
            <a:normAutofit fontScale="92500" lnSpcReduction="10000"/>
          </a:bodyPr>
          <a:lstStyle/>
          <a:p>
            <a:pPr algn="l">
              <a:buFont typeface="Arial" pitchFamily="34" charset="0"/>
              <a:buChar char="•"/>
            </a:pPr>
            <a:r>
              <a:rPr lang="en-US" dirty="0">
                <a:latin typeface="Berlin Sans FB" pitchFamily="34" charset="0"/>
              </a:rPr>
              <a:t>Indian Ed-tech space is basically composed of 2 segments test-prep and skill development and as Aakash falling under former category has been the leader of offline test prep market ,and  this brings in experience and a good market share for Byjus.</a:t>
            </a:r>
          </a:p>
          <a:p>
            <a:pPr algn="l">
              <a:buFont typeface="Arial" pitchFamily="34" charset="0"/>
              <a:buChar char="•"/>
            </a:pPr>
            <a:endParaRPr lang="en-US" dirty="0">
              <a:latin typeface="Berlin Sans FB" pitchFamily="34" charset="0"/>
            </a:endParaRPr>
          </a:p>
          <a:p>
            <a:pPr algn="l">
              <a:buFont typeface="Arial" pitchFamily="34" charset="0"/>
              <a:buChar char="•"/>
            </a:pPr>
            <a:r>
              <a:rPr lang="en-US" dirty="0">
                <a:latin typeface="Berlin Sans FB" pitchFamily="34" charset="0"/>
              </a:rPr>
              <a:t> The future of learning is hybrid model and this union brings together the best of offline and online learning, as combining expertise of both the firms will create impactful experiences for Students.</a:t>
            </a:r>
          </a:p>
          <a:p>
            <a:pPr algn="l">
              <a:buFont typeface="Arial" pitchFamily="34" charset="0"/>
              <a:buChar char="•"/>
            </a:pPr>
            <a:endParaRPr lang="en-US" dirty="0">
              <a:latin typeface="Berlin Sans FB" pitchFamily="34" charset="0"/>
            </a:endParaRPr>
          </a:p>
          <a:p>
            <a:pPr algn="l">
              <a:buFont typeface="Arial" pitchFamily="34" charset="0"/>
              <a:buChar char="•"/>
            </a:pPr>
            <a:r>
              <a:rPr lang="en-US" dirty="0">
                <a:latin typeface="Berlin Sans FB" pitchFamily="34" charset="0"/>
              </a:rPr>
              <a:t>Much like we have the Omni-channel phenomenon in the retail space, where E-commerce companies have realized that only digital offerings won’t work, and that they need a combination of both online and offline, similar is the case with Ed-tech too. Byju’s through this  deal realizes the importance of Omni-channel model in Indian Ed-tech market.</a:t>
            </a:r>
          </a:p>
          <a:p>
            <a:pPr algn="l"/>
            <a:endParaRPr lang="en-US" dirty="0"/>
          </a:p>
          <a:p>
            <a:pPr algn="l"/>
            <a:endParaRPr lang="en-IN" dirty="0"/>
          </a:p>
        </p:txBody>
      </p:sp>
      <p:sp>
        <p:nvSpPr>
          <p:cNvPr id="5" name="Title 4"/>
          <p:cNvSpPr>
            <a:spLocks noGrp="1"/>
          </p:cNvSpPr>
          <p:nvPr>
            <p:ph type="ctrTitle" idx="3"/>
          </p:nvPr>
        </p:nvSpPr>
        <p:spPr>
          <a:xfrm>
            <a:off x="251520" y="123478"/>
            <a:ext cx="7200800" cy="1380948"/>
          </a:xfrm>
        </p:spPr>
        <p:txBody>
          <a:bodyPr>
            <a:normAutofit fontScale="90000"/>
          </a:bodyPr>
          <a:lstStyle/>
          <a:p>
            <a:pPr algn="l"/>
            <a:r>
              <a:rPr lang="en-US" dirty="0"/>
              <a:t>Why </a:t>
            </a:r>
            <a:r>
              <a:rPr lang="en-US" dirty="0">
                <a:solidFill>
                  <a:srgbClr val="7030A0"/>
                </a:solidFill>
              </a:rPr>
              <a:t>BYJU’S</a:t>
            </a:r>
            <a:r>
              <a:rPr lang="en-US" dirty="0"/>
              <a:t> want to acquire </a:t>
            </a:r>
            <a:r>
              <a:rPr lang="en-US" dirty="0">
                <a:solidFill>
                  <a:srgbClr val="00B0F0"/>
                </a:solidFill>
              </a:rPr>
              <a:t>Aakash</a:t>
            </a:r>
            <a:r>
              <a:rPr lang="en-US" dirty="0"/>
              <a:t> </a:t>
            </a:r>
            <a:r>
              <a:rPr lang="en-US" sz="3600" dirty="0"/>
              <a:t>(Buyer’s perspective)</a:t>
            </a:r>
            <a:endParaRPr lang="en-IN" sz="3600" dirty="0"/>
          </a:p>
        </p:txBody>
      </p:sp>
    </p:spTree>
    <p:extLst>
      <p:ext uri="{BB962C8B-B14F-4D97-AF65-F5344CB8AC3E}">
        <p14:creationId xmlns:p14="http://schemas.microsoft.com/office/powerpoint/2010/main" val="99861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923678"/>
            <a:ext cx="6696744" cy="2664296"/>
          </a:xfrm>
        </p:spPr>
        <p:txBody>
          <a:bodyPr>
            <a:normAutofit lnSpcReduction="10000"/>
          </a:bodyPr>
          <a:lstStyle/>
          <a:p>
            <a:pPr algn="l">
              <a:buFont typeface="Arial" pitchFamily="34" charset="0"/>
              <a:buChar char="•"/>
            </a:pPr>
            <a:r>
              <a:rPr lang="en-US" dirty="0">
                <a:latin typeface="Berlin Sans FB" pitchFamily="34" charset="0"/>
              </a:rPr>
              <a:t>Indian Ed-tech market saw a huge whirls throughout the pandemic and thus being just a offline test prep center was not enough to survive the market. Hence, Aakash sought a change in board of governance over policies related to Hybrid model and Byjus a market leader in Digital space served the best option as it brings in advanced technical methodologies and a huge market share in digital space.</a:t>
            </a:r>
          </a:p>
          <a:p>
            <a:pPr marL="114300" indent="0" algn="l"/>
            <a:r>
              <a:rPr lang="en-US" dirty="0">
                <a:latin typeface="Berlin Sans FB" pitchFamily="34" charset="0"/>
              </a:rPr>
              <a:t>  </a:t>
            </a:r>
          </a:p>
          <a:p>
            <a:pPr marL="114300" indent="0" algn="l"/>
            <a:endParaRPr lang="en-US" dirty="0">
              <a:latin typeface="Berlin Sans FB" pitchFamily="34" charset="0"/>
            </a:endParaRPr>
          </a:p>
          <a:p>
            <a:pPr algn="l">
              <a:buFont typeface="Arial" pitchFamily="34" charset="0"/>
              <a:buChar char="•"/>
            </a:pPr>
            <a:r>
              <a:rPr lang="en-US" dirty="0">
                <a:latin typeface="Berlin Sans FB" pitchFamily="34" charset="0"/>
              </a:rPr>
              <a:t>Working with Byjus , Aakash would be able to build an Omni-channel learning offering that will accelerate test-prep experience to next level and also help operate at larger scale with multiple delivery channels that can be innovated out of both ecosystems( offline and online).</a:t>
            </a:r>
          </a:p>
          <a:p>
            <a:pPr algn="l"/>
            <a:endParaRPr lang="en-US" dirty="0"/>
          </a:p>
          <a:p>
            <a:pPr algn="l"/>
            <a:endParaRPr lang="en-IN" dirty="0"/>
          </a:p>
        </p:txBody>
      </p:sp>
      <p:sp>
        <p:nvSpPr>
          <p:cNvPr id="5" name="Title 4"/>
          <p:cNvSpPr>
            <a:spLocks noGrp="1"/>
          </p:cNvSpPr>
          <p:nvPr>
            <p:ph type="ctrTitle" idx="3"/>
          </p:nvPr>
        </p:nvSpPr>
        <p:spPr>
          <a:xfrm>
            <a:off x="323528" y="123478"/>
            <a:ext cx="7200800" cy="1380948"/>
          </a:xfrm>
        </p:spPr>
        <p:txBody>
          <a:bodyPr>
            <a:normAutofit fontScale="90000"/>
          </a:bodyPr>
          <a:lstStyle/>
          <a:p>
            <a:pPr algn="l"/>
            <a:r>
              <a:rPr lang="en-US" dirty="0"/>
              <a:t>Why </a:t>
            </a:r>
            <a:r>
              <a:rPr lang="en-US" dirty="0">
                <a:solidFill>
                  <a:srgbClr val="00B0F0"/>
                </a:solidFill>
              </a:rPr>
              <a:t>Aakash </a:t>
            </a:r>
            <a:r>
              <a:rPr lang="en-US" dirty="0"/>
              <a:t>wants to Sell itself</a:t>
            </a:r>
            <a:br>
              <a:rPr lang="en-US" dirty="0"/>
            </a:br>
            <a:r>
              <a:rPr lang="en-US" sz="3600" dirty="0"/>
              <a:t>(Seller’s perspective)</a:t>
            </a:r>
            <a:endParaRPr lang="en-IN" sz="3600" dirty="0"/>
          </a:p>
        </p:txBody>
      </p:sp>
    </p:spTree>
    <p:extLst>
      <p:ext uri="{BB962C8B-B14F-4D97-AF65-F5344CB8AC3E}">
        <p14:creationId xmlns:p14="http://schemas.microsoft.com/office/powerpoint/2010/main" val="1346558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1491630"/>
            <a:ext cx="7992888" cy="3600400"/>
          </a:xfrm>
        </p:spPr>
        <p:txBody>
          <a:bodyPr>
            <a:normAutofit/>
          </a:bodyPr>
          <a:lstStyle/>
          <a:p>
            <a:pPr algn="l">
              <a:buFont typeface="Arial" pitchFamily="34" charset="0"/>
              <a:buChar char="•"/>
            </a:pPr>
            <a:r>
              <a:rPr lang="en-US" dirty="0">
                <a:latin typeface="Berlin Sans FB" pitchFamily="34" charset="0"/>
              </a:rPr>
              <a:t>As discussed earlier ,Hybrid model will be the key for conquering the Ed-tech market and with Aakash and Byjus coming together , who are both market leaders in respective markets ( Offline and online) , it is very likely that this acquisition by exploiting  their respective expertise will consolidate its position in the market and progress towards great scales of profitability.</a:t>
            </a:r>
          </a:p>
          <a:p>
            <a:pPr algn="l">
              <a:buFont typeface="Arial" pitchFamily="34" charset="0"/>
              <a:buChar char="•"/>
            </a:pPr>
            <a:endParaRPr lang="en-US" dirty="0">
              <a:latin typeface="Berlin Sans FB" pitchFamily="34" charset="0"/>
            </a:endParaRPr>
          </a:p>
          <a:p>
            <a:pPr algn="l">
              <a:buFont typeface="Arial" pitchFamily="34" charset="0"/>
              <a:buChar char="•"/>
            </a:pPr>
            <a:r>
              <a:rPr lang="en-US" dirty="0">
                <a:latin typeface="Berlin Sans FB" pitchFamily="34" charset="0"/>
              </a:rPr>
              <a:t>Along with the expertise and experience in the field , both the companies has a considerable market share thus providing a already established base for future of hybrid model of learning.</a:t>
            </a:r>
          </a:p>
          <a:p>
            <a:pPr algn="l"/>
            <a:endParaRPr lang="en-US" dirty="0"/>
          </a:p>
          <a:p>
            <a:pPr algn="l"/>
            <a:endParaRPr lang="en-IN" dirty="0"/>
          </a:p>
        </p:txBody>
      </p:sp>
      <p:sp>
        <p:nvSpPr>
          <p:cNvPr id="5" name="Title 4"/>
          <p:cNvSpPr>
            <a:spLocks noGrp="1"/>
          </p:cNvSpPr>
          <p:nvPr>
            <p:ph type="ctrTitle" idx="3"/>
          </p:nvPr>
        </p:nvSpPr>
        <p:spPr>
          <a:xfrm>
            <a:off x="683568" y="339502"/>
            <a:ext cx="6010800" cy="948900"/>
          </a:xfrm>
        </p:spPr>
        <p:txBody>
          <a:bodyPr>
            <a:normAutofit fontScale="90000"/>
          </a:bodyPr>
          <a:lstStyle/>
          <a:p>
            <a:r>
              <a:rPr lang="en-US" dirty="0"/>
              <a:t>Strengths</a:t>
            </a:r>
            <a:endParaRPr lang="en-IN" dirty="0"/>
          </a:p>
        </p:txBody>
      </p:sp>
    </p:spTree>
    <p:extLst>
      <p:ext uri="{BB962C8B-B14F-4D97-AF65-F5344CB8AC3E}">
        <p14:creationId xmlns:p14="http://schemas.microsoft.com/office/powerpoint/2010/main" val="392686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563638"/>
            <a:ext cx="7992888" cy="3096344"/>
          </a:xfrm>
        </p:spPr>
        <p:txBody>
          <a:bodyPr/>
          <a:lstStyle/>
          <a:p>
            <a:pPr algn="l">
              <a:buFont typeface="Arial" pitchFamily="34" charset="0"/>
              <a:buChar char="•"/>
            </a:pPr>
            <a:r>
              <a:rPr lang="en-US" dirty="0">
                <a:latin typeface="Berlin Sans FB" pitchFamily="34" charset="0"/>
              </a:rPr>
              <a:t>Byju’s unlike its competitor (</a:t>
            </a:r>
            <a:r>
              <a:rPr lang="en-US" dirty="0" err="1">
                <a:latin typeface="Berlin Sans FB" pitchFamily="34" charset="0"/>
              </a:rPr>
              <a:t>Unacademy</a:t>
            </a:r>
            <a:r>
              <a:rPr lang="en-US" dirty="0">
                <a:latin typeface="Berlin Sans FB" pitchFamily="34" charset="0"/>
              </a:rPr>
              <a:t>) has been primarily focusing on test based prep only with only one investment in skill based prep (</a:t>
            </a:r>
            <a:r>
              <a:rPr lang="en-US" dirty="0" err="1">
                <a:latin typeface="Berlin Sans FB" pitchFamily="34" charset="0"/>
              </a:rPr>
              <a:t>Whitehat</a:t>
            </a:r>
            <a:r>
              <a:rPr lang="en-US" dirty="0">
                <a:latin typeface="Berlin Sans FB" pitchFamily="34" charset="0"/>
              </a:rPr>
              <a:t> </a:t>
            </a:r>
            <a:r>
              <a:rPr lang="en-US" dirty="0" err="1">
                <a:latin typeface="Berlin Sans FB" pitchFamily="34" charset="0"/>
              </a:rPr>
              <a:t>Jr</a:t>
            </a:r>
            <a:r>
              <a:rPr lang="en-US" dirty="0">
                <a:latin typeface="Berlin Sans FB" pitchFamily="34" charset="0"/>
              </a:rPr>
              <a:t>) and with Aakash having no direct involvement in Skill development , This would force Byjus to invest more capital and time in nurturing skill based prep sector.</a:t>
            </a:r>
          </a:p>
          <a:p>
            <a:pPr algn="l">
              <a:buFont typeface="Arial" pitchFamily="34" charset="0"/>
              <a:buChar char="•"/>
            </a:pPr>
            <a:endParaRPr lang="en-US" dirty="0">
              <a:latin typeface="Berlin Sans FB" pitchFamily="34" charset="0"/>
            </a:endParaRPr>
          </a:p>
          <a:p>
            <a:pPr algn="l">
              <a:buFont typeface="Arial" pitchFamily="34" charset="0"/>
              <a:buChar char="•"/>
            </a:pPr>
            <a:endParaRPr lang="en-US" dirty="0">
              <a:latin typeface="Berlin Sans FB" pitchFamily="34" charset="0"/>
            </a:endParaRPr>
          </a:p>
          <a:p>
            <a:pPr algn="l">
              <a:buFont typeface="Arial" pitchFamily="34" charset="0"/>
              <a:buChar char="•"/>
            </a:pPr>
            <a:r>
              <a:rPr lang="en-US" dirty="0">
                <a:latin typeface="Berlin Sans FB" pitchFamily="34" charset="0"/>
              </a:rPr>
              <a:t>Aakash has been market leader in offline coaching centers for 33 years and thus changing suddenly to Hybrid model inorganically with BYJU’S would involve a lot of policy changes accompanied with updating the teaching methodology. This would require lots of effort/time and capital from BYJU’S.</a:t>
            </a:r>
            <a:endParaRPr lang="en-IN" dirty="0">
              <a:latin typeface="Berlin Sans FB" pitchFamily="34" charset="0"/>
            </a:endParaRPr>
          </a:p>
        </p:txBody>
      </p:sp>
      <p:sp>
        <p:nvSpPr>
          <p:cNvPr id="5" name="Title 4"/>
          <p:cNvSpPr>
            <a:spLocks noGrp="1"/>
          </p:cNvSpPr>
          <p:nvPr>
            <p:ph type="ctrTitle" idx="3"/>
          </p:nvPr>
        </p:nvSpPr>
        <p:spPr>
          <a:xfrm>
            <a:off x="683568" y="411510"/>
            <a:ext cx="6010800" cy="948900"/>
          </a:xfrm>
        </p:spPr>
        <p:txBody>
          <a:bodyPr>
            <a:normAutofit fontScale="90000"/>
          </a:bodyPr>
          <a:lstStyle/>
          <a:p>
            <a:r>
              <a:rPr lang="en-US" dirty="0"/>
              <a:t>Weakness</a:t>
            </a:r>
            <a:endParaRPr lang="en-IN" dirty="0"/>
          </a:p>
        </p:txBody>
      </p:sp>
    </p:spTree>
    <p:extLst>
      <p:ext uri="{BB962C8B-B14F-4D97-AF65-F5344CB8AC3E}">
        <p14:creationId xmlns:p14="http://schemas.microsoft.com/office/powerpoint/2010/main" val="120569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528" y="1779662"/>
            <a:ext cx="8424936" cy="2592288"/>
          </a:xfrm>
        </p:spPr>
        <p:txBody>
          <a:bodyPr>
            <a:normAutofit/>
          </a:bodyPr>
          <a:lstStyle/>
          <a:p>
            <a:pPr algn="l">
              <a:buFont typeface="Arial" pitchFamily="34" charset="0"/>
              <a:buChar char="•"/>
            </a:pPr>
            <a:r>
              <a:rPr lang="en-US" dirty="0">
                <a:latin typeface="Berlin Sans FB" pitchFamily="34" charset="0"/>
              </a:rPr>
              <a:t>Indian Ed-tech market has been one of the rare markets moving towards consolidation by very few firms unlike other markets. Thus the faster one adapt to Hybrid-model of learning the better it has chances to conquer the market and consolidate its position. With the Acquisition’s foremost goal is to provide multiple channel of delivering the content using innovations in both the ecosystems ( online and offline) , it has an upper edge over other market players.</a:t>
            </a:r>
            <a:br>
              <a:rPr lang="en-US" dirty="0">
                <a:latin typeface="Berlin Sans FB" pitchFamily="34" charset="0"/>
              </a:rPr>
            </a:br>
            <a:endParaRPr lang="en-US" dirty="0">
              <a:latin typeface="Berlin Sans FB" pitchFamily="34" charset="0"/>
            </a:endParaRPr>
          </a:p>
          <a:p>
            <a:pPr algn="l">
              <a:buFont typeface="Arial" pitchFamily="34" charset="0"/>
              <a:buChar char="•"/>
            </a:pPr>
            <a:r>
              <a:rPr lang="en-US" dirty="0">
                <a:latin typeface="Berlin Sans FB" pitchFamily="34" charset="0"/>
              </a:rPr>
              <a:t>It also provide an opportunity to increase students engagement over the platforms as students from both the modes ( offline and online) would come to learn from this Omni-channels as a result of acquisition.</a:t>
            </a:r>
          </a:p>
          <a:p>
            <a:pPr algn="l"/>
            <a:endParaRPr lang="en-US" dirty="0"/>
          </a:p>
          <a:p>
            <a:pPr algn="l"/>
            <a:endParaRPr lang="en-US" dirty="0"/>
          </a:p>
          <a:p>
            <a:pPr algn="l"/>
            <a:endParaRPr lang="en-IN" dirty="0"/>
          </a:p>
        </p:txBody>
      </p:sp>
      <p:sp>
        <p:nvSpPr>
          <p:cNvPr id="5" name="Title 4"/>
          <p:cNvSpPr>
            <a:spLocks noGrp="1"/>
          </p:cNvSpPr>
          <p:nvPr>
            <p:ph type="ctrTitle" idx="3"/>
          </p:nvPr>
        </p:nvSpPr>
        <p:spPr>
          <a:xfrm>
            <a:off x="971600" y="267494"/>
            <a:ext cx="6010800" cy="948900"/>
          </a:xfrm>
        </p:spPr>
        <p:txBody>
          <a:bodyPr>
            <a:normAutofit fontScale="90000"/>
          </a:bodyPr>
          <a:lstStyle/>
          <a:p>
            <a:r>
              <a:rPr lang="en-US" dirty="0"/>
              <a:t>Opportunities</a:t>
            </a:r>
            <a:endParaRPr lang="en-IN" dirty="0"/>
          </a:p>
        </p:txBody>
      </p:sp>
    </p:spTree>
    <p:extLst>
      <p:ext uri="{BB962C8B-B14F-4D97-AF65-F5344CB8AC3E}">
        <p14:creationId xmlns:p14="http://schemas.microsoft.com/office/powerpoint/2010/main" val="2507356857"/>
      </p:ext>
    </p:extLst>
  </p:cSld>
  <p:clrMapOvr>
    <a:masterClrMapping/>
  </p:clrMapOvr>
</p:sld>
</file>

<file path=ppt/theme/theme1.xml><?xml version="1.0" encoding="utf-8"?>
<a:theme xmlns:a="http://schemas.openxmlformats.org/drawingml/2006/main" name="Lettering Grid MK Plan by Slidesgo">
  <a:themeElements>
    <a:clrScheme name="Simple Light">
      <a:dk1>
        <a:srgbClr val="000000"/>
      </a:dk1>
      <a:lt1>
        <a:srgbClr val="FFFFFF"/>
      </a:lt1>
      <a:dk2>
        <a:srgbClr val="EFEFEF"/>
      </a:dk2>
      <a:lt2>
        <a:srgbClr val="FFD966"/>
      </a:lt2>
      <a:accent1>
        <a:srgbClr val="EA9999"/>
      </a:accent1>
      <a:accent2>
        <a:srgbClr val="E06666"/>
      </a:accent2>
      <a:accent3>
        <a:srgbClr val="EFEFEF"/>
      </a:accent3>
      <a:accent4>
        <a:srgbClr val="FFD966"/>
      </a:accent4>
      <a:accent5>
        <a:srgbClr val="EA9999"/>
      </a:accent5>
      <a:accent6>
        <a:srgbClr val="E0666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TotalTime>
  <Words>1174</Words>
  <Application>Microsoft Office PowerPoint</Application>
  <PresentationFormat>On-screen Show (16:9)</PresentationFormat>
  <Paragraphs>54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Arimo</vt:lpstr>
      <vt:lpstr>Bookman Old Style</vt:lpstr>
      <vt:lpstr>Arial</vt:lpstr>
      <vt:lpstr>Bell MT</vt:lpstr>
      <vt:lpstr>Yanone Kaffeesatz</vt:lpstr>
      <vt:lpstr>Leckerli One</vt:lpstr>
      <vt:lpstr>Berlin Sans FB</vt:lpstr>
      <vt:lpstr>Bahnschrift SemiBold Condensed</vt:lpstr>
      <vt:lpstr>Lettering Grid MK Plan by Slidesgo</vt:lpstr>
      <vt:lpstr>Aakash’s Acquisition by BYJU’S  A case study</vt:lpstr>
      <vt:lpstr>Overview..</vt:lpstr>
      <vt:lpstr>BYJU’S</vt:lpstr>
      <vt:lpstr>Aakash</vt:lpstr>
      <vt:lpstr>Why BYJU’S want to acquire Aakash (Buyer’s perspective)</vt:lpstr>
      <vt:lpstr>Why Aakash wants to Sell itself (Seller’s perspective)</vt:lpstr>
      <vt:lpstr>Strengths</vt:lpstr>
      <vt:lpstr>Weakness</vt:lpstr>
      <vt:lpstr>Opportunities</vt:lpstr>
      <vt:lpstr>Threats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VARUN TANDON</cp:lastModifiedBy>
  <cp:revision>23</cp:revision>
  <dcterms:modified xsi:type="dcterms:W3CDTF">2024-08-30T10:07:08Z</dcterms:modified>
</cp:coreProperties>
</file>