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6B8E5-2BAC-4165-B864-EA5AB537CE2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B5A9-A93C-4C67-B94E-59E8239A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9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FB5A9-A93C-4C67-B94E-59E8239A25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2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2D32B-EB9F-482C-9555-A9E44FDC194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33DF19-574F-4054-AB08-38564A5905B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16632"/>
            <a:ext cx="6624736" cy="22322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latin typeface="Bahnschrift SemiBold" pitchFamily="34" charset="0"/>
              </a:rPr>
              <a:t>Blink</a:t>
            </a:r>
            <a:r>
              <a:rPr lang="en-US" dirty="0">
                <a:solidFill>
                  <a:srgbClr val="92D050"/>
                </a:solidFill>
                <a:latin typeface="Bahnschrift SemiBold" pitchFamily="34" charset="0"/>
              </a:rPr>
              <a:t>it</a:t>
            </a:r>
            <a:r>
              <a:rPr lang="en-US" dirty="0">
                <a:solidFill>
                  <a:srgbClr val="FFFF00"/>
                </a:solidFill>
                <a:latin typeface="Bahnschrift SemiBold" pitchFamily="34" charset="0"/>
              </a:rPr>
              <a:t> </a:t>
            </a:r>
            <a:r>
              <a:rPr lang="en-US" dirty="0">
                <a:latin typeface="Bell MT" pitchFamily="18" charset="0"/>
              </a:rPr>
              <a:t>Acquisition by </a:t>
            </a:r>
            <a:r>
              <a:rPr lang="en-US" dirty="0">
                <a:solidFill>
                  <a:srgbClr val="FF0000"/>
                </a:solidFill>
                <a:latin typeface="Bahnschrift SemiBold" pitchFamily="34" charset="0"/>
              </a:rPr>
              <a:t>Zomato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itchFamily="18" charset="0"/>
              </a:rPr>
              <a:t>A case study</a:t>
            </a: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128" y="5713368"/>
            <a:ext cx="7315200" cy="11446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ell MT" pitchFamily="18" charset="0"/>
              </a:rPr>
              <a:t>By – Varun Tandon</a:t>
            </a:r>
            <a:endParaRPr lang="en-IN" sz="2800" dirty="0"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3667125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73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9628"/>
            <a:ext cx="7531224" cy="1082857"/>
          </a:xfrm>
        </p:spPr>
        <p:txBody>
          <a:bodyPr/>
          <a:lstStyle/>
          <a:p>
            <a:r>
              <a:rPr lang="en-US" dirty="0"/>
              <a:t>Overview..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204864"/>
            <a:ext cx="8784975" cy="45365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Bell MT" pitchFamily="18" charset="0"/>
              </a:rPr>
              <a:t>Merger and Acquisitions are common and vital elements of industrial dynamics , when company come on mutual beneficial terms to discuss the future of companies on paper.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 Food delivery app Zomato’s board has approved its acquisition of quick commerce startup Blinkit (formerly Grofers) for 4,447 Cr (about $570 million) in an all-stock deal.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With Zomato growing progressively towards profitability in existing food delivery market , its venturing into next big category hints towards its intent to capture new growing E commerce market that brings in lot of opportunities.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03" y="144665"/>
            <a:ext cx="3770784" cy="18853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72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099176" cy="86409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Zomato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7704856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  <a:cs typeface="Calibri" pitchFamily="34" charset="0"/>
              </a:rPr>
              <a:t>Zomato is an app where people can search for nearby restaurants and cafés, order food online, and get it delivered at their doorstep in no 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  <a:cs typeface="Calibri" pitchFamily="34" charset="0"/>
              </a:rPr>
              <a:t>Zomato works as a channeling interface between the customers and Restaurants , thus its synergy between restaurant owner , retailers and delivery providers is its basis in the existing market.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  <a:cs typeface="Calibri" pitchFamily="34" charset="0"/>
              </a:rPr>
              <a:t>In the FY 2022 , Zomato made a revenues worth 4192 </a:t>
            </a:r>
            <a:r>
              <a:rPr lang="en-US" dirty="0" err="1">
                <a:latin typeface="Bell MT" pitchFamily="18" charset="0"/>
                <a:cs typeface="Calibri" pitchFamily="34" charset="0"/>
              </a:rPr>
              <a:t>crs</a:t>
            </a:r>
            <a:r>
              <a:rPr lang="en-US" dirty="0">
                <a:latin typeface="Bell MT" pitchFamily="18" charset="0"/>
                <a:cs typeface="Calibri" pitchFamily="34" charset="0"/>
              </a:rPr>
              <a:t> , and it along with its rival </a:t>
            </a:r>
            <a:r>
              <a:rPr lang="en-US" dirty="0" err="1">
                <a:latin typeface="Bell MT" pitchFamily="18" charset="0"/>
                <a:cs typeface="Calibri" pitchFamily="34" charset="0"/>
              </a:rPr>
              <a:t>Swiggy</a:t>
            </a:r>
            <a:r>
              <a:rPr lang="en-US" dirty="0">
                <a:latin typeface="Bell MT" pitchFamily="18" charset="0"/>
                <a:cs typeface="Calibri" pitchFamily="34" charset="0"/>
              </a:rPr>
              <a:t> owes a whooping 95% share in food delivery market.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72" y="192688"/>
            <a:ext cx="3203848" cy="16019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1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51296"/>
            <a:ext cx="6840760" cy="100811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Blink</a:t>
            </a:r>
            <a:r>
              <a:rPr lang="en-US" b="1" dirty="0">
                <a:solidFill>
                  <a:srgbClr val="92D050"/>
                </a:solidFill>
              </a:rPr>
              <a:t>it</a:t>
            </a:r>
            <a:endParaRPr lang="en-IN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76872"/>
            <a:ext cx="7560840" cy="403244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Blinkit is a quick commerce marketplace delivering groceries and other essentials to customers within minutes. It facilitates last-mile delivery of products to customers from the dark stores within a radius of 2 km to ensure faster delivery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.Blinkit was the first company in India to get into quick commerce, which pivoted to 100% quick commerce in Jan 2022, and since then, the business has made tremendous progress as it clocked a GOV (gross order value) of 4082 million INR in May 2022.</a:t>
            </a:r>
            <a:endParaRPr lang="en-IN" dirty="0">
              <a:latin typeface="Bell MT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76" y="116632"/>
            <a:ext cx="3913124" cy="19107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0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387208" cy="122687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ell MT" pitchFamily="18" charset="0"/>
              </a:rPr>
              <a:t>Why </a:t>
            </a:r>
            <a:r>
              <a:rPr lang="en-US" sz="4400" dirty="0">
                <a:solidFill>
                  <a:srgbClr val="FF0000"/>
                </a:solidFill>
                <a:latin typeface="Bahnschrift SemiBold" pitchFamily="34" charset="0"/>
              </a:rPr>
              <a:t>Zomato</a:t>
            </a:r>
            <a:r>
              <a:rPr lang="en-US" sz="4400" dirty="0">
                <a:latin typeface="Bell MT" pitchFamily="18" charset="0"/>
              </a:rPr>
              <a:t> want to acquire </a:t>
            </a:r>
            <a:r>
              <a:rPr lang="en-US" sz="4400" dirty="0">
                <a:solidFill>
                  <a:srgbClr val="FFFF00"/>
                </a:solidFill>
                <a:latin typeface="Bell MT" pitchFamily="18" charset="0"/>
              </a:rPr>
              <a:t>Blinkit</a:t>
            </a:r>
            <a:r>
              <a:rPr lang="en-US" sz="4400" dirty="0">
                <a:latin typeface="Bell MT" pitchFamily="18" charset="0"/>
              </a:rPr>
              <a:t> </a:t>
            </a:r>
            <a:r>
              <a:rPr lang="en-US" sz="3200" dirty="0">
                <a:latin typeface="Bell MT" pitchFamily="18" charset="0"/>
              </a:rPr>
              <a:t>( Buyer’s perspective)</a:t>
            </a:r>
            <a:endParaRPr lang="en-IN" sz="3200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7416824" cy="475252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itchFamily="18" charset="0"/>
              </a:rPr>
              <a:t>Zomato is already dominating the food delivery market in India , quick commerce serves as a natural extension for the company as both the businesses are </a:t>
            </a:r>
            <a:r>
              <a:rPr lang="en-US" dirty="0" err="1">
                <a:latin typeface="Bell MT" pitchFamily="18" charset="0"/>
              </a:rPr>
              <a:t>hyperlocal</a:t>
            </a:r>
            <a:r>
              <a:rPr lang="en-US" dirty="0">
                <a:latin typeface="Bell MT" pitchFamily="18" charset="0"/>
              </a:rPr>
              <a:t> and involve quick delivery of products to the customers.</a:t>
            </a:r>
          </a:p>
          <a:p>
            <a:endParaRPr lang="en-US" dirty="0">
              <a:latin typeface="Bell MT" pitchFamily="18" charset="0"/>
            </a:endParaRPr>
          </a:p>
          <a:p>
            <a:r>
              <a:rPr lang="en-US" dirty="0">
                <a:latin typeface="Bell MT" pitchFamily="18" charset="0"/>
              </a:rPr>
              <a:t>Acquiring Quick commerce will help them increase the customer wallet share spent on platform and will drive higher engagement from customers.</a:t>
            </a:r>
          </a:p>
          <a:p>
            <a:endParaRPr lang="en-US" dirty="0">
              <a:latin typeface="Bell MT" pitchFamily="18" charset="0"/>
            </a:endParaRPr>
          </a:p>
          <a:p>
            <a:r>
              <a:rPr lang="en-US" dirty="0">
                <a:latin typeface="Bell MT" pitchFamily="18" charset="0"/>
              </a:rPr>
              <a:t>Blinkit’s proprietary tech platform, scale of business, relationships with third party brands and sellers, and the warehouse &amp; dark store network made it easier for Zomato to grow inorganically, saving considerable time and capital.</a:t>
            </a:r>
          </a:p>
        </p:txBody>
      </p:sp>
    </p:spTree>
    <p:extLst>
      <p:ext uri="{BB962C8B-B14F-4D97-AF65-F5344CB8AC3E}">
        <p14:creationId xmlns:p14="http://schemas.microsoft.com/office/powerpoint/2010/main" val="191444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027168" cy="12241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itchFamily="18" charset="0"/>
              </a:rPr>
              <a:t>And why Blinkit sold itself ?</a:t>
            </a:r>
            <a:br>
              <a:rPr lang="en-US" dirty="0">
                <a:latin typeface="Bell MT" pitchFamily="18" charset="0"/>
              </a:rPr>
            </a:br>
            <a:r>
              <a:rPr lang="en-US" sz="4000" dirty="0">
                <a:latin typeface="Bell MT" pitchFamily="18" charset="0"/>
              </a:rPr>
              <a:t>(Seller’s perspective)</a:t>
            </a:r>
            <a:endParaRPr lang="en-IN" sz="4000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7848872" cy="486916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Blinkit was witnessing good growth after becoming a quick commerce venture. Thus it needed to bring in an experienced board to govern the company's policies for future regards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.As Zomato already aced the quick delivery of products in the food delivery market, it would be much easier for them to handle the same </a:t>
            </a:r>
            <a:r>
              <a:rPr lang="en-US" dirty="0" err="1">
                <a:latin typeface="Bell MT" pitchFamily="18" charset="0"/>
              </a:rPr>
              <a:t>hyperlocal</a:t>
            </a:r>
            <a:r>
              <a:rPr lang="en-US" dirty="0">
                <a:latin typeface="Bell MT" pitchFamily="18" charset="0"/>
              </a:rPr>
              <a:t> venture related to quick commerce.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Blinkit would now be able to explore new domains in the market as it has backing and capital from established firms like Zomato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480" y="240353"/>
            <a:ext cx="7582927" cy="1244432"/>
          </a:xfrm>
        </p:spPr>
        <p:txBody>
          <a:bodyPr/>
          <a:lstStyle/>
          <a:p>
            <a:r>
              <a:rPr lang="en-US" dirty="0">
                <a:latin typeface="Bell MT" pitchFamily="18" charset="0"/>
              </a:rPr>
              <a:t>Risks..</a:t>
            </a:r>
            <a:endParaRPr lang="en-IN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7992888" cy="432048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Although Blinkit has seen a decline in loss making , still the losses are huge , thus questioning about the break even capacity of dark stores , and whether they would be able to achieve the predicted profitability mark based on predicted contribution of dark stores in break even.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Zomato itself made losses in FY 21 and FY22 , thus questioning the Acquisition at time when company should try to stabilize one owns scales of profitability and try to restructure the economic policies.  </a:t>
            </a:r>
            <a:endParaRPr lang="en-IN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3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5"/>
            <a:ext cx="7459216" cy="792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itchFamily="18" charset="0"/>
              </a:rPr>
              <a:t>Synergy and Opportunities..</a:t>
            </a:r>
            <a:endParaRPr lang="en-IN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208912" cy="50405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Firstly, </a:t>
            </a:r>
            <a:r>
              <a:rPr lang="en-US" dirty="0">
                <a:solidFill>
                  <a:srgbClr val="FFFF00"/>
                </a:solidFill>
                <a:latin typeface="Bell MT" pitchFamily="18" charset="0"/>
              </a:rPr>
              <a:t>Blinkit</a:t>
            </a:r>
            <a:r>
              <a:rPr lang="en-US" dirty="0">
                <a:latin typeface="Bell MT" pitchFamily="18" charset="0"/>
              </a:rPr>
              <a:t> is already at a higher AOV and that would go at even higher value  as the assortment gets wider on the platform due to more customer engagements.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Secondly, the ad sales revenue in quick commerce is higher than food delivery, given the much larger digital ad spend budgets of consumer packaged goods (CPG) brands.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And thirdly, the last-mile delivery cost will be lower than food delivery given the shorter delivery time, leading to a higher number of orders delivered per hour.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Bell MT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Bell MT" pitchFamily="18" charset="0"/>
              </a:rPr>
              <a:t>Higher revenue per order and lower last-mile delivery cost will make up for additional expenses related to dark stores and replenishment for food delivery business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39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315200" cy="1154097"/>
          </a:xfrm>
        </p:spPr>
        <p:txBody>
          <a:bodyPr>
            <a:noAutofit/>
          </a:bodyPr>
          <a:lstStyle/>
          <a:p>
            <a:r>
              <a:rPr lang="en-US" sz="8000" dirty="0">
                <a:latin typeface="Bell MT" pitchFamily="18" charset="0"/>
              </a:rPr>
              <a:t>Thank you !</a:t>
            </a:r>
            <a:endParaRPr lang="en-IN" sz="8000" dirty="0">
              <a:latin typeface="Bell MT" pitchFamily="18" charset="0"/>
            </a:endParaRPr>
          </a:p>
        </p:txBody>
      </p:sp>
      <p:pic>
        <p:nvPicPr>
          <p:cNvPr id="5122" name="Picture 2" descr="Zomato | Blinkit: Zomato to start Blinkit integration after deal appro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191250" cy="4648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14292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107</TotalTime>
  <Words>715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Bell MT</vt:lpstr>
      <vt:lpstr>Calibri</vt:lpstr>
      <vt:lpstr>Wingdings</vt:lpstr>
      <vt:lpstr>Perspective</vt:lpstr>
      <vt:lpstr>Blinkit Acquisition by Zomato A case study</vt:lpstr>
      <vt:lpstr>Overview..</vt:lpstr>
      <vt:lpstr>Zomato</vt:lpstr>
      <vt:lpstr>Blinkit</vt:lpstr>
      <vt:lpstr>Why Zomato want to acquire Blinkit ( Buyer’s perspective)</vt:lpstr>
      <vt:lpstr>And why Blinkit sold itself ? (Seller’s perspective)</vt:lpstr>
      <vt:lpstr>Risks..</vt:lpstr>
      <vt:lpstr>Synergy and Opportunities..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Acquisition by Zomato A case study</dc:title>
  <dc:creator>Admin</dc:creator>
  <cp:lastModifiedBy>VARUN TANDON</cp:lastModifiedBy>
  <cp:revision>12</cp:revision>
  <dcterms:created xsi:type="dcterms:W3CDTF">2022-07-17T06:52:34Z</dcterms:created>
  <dcterms:modified xsi:type="dcterms:W3CDTF">2024-08-30T10:06:10Z</dcterms:modified>
</cp:coreProperties>
</file>