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8" r:id="rId1"/>
  </p:sldMasterIdLst>
  <p:notesMasterIdLst>
    <p:notesMasterId r:id="rId31"/>
  </p:notesMasterIdLst>
  <p:sldIdLst>
    <p:sldId id="354" r:id="rId2"/>
    <p:sldId id="355" r:id="rId3"/>
    <p:sldId id="356" r:id="rId4"/>
    <p:sldId id="357" r:id="rId5"/>
    <p:sldId id="358" r:id="rId6"/>
    <p:sldId id="359" r:id="rId7"/>
    <p:sldId id="360" r:id="rId8"/>
    <p:sldId id="361" r:id="rId9"/>
    <p:sldId id="362" r:id="rId10"/>
    <p:sldId id="363" r:id="rId11"/>
    <p:sldId id="364" r:id="rId12"/>
    <p:sldId id="365" r:id="rId13"/>
    <p:sldId id="366" r:id="rId14"/>
    <p:sldId id="367" r:id="rId15"/>
    <p:sldId id="368" r:id="rId16"/>
    <p:sldId id="369" r:id="rId17"/>
    <p:sldId id="370" r:id="rId18"/>
    <p:sldId id="371" r:id="rId19"/>
    <p:sldId id="373" r:id="rId20"/>
    <p:sldId id="374" r:id="rId21"/>
    <p:sldId id="375" r:id="rId22"/>
    <p:sldId id="376" r:id="rId23"/>
    <p:sldId id="377" r:id="rId24"/>
    <p:sldId id="378" r:id="rId25"/>
    <p:sldId id="379" r:id="rId26"/>
    <p:sldId id="380" r:id="rId27"/>
    <p:sldId id="381" r:id="rId28"/>
    <p:sldId id="382" r:id="rId29"/>
    <p:sldId id="38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7E2BB8B-ADA4-40A1-9130-00C4E0C8F4F8}">
          <p14:sldIdLst>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3"/>
            <p14:sldId id="374"/>
            <p14:sldId id="375"/>
            <p14:sldId id="376"/>
            <p14:sldId id="377"/>
            <p14:sldId id="378"/>
            <p14:sldId id="379"/>
            <p14:sldId id="380"/>
            <p14:sldId id="381"/>
            <p14:sldId id="382"/>
            <p14:sldId id="38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 Chatterjee" initials="AC" lastIdx="2" clrIdx="0">
    <p:extLst>
      <p:ext uri="{19B8F6BF-5375-455C-9EA6-DF929625EA0E}">
        <p15:presenceInfo xmlns:p15="http://schemas.microsoft.com/office/powerpoint/2012/main" userId="483ea68f85d2020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C7"/>
    <a:srgbClr val="33298B"/>
    <a:srgbClr val="2F2EFF"/>
    <a:srgbClr val="45A245"/>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38" autoAdjust="0"/>
    <p:restoredTop sz="94255" autoAdjust="0"/>
  </p:normalViewPr>
  <p:slideViewPr>
    <p:cSldViewPr>
      <p:cViewPr varScale="1">
        <p:scale>
          <a:sx n="70" d="100"/>
          <a:sy n="70" d="100"/>
        </p:scale>
        <p:origin x="462"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3/29/2022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a:t>
            </a:fld>
            <a:endParaRPr lang="en-US" dirty="0"/>
          </a:p>
        </p:txBody>
      </p:sp>
    </p:spTree>
    <p:extLst>
      <p:ext uri="{BB962C8B-B14F-4D97-AF65-F5344CB8AC3E}">
        <p14:creationId xmlns:p14="http://schemas.microsoft.com/office/powerpoint/2010/main" val="386200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9F04D0-699D-4D6B-A94F-1A7A83CC3965}" type="slidenum">
              <a:rPr lang="en-US" smtClean="0"/>
              <a:t>13</a:t>
            </a:fld>
            <a:endParaRPr lang="en-US"/>
          </a:p>
        </p:txBody>
      </p:sp>
    </p:spTree>
    <p:extLst>
      <p:ext uri="{BB962C8B-B14F-4D97-AF65-F5344CB8AC3E}">
        <p14:creationId xmlns:p14="http://schemas.microsoft.com/office/powerpoint/2010/main" val="2601061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9F04D0-699D-4D6B-A94F-1A7A83CC3965}" type="slidenum">
              <a:rPr lang="en-US" smtClean="0"/>
              <a:t>21</a:t>
            </a:fld>
            <a:endParaRPr lang="en-US"/>
          </a:p>
        </p:txBody>
      </p:sp>
    </p:spTree>
    <p:extLst>
      <p:ext uri="{BB962C8B-B14F-4D97-AF65-F5344CB8AC3E}">
        <p14:creationId xmlns:p14="http://schemas.microsoft.com/office/powerpoint/2010/main" val="1722908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D47140-E761-4776-BB05-B90A68E34D64}"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14492002"/>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D47140-E761-4776-BB05-B90A68E34D64}"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976557983"/>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D47140-E761-4776-BB05-B90A68E34D64}"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901386023"/>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D47140-E761-4776-BB05-B90A68E34D64}"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105899"/>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223971618"/>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D47140-E761-4776-BB05-B90A68E34D64}" type="datetimeFigureOut">
              <a:rPr lang="en-US" smtClean="0"/>
              <a:t>3/29/2022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029270713"/>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D47140-E761-4776-BB05-B90A68E34D64}" type="datetimeFigureOut">
              <a:rPr lang="en-US" smtClean="0"/>
              <a:t>3/29/2022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910178113"/>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D47140-E761-4776-BB05-B90A68E34D64}" type="datetimeFigureOut">
              <a:rPr lang="en-US" smtClean="0"/>
              <a:t>3/29/2022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841889"/>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3/29/2022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725285699"/>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3/29/2022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660405722"/>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3/29/2022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151298460"/>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3/29/2022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a:extLst>
              <a:ext uri="{FF2B5EF4-FFF2-40B4-BE49-F238E27FC236}">
                <a16:creationId xmlns="" xmlns:a16="http://schemas.microsoft.com/office/drawing/2014/main" id="{27B6D230-688D-421A-9D5E-D5753C3C25C5}"/>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737600" y="-25898"/>
            <a:ext cx="31496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a:extLst>
              <a:ext uri="{FF2B5EF4-FFF2-40B4-BE49-F238E27FC236}">
                <a16:creationId xmlns="" xmlns:a16="http://schemas.microsoft.com/office/drawing/2014/main" id="{4AB71EED-6879-458D-B783-4718EB7633F5}"/>
              </a:ext>
            </a:extLst>
          </p:cNvPr>
          <p:cNvSpPr/>
          <p:nvPr userDrawn="1"/>
        </p:nvSpPr>
        <p:spPr>
          <a:xfrm>
            <a:off x="60035" y="84280"/>
            <a:ext cx="274783"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00"/>
          </a:p>
        </p:txBody>
      </p:sp>
      <p:sp>
        <p:nvSpPr>
          <p:cNvPr id="9" name="Round Diagonal Corner Rectangle 8">
            <a:extLst>
              <a:ext uri="{FF2B5EF4-FFF2-40B4-BE49-F238E27FC236}">
                <a16:creationId xmlns="" xmlns:a16="http://schemas.microsoft.com/office/drawing/2014/main" id="{EADEECF4-FFAC-490F-9718-C4D3EAAF8306}"/>
              </a:ext>
            </a:extLst>
          </p:cNvPr>
          <p:cNvSpPr/>
          <p:nvPr userDrawn="1"/>
        </p:nvSpPr>
        <p:spPr>
          <a:xfrm>
            <a:off x="60035" y="2373076"/>
            <a:ext cx="274783"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00"/>
          </a:p>
        </p:txBody>
      </p:sp>
    </p:spTree>
    <p:extLst>
      <p:ext uri="{BB962C8B-B14F-4D97-AF65-F5344CB8AC3E}">
        <p14:creationId xmlns:p14="http://schemas.microsoft.com/office/powerpoint/2010/main" val="4064670203"/>
      </p:ext>
    </p:extLst>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Lst>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wired.it/economia/business/2015/09/22/milano-apre-ad-airbnb-lhome-sharing-legge/"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51.svg"/><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investopedia.com/ask/answers/033115/how-does-law-supply-and-demand-affect-prices.asp" TargetMode="External"/><Relationship Id="rId2" Type="http://schemas.openxmlformats.org/officeDocument/2006/relationships/hyperlink" Target="https://www.mygreatlearning.com/blog/introduction-to-multivariate-regression/" TargetMode="External"/><Relationship Id="rId1" Type="http://schemas.openxmlformats.org/officeDocument/2006/relationships/slideLayout" Target="../slideLayouts/slideLayout2.xml"/><Relationship Id="rId6" Type="http://schemas.openxmlformats.org/officeDocument/2006/relationships/hyperlink" Target="https://catboost.ai/" TargetMode="External"/><Relationship Id="rId5" Type="http://schemas.openxmlformats.org/officeDocument/2006/relationships/hyperlink" Target="https://scikit-learn.org/stable/tutorial/machine_learning_map/index.html" TargetMode="External"/><Relationship Id="rId4" Type="http://schemas.openxmlformats.org/officeDocument/2006/relationships/hyperlink" Target="https://www.kaggle.com/airbnb/seattle/"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 xmlns:a16="http://schemas.microsoft.com/office/drawing/2014/main" id="{E8A8EAB8-D2FF-444D-B34B-7D32F106AD0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 xmlns:a16="http://schemas.microsoft.com/office/drawing/2014/main" id="{050E78D6-F072-48E7-8270-20EFBDD26F36}"/>
              </a:ext>
            </a:extLst>
          </p:cNvPr>
          <p:cNvSpPr>
            <a:spLocks noGrp="1"/>
          </p:cNvSpPr>
          <p:nvPr>
            <p:ph type="ctrTitle"/>
          </p:nvPr>
        </p:nvSpPr>
        <p:spPr>
          <a:xfrm>
            <a:off x="453076" y="448721"/>
            <a:ext cx="5642924" cy="1225650"/>
          </a:xfrm>
        </p:spPr>
        <p:txBody>
          <a:bodyPr vert="horz" lIns="91440" tIns="45720" rIns="91440" bIns="45720" rtlCol="0" anchor="b">
            <a:noAutofit/>
          </a:bodyPr>
          <a:lstStyle/>
          <a:p>
            <a:pPr algn="l"/>
            <a:r>
              <a:rPr lang="en-US" sz="2400" b="1" spc="-50" dirty="0">
                <a:solidFill>
                  <a:schemeClr val="bg1"/>
                </a:solidFill>
                <a:effectLst/>
                <a:latin typeface="+mn-lt"/>
              </a:rPr>
              <a:t>PREDICTION OF THE COST</a:t>
            </a:r>
            <a:r>
              <a:rPr lang="en-US" sz="2400" b="1" spc="-50" dirty="0">
                <a:solidFill>
                  <a:schemeClr val="bg1"/>
                </a:solidFill>
                <a:latin typeface="+mn-lt"/>
              </a:rPr>
              <a:t> </a:t>
            </a:r>
            <a:r>
              <a:rPr lang="en-US" sz="2400" b="1" spc="-50" dirty="0">
                <a:solidFill>
                  <a:schemeClr val="bg1"/>
                </a:solidFill>
                <a:effectLst/>
                <a:latin typeface="+mn-lt"/>
              </a:rPr>
              <a:t> </a:t>
            </a:r>
            <a:br>
              <a:rPr lang="en-US" sz="2400" b="1" spc="-50" dirty="0">
                <a:solidFill>
                  <a:schemeClr val="bg1"/>
                </a:solidFill>
                <a:effectLst/>
                <a:latin typeface="+mn-lt"/>
              </a:rPr>
            </a:br>
            <a:r>
              <a:rPr lang="en-US" sz="2400" b="1" spc="-50" dirty="0">
                <a:solidFill>
                  <a:schemeClr val="bg1"/>
                </a:solidFill>
                <a:effectLst/>
                <a:latin typeface="+mn-lt"/>
              </a:rPr>
              <a:t>PER NIGHT </a:t>
            </a:r>
            <a:br>
              <a:rPr lang="en-US" sz="2400" b="1" spc="-50" dirty="0">
                <a:solidFill>
                  <a:schemeClr val="bg1"/>
                </a:solidFill>
                <a:effectLst/>
                <a:latin typeface="+mn-lt"/>
              </a:rPr>
            </a:br>
            <a:r>
              <a:rPr lang="en-US" sz="2400" b="1" spc="-50" dirty="0">
                <a:solidFill>
                  <a:schemeClr val="bg1"/>
                </a:solidFill>
                <a:effectLst/>
                <a:latin typeface="+mn-lt"/>
              </a:rPr>
              <a:t>FOR THE HOTELS IN ONLINE TRAVEL AGENT PLATFORM</a:t>
            </a:r>
            <a:endParaRPr lang="en-US" sz="2400" dirty="0">
              <a:solidFill>
                <a:schemeClr val="bg1"/>
              </a:solidFill>
              <a:latin typeface="+mn-lt"/>
            </a:endParaRPr>
          </a:p>
        </p:txBody>
      </p:sp>
      <p:cxnSp>
        <p:nvCxnSpPr>
          <p:cNvPr id="26" name="Straight Connector 25">
            <a:extLst>
              <a:ext uri="{FF2B5EF4-FFF2-40B4-BE49-F238E27FC236}">
                <a16:creationId xmlns="" xmlns:a16="http://schemas.microsoft.com/office/drawing/2014/main" id="{EEA38897-7BA3-4408-8083-3235339C4A6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 xmlns:a16="http://schemas.microsoft.com/office/drawing/2014/main" id="{3FC7BD98-5486-489C-BAA0-A69CEFF691B3}"/>
              </a:ext>
            </a:extLst>
          </p:cNvPr>
          <p:cNvSpPr>
            <a:spLocks noGrp="1"/>
          </p:cNvSpPr>
          <p:nvPr>
            <p:ph type="subTitle" idx="1"/>
          </p:nvPr>
        </p:nvSpPr>
        <p:spPr>
          <a:xfrm>
            <a:off x="897769" y="1909192"/>
            <a:ext cx="4586513" cy="3647710"/>
          </a:xfrm>
        </p:spPr>
        <p:txBody>
          <a:bodyPr vert="horz" lIns="91440" tIns="45720" rIns="91440" bIns="45720" rtlCol="0">
            <a:normAutofit/>
          </a:bodyPr>
          <a:lstStyle/>
          <a:p>
            <a:pPr indent="-228600" algn="l">
              <a:buFont typeface="Arial" panose="020B0604020202020204" pitchFamily="34" charset="0"/>
              <a:buChar char="•"/>
            </a:pPr>
            <a:r>
              <a:rPr lang="en-US" sz="2000" dirty="0">
                <a:solidFill>
                  <a:schemeClr val="bg1"/>
                </a:solidFill>
              </a:rPr>
              <a:t>By:</a:t>
            </a:r>
          </a:p>
          <a:p>
            <a:pPr lvl="1" indent="-228600" algn="l">
              <a:buFont typeface="Arial" panose="020B0604020202020204" pitchFamily="34" charset="0"/>
              <a:buChar char="•"/>
            </a:pPr>
            <a:r>
              <a:rPr lang="en-US" dirty="0" err="1">
                <a:solidFill>
                  <a:schemeClr val="bg1"/>
                </a:solidFill>
                <a:effectLst/>
              </a:rPr>
              <a:t>Bhuvanesh</a:t>
            </a:r>
            <a:endParaRPr lang="en-US" dirty="0">
              <a:solidFill>
                <a:schemeClr val="bg1"/>
              </a:solidFill>
              <a:effectLst/>
            </a:endParaRPr>
          </a:p>
          <a:p>
            <a:pPr lvl="1" indent="-228600" algn="l">
              <a:spcBef>
                <a:spcPts val="600"/>
              </a:spcBef>
              <a:spcAft>
                <a:spcPts val="600"/>
              </a:spcAft>
              <a:buFont typeface="Arial" panose="020B0604020202020204" pitchFamily="34" charset="0"/>
              <a:buChar char="•"/>
            </a:pPr>
            <a:r>
              <a:rPr lang="en-US" dirty="0" err="1">
                <a:solidFill>
                  <a:schemeClr val="bg1"/>
                </a:solidFill>
                <a:effectLst/>
              </a:rPr>
              <a:t>Kumaran</a:t>
            </a:r>
            <a:endParaRPr lang="en-US" dirty="0">
              <a:solidFill>
                <a:schemeClr val="bg1"/>
              </a:solidFill>
              <a:effectLst/>
            </a:endParaRPr>
          </a:p>
          <a:p>
            <a:pPr lvl="1" indent="-228600" algn="l">
              <a:spcBef>
                <a:spcPts val="600"/>
              </a:spcBef>
              <a:spcAft>
                <a:spcPts val="600"/>
              </a:spcAft>
              <a:buFont typeface="Arial" panose="020B0604020202020204" pitchFamily="34" charset="0"/>
              <a:buChar char="•"/>
            </a:pPr>
            <a:r>
              <a:rPr lang="en-US" dirty="0" err="1">
                <a:solidFill>
                  <a:schemeClr val="bg1"/>
                </a:solidFill>
                <a:effectLst/>
              </a:rPr>
              <a:t>Mohith</a:t>
            </a:r>
            <a:r>
              <a:rPr lang="en-US" dirty="0">
                <a:solidFill>
                  <a:schemeClr val="bg1"/>
                </a:solidFill>
                <a:effectLst/>
              </a:rPr>
              <a:t> HP</a:t>
            </a:r>
          </a:p>
          <a:p>
            <a:pPr lvl="1" indent="-228600" algn="l">
              <a:spcBef>
                <a:spcPts val="600"/>
              </a:spcBef>
              <a:spcAft>
                <a:spcPts val="600"/>
              </a:spcAft>
              <a:buFont typeface="Arial" panose="020B0604020202020204" pitchFamily="34" charset="0"/>
              <a:buChar char="•"/>
            </a:pPr>
            <a:r>
              <a:rPr lang="en-US" dirty="0" err="1">
                <a:solidFill>
                  <a:schemeClr val="bg1"/>
                </a:solidFill>
                <a:effectLst/>
              </a:rPr>
              <a:t>Nagesh</a:t>
            </a:r>
            <a:endParaRPr lang="en-US" dirty="0">
              <a:solidFill>
                <a:schemeClr val="bg1"/>
              </a:solidFill>
              <a:effectLst/>
            </a:endParaRPr>
          </a:p>
          <a:p>
            <a:pPr lvl="1" indent="-228600" algn="l">
              <a:spcBef>
                <a:spcPts val="600"/>
              </a:spcBef>
              <a:spcAft>
                <a:spcPts val="600"/>
              </a:spcAft>
              <a:buFont typeface="Arial" panose="020B0604020202020204" pitchFamily="34" charset="0"/>
              <a:buChar char="•"/>
            </a:pPr>
            <a:r>
              <a:rPr lang="en-US" dirty="0" err="1">
                <a:solidFill>
                  <a:schemeClr val="bg1"/>
                </a:solidFill>
                <a:effectLst/>
              </a:rPr>
              <a:t>Rajat</a:t>
            </a:r>
            <a:endParaRPr lang="en-US" dirty="0">
              <a:solidFill>
                <a:schemeClr val="bg1"/>
              </a:solidFill>
              <a:effectLst/>
            </a:endParaRPr>
          </a:p>
          <a:p>
            <a:pPr lvl="1" indent="-228600" algn="l">
              <a:spcBef>
                <a:spcPts val="600"/>
              </a:spcBef>
              <a:spcAft>
                <a:spcPts val="600"/>
              </a:spcAft>
              <a:buFont typeface="Arial" panose="020B0604020202020204" pitchFamily="34" charset="0"/>
              <a:buChar char="•"/>
            </a:pPr>
            <a:r>
              <a:rPr lang="en-US" dirty="0" smtClean="0">
                <a:solidFill>
                  <a:schemeClr val="bg1"/>
                </a:solidFill>
                <a:effectLst/>
              </a:rPr>
              <a:t>Varun T C</a:t>
            </a:r>
            <a:endParaRPr lang="en-US" dirty="0">
              <a:solidFill>
                <a:schemeClr val="bg1"/>
              </a:solidFill>
              <a:effectLst/>
            </a:endParaRPr>
          </a:p>
        </p:txBody>
      </p:sp>
      <p:cxnSp>
        <p:nvCxnSpPr>
          <p:cNvPr id="28" name="Straight Connector 27">
            <a:extLst>
              <a:ext uri="{FF2B5EF4-FFF2-40B4-BE49-F238E27FC236}">
                <a16:creationId xmlns="" xmlns:a16="http://schemas.microsoft.com/office/drawing/2014/main" id="{F11AD06B-AB20-4097-8606-5DA00DBACE88}"/>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 xmlns:a16="http://schemas.microsoft.com/office/drawing/2014/main" id="{112B9624-F8A1-4831-AE43-1D9E266CFF3E}"/>
              </a:ext>
            </a:extLst>
          </p:cNvPr>
          <p:cNvPicPr>
            <a:picLocks noChangeAspect="1"/>
          </p:cNvPicPr>
          <p:nvPr/>
        </p:nvPicPr>
        <p:blipFill rotWithShape="1">
          <a:blip r:embed="rId3">
            <a:extLst>
              <a:ext uri="{837473B0-CC2E-450A-ABE3-18F120FF3D39}">
                <a1611:picAttrSrcUrl xmlns="" xmlns:a1611="http://schemas.microsoft.com/office/drawing/2016/11/main" r:id="rId4"/>
              </a:ext>
            </a:extLst>
          </a:blip>
          <a:srcRect l="16152" r="1221"/>
          <a:stretch/>
        </p:blipFill>
        <p:spPr>
          <a:xfrm>
            <a:off x="6525453" y="10"/>
            <a:ext cx="5666547" cy="6857990"/>
          </a:xfrm>
          <a:prstGeom prst="rect">
            <a:avLst/>
          </a:prstGeom>
        </p:spPr>
      </p:pic>
      <p:sp>
        <p:nvSpPr>
          <p:cNvPr id="8" name="TextBox 7">
            <a:extLst>
              <a:ext uri="{FF2B5EF4-FFF2-40B4-BE49-F238E27FC236}">
                <a16:creationId xmlns="" xmlns:a16="http://schemas.microsoft.com/office/drawing/2014/main" id="{DC64350B-E605-449A-8A7E-4EA334237BCC}"/>
              </a:ext>
            </a:extLst>
          </p:cNvPr>
          <p:cNvSpPr txBox="1"/>
          <p:nvPr/>
        </p:nvSpPr>
        <p:spPr>
          <a:xfrm>
            <a:off x="453076" y="5858437"/>
            <a:ext cx="5338124" cy="741828"/>
          </a:xfrm>
          <a:prstGeom prst="rect">
            <a:avLst/>
          </a:prstGeom>
          <a:solidFill>
            <a:srgbClr val="000000">
              <a:alpha val="50000"/>
            </a:srgbClr>
          </a:solidFill>
          <a:ln>
            <a:noFill/>
          </a:ln>
        </p:spPr>
        <p:txBody>
          <a:bodyPr wrap="square" lIns="91440" tIns="45720" rIns="91440" bIns="45720" anchor="t">
            <a:noAutofit/>
          </a:bodyPr>
          <a:lstStyle/>
          <a:p>
            <a:pPr marL="1371600" marR="1572260" indent="457200">
              <a:lnSpc>
                <a:spcPct val="107000"/>
              </a:lnSpc>
            </a:pPr>
            <a:r>
              <a:rPr lang="en-IN" sz="2000" dirty="0">
                <a:solidFill>
                  <a:srgbClr val="FFFFFF"/>
                </a:solidFill>
                <a:cs typeface="Times New Roman"/>
              </a:rPr>
              <a:t>Mentored</a:t>
            </a:r>
            <a:r>
              <a:rPr lang="en-IN" sz="2000" spc="-5" dirty="0">
                <a:solidFill>
                  <a:srgbClr val="FFFFFF"/>
                </a:solidFill>
                <a:cs typeface="Times New Roman"/>
              </a:rPr>
              <a:t> </a:t>
            </a:r>
            <a:r>
              <a:rPr lang="en-IN" sz="2000" dirty="0">
                <a:solidFill>
                  <a:srgbClr val="FFFFFF"/>
                </a:solidFill>
                <a:cs typeface="Times New Roman"/>
              </a:rPr>
              <a:t>by</a:t>
            </a:r>
          </a:p>
          <a:p>
            <a:pPr marL="1371600" marR="1572895" indent="457200">
              <a:lnSpc>
                <a:spcPct val="107000"/>
              </a:lnSpc>
              <a:spcBef>
                <a:spcPts val="800"/>
              </a:spcBef>
            </a:pPr>
            <a:r>
              <a:rPr lang="en-IN" sz="2000" dirty="0">
                <a:solidFill>
                  <a:srgbClr val="FFFFFF"/>
                </a:solidFill>
                <a:cs typeface="Times New Roman"/>
              </a:rPr>
              <a:t>Mr.</a:t>
            </a:r>
            <a:r>
              <a:rPr lang="en-IN" sz="2000" spc="-15" dirty="0">
                <a:solidFill>
                  <a:srgbClr val="FFFFFF"/>
                </a:solidFill>
                <a:cs typeface="Times New Roman"/>
              </a:rPr>
              <a:t> </a:t>
            </a:r>
            <a:r>
              <a:rPr lang="en-IN" sz="2000" dirty="0">
                <a:solidFill>
                  <a:srgbClr val="FFFFFF"/>
                </a:solidFill>
                <a:cs typeface="Times New Roman"/>
              </a:rPr>
              <a:t>Romil</a:t>
            </a:r>
            <a:r>
              <a:rPr lang="en-IN" sz="2000" spc="-10" dirty="0">
                <a:solidFill>
                  <a:srgbClr val="FFFFFF"/>
                </a:solidFill>
                <a:cs typeface="Times New Roman"/>
              </a:rPr>
              <a:t> </a:t>
            </a:r>
            <a:r>
              <a:rPr lang="en-IN" sz="2000" dirty="0">
                <a:solidFill>
                  <a:srgbClr val="FFFFFF"/>
                </a:solidFill>
                <a:cs typeface="Times New Roman"/>
              </a:rPr>
              <a:t>Gupta</a:t>
            </a:r>
          </a:p>
        </p:txBody>
      </p:sp>
    </p:spTree>
    <p:extLst>
      <p:ext uri="{BB962C8B-B14F-4D97-AF65-F5344CB8AC3E}">
        <p14:creationId xmlns:p14="http://schemas.microsoft.com/office/powerpoint/2010/main" val="3332846255"/>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480E856-24D4-4EE6-9ADD-CD179C154066}"/>
              </a:ext>
            </a:extLst>
          </p:cNvPr>
          <p:cNvSpPr txBox="1"/>
          <p:nvPr/>
        </p:nvSpPr>
        <p:spPr>
          <a:xfrm>
            <a:off x="762000" y="100043"/>
            <a:ext cx="3429000" cy="487506"/>
          </a:xfrm>
          <a:prstGeom prst="rect">
            <a:avLst/>
          </a:prstGeom>
          <a:noFill/>
        </p:spPr>
        <p:txBody>
          <a:bodyPr wrap="square">
            <a:spAutoFit/>
          </a:bodyPr>
          <a:lstStyle/>
          <a:p>
            <a:pPr>
              <a:lnSpc>
                <a:spcPct val="107000"/>
              </a:lnSpc>
              <a:spcAft>
                <a:spcPts val="800"/>
              </a:spcAft>
            </a:pPr>
            <a:r>
              <a:rPr lang="en-US" sz="2400" b="1" u="sng" dirty="0">
                <a:effectLst/>
                <a:latin typeface="Calibri" panose="020F0502020204030204" pitchFamily="34" charset="0"/>
                <a:ea typeface="Calibri" panose="020F0502020204030204" pitchFamily="34" charset="0"/>
                <a:cs typeface="Times New Roman" panose="02020603050405020304" pitchFamily="18" charset="0"/>
              </a:rPr>
              <a:t>UNIVARIATE ANALYSIS: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5359DA61-4F17-42D9-9501-0E932C3B94A9}"/>
              </a:ext>
            </a:extLst>
          </p:cNvPr>
          <p:cNvSpPr txBox="1"/>
          <p:nvPr/>
        </p:nvSpPr>
        <p:spPr>
          <a:xfrm>
            <a:off x="1004047" y="492093"/>
            <a:ext cx="1801906" cy="421654"/>
          </a:xfrm>
          <a:prstGeom prst="rect">
            <a:avLst/>
          </a:prstGeom>
          <a:noFill/>
        </p:spPr>
        <p:txBody>
          <a:bodyPr wrap="square">
            <a:spAutoFit/>
          </a:bodyPr>
          <a:lstStyle/>
          <a:p>
            <a:pPr>
              <a:lnSpc>
                <a:spcPct val="107000"/>
              </a:lnSpc>
              <a:spcAft>
                <a:spcPts val="800"/>
              </a:spcAft>
            </a:pPr>
            <a:r>
              <a:rPr lang="en-US" sz="2000" b="1" u="sng" dirty="0" smtClean="0">
                <a:effectLst/>
                <a:latin typeface="Calibri" panose="020F0502020204030204" pitchFamily="34" charset="0"/>
                <a:ea typeface="Calibri" panose="020F0502020204030204" pitchFamily="34" charset="0"/>
                <a:cs typeface="Times New Roman" panose="02020603050405020304" pitchFamily="18" charset="0"/>
              </a:rPr>
              <a:t>Numerical</a:t>
            </a:r>
            <a:r>
              <a:rPr lang="en-US" sz="2000" b="1" u="sng" dirty="0">
                <a:effectLst/>
                <a:latin typeface="Calibri" panose="020F0502020204030204" pitchFamily="34" charset="0"/>
                <a:ea typeface="Calibri" panose="020F0502020204030204" pitchFamily="34"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 xmlns:a16="http://schemas.microsoft.com/office/drawing/2014/main" id="{51BC957B-906C-47E8-9710-A6483723748E}"/>
              </a:ext>
            </a:extLst>
          </p:cNvPr>
          <p:cNvSpPr txBox="1"/>
          <p:nvPr/>
        </p:nvSpPr>
        <p:spPr>
          <a:xfrm>
            <a:off x="1004047" y="900641"/>
            <a:ext cx="1626824" cy="388696"/>
          </a:xfrm>
          <a:prstGeom prst="rect">
            <a:avLst/>
          </a:prstGeom>
          <a:noFill/>
        </p:spPr>
        <p:txBody>
          <a:bodyPr wrap="square">
            <a:spAutoFit/>
          </a:bodyPr>
          <a:lstStyle/>
          <a:p>
            <a:pPr lvl="0">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a</a:t>
            </a:r>
            <a:r>
              <a:rPr lang="en-US" sz="1800" b="1"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Price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2">
            <a:extLst>
              <a:ext uri="{FF2B5EF4-FFF2-40B4-BE49-F238E27FC236}">
                <a16:creationId xmlns="" xmlns:a16="http://schemas.microsoft.com/office/drawing/2014/main" id="{24708445-83CF-4169-94BD-BF044B607E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188" y="679869"/>
            <a:ext cx="10414972" cy="5140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 xmlns:a16="http://schemas.microsoft.com/office/drawing/2014/main" id="{3BCD49D5-76FC-4409-AE39-C556696DD69E}"/>
              </a:ext>
            </a:extLst>
          </p:cNvPr>
          <p:cNvSpPr txBox="1"/>
          <p:nvPr/>
        </p:nvSpPr>
        <p:spPr>
          <a:xfrm>
            <a:off x="1504308" y="5711789"/>
            <a:ext cx="10148993" cy="1146211"/>
          </a:xfrm>
          <a:prstGeom prst="rect">
            <a:avLst/>
          </a:prstGeom>
          <a:noFill/>
        </p:spPr>
        <p:txBody>
          <a:bodyPr wrap="square">
            <a:spAutoFit/>
          </a:bodyPr>
          <a:lstStyle/>
          <a:p>
            <a:pPr marL="342900" lvl="0" indent="-342900">
              <a:lnSpc>
                <a:spcPct val="107000"/>
              </a:lnSpc>
              <a:buFont typeface="Calibri" panose="020F0502020204030204" pitchFamily="34" charset="0"/>
              <a:buChar char="-"/>
            </a:pPr>
            <a:r>
              <a:rPr lang="en-IN" sz="1600" b="1" dirty="0">
                <a:effectLst/>
                <a:latin typeface="Calibri" panose="020F0502020204030204" pitchFamily="34"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Price is right </a:t>
            </a:r>
            <a:r>
              <a:rPr lang="en-IN" sz="1600" dirty="0" smtClean="0">
                <a:effectLst/>
                <a:latin typeface="Times New Roman" panose="02020603050405020304" pitchFamily="18" charset="0"/>
                <a:ea typeface="Times New Roman" panose="02020603050405020304" pitchFamily="18" charset="0"/>
                <a:cs typeface="Times New Roman" panose="02020603050405020304" pitchFamily="18" charset="0"/>
              </a:rPr>
              <a:t>skewed with is indicating that most of the price range in the data set is between  0 and 2000.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It is Leptokurtic, and narrow </a:t>
            </a:r>
            <a:r>
              <a:rPr lang="en-IN" sz="1600" dirty="0" smtClean="0">
                <a:effectLst/>
                <a:latin typeface="Times New Roman" panose="02020603050405020304" pitchFamily="18" charset="0"/>
                <a:ea typeface="Times New Roman" panose="02020603050405020304" pitchFamily="18" charset="0"/>
                <a:cs typeface="Times New Roman" panose="02020603050405020304" pitchFamily="18" charset="0"/>
              </a:rPr>
              <a:t>tailed showing how densely the price value is concentrated in this range.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IQR lies </a:t>
            </a:r>
            <a:r>
              <a:rPr lang="en-IN" sz="1600" dirty="0" smtClean="0">
                <a:effectLst/>
                <a:latin typeface="Times New Roman" panose="02020603050405020304" pitchFamily="18" charset="0"/>
                <a:ea typeface="Times New Roman" panose="02020603050405020304" pitchFamily="18" charset="0"/>
                <a:cs typeface="Times New Roman" panose="02020603050405020304" pitchFamily="18" charset="0"/>
              </a:rPr>
              <a:t>between 0 and 2000 just as </a:t>
            </a:r>
            <a:r>
              <a:rPr lang="en-IN" sz="1600" dirty="0" smtClean="0">
                <a:latin typeface="Times New Roman" panose="02020603050405020304" pitchFamily="18" charset="0"/>
                <a:ea typeface="Times New Roman" panose="02020603050405020304" pitchFamily="18" charset="0"/>
                <a:cs typeface="Times New Roman" panose="02020603050405020304" pitchFamily="18" charset="0"/>
              </a:rPr>
              <a:t>shown by the distribution plot</a:t>
            </a:r>
            <a:r>
              <a:rPr lang="en-IN" sz="16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alibri" panose="020F0502020204030204" pitchFamily="34" charset="0"/>
              <a:buChar char="-"/>
            </a:pPr>
            <a:r>
              <a:rPr lang="en-IN" sz="1600" dirty="0" smtClean="0">
                <a:effectLst/>
                <a:latin typeface="Times New Roman" panose="02020603050405020304" pitchFamily="18" charset="0"/>
                <a:ea typeface="Times New Roman" panose="02020603050405020304" pitchFamily="18" charset="0"/>
                <a:cs typeface="Times New Roman" panose="02020603050405020304" pitchFamily="18" charset="0"/>
              </a:rPr>
              <a:t>We have Outliers present in the target which coul</a:t>
            </a:r>
            <a:r>
              <a:rPr lang="en-IN" sz="1600" dirty="0" smtClean="0">
                <a:latin typeface="Times New Roman" panose="02020603050405020304" pitchFamily="18" charset="0"/>
                <a:ea typeface="Times New Roman" panose="02020603050405020304" pitchFamily="18" charset="0"/>
                <a:cs typeface="Times New Roman" panose="02020603050405020304" pitchFamily="18" charset="0"/>
              </a:rPr>
              <a:t>d have influence on the predictive model.</a:t>
            </a:r>
            <a:r>
              <a:rPr lang="en-IN" sz="1600" dirty="0" smtClean="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4783613"/>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FB19F6C-2CA1-4D54-86BF-2BEB6039D587}"/>
              </a:ext>
            </a:extLst>
          </p:cNvPr>
          <p:cNvSpPr txBox="1"/>
          <p:nvPr/>
        </p:nvSpPr>
        <p:spPr>
          <a:xfrm>
            <a:off x="533400" y="292538"/>
            <a:ext cx="1925358" cy="461665"/>
          </a:xfrm>
          <a:prstGeom prst="rect">
            <a:avLst/>
          </a:prstGeom>
          <a:noFill/>
        </p:spPr>
        <p:txBody>
          <a:bodyPr wrap="square">
            <a:spAutoFit/>
          </a:bodyPr>
          <a:lstStyle/>
          <a:p>
            <a:r>
              <a:rPr lang="en-US" sz="2400" b="1" u="sng" dirty="0">
                <a:effectLst/>
                <a:latin typeface="Calibri" panose="020F0502020204030204" pitchFamily="34" charset="0"/>
                <a:ea typeface="Calibri" panose="020F0502020204030204" pitchFamily="34" charset="0"/>
                <a:cs typeface="Times New Roman" panose="02020603050405020304" pitchFamily="18" charset="0"/>
              </a:rPr>
              <a:t>Categorical:</a:t>
            </a:r>
            <a:endParaRPr lang="en-IN" sz="2400" dirty="0"/>
          </a:p>
        </p:txBody>
      </p:sp>
      <p:sp>
        <p:nvSpPr>
          <p:cNvPr id="5" name="TextBox 4">
            <a:extLst>
              <a:ext uri="{FF2B5EF4-FFF2-40B4-BE49-F238E27FC236}">
                <a16:creationId xmlns="" xmlns:a16="http://schemas.microsoft.com/office/drawing/2014/main" id="{F602F23F-CCC6-492E-9553-5581F6AB318F}"/>
              </a:ext>
            </a:extLst>
          </p:cNvPr>
          <p:cNvSpPr txBox="1"/>
          <p:nvPr/>
        </p:nvSpPr>
        <p:spPr>
          <a:xfrm>
            <a:off x="2458758" y="824831"/>
            <a:ext cx="2644588" cy="344069"/>
          </a:xfrm>
          <a:prstGeom prst="rect">
            <a:avLst/>
          </a:prstGeom>
          <a:noFill/>
        </p:spPr>
        <p:txBody>
          <a:bodyPr wrap="square">
            <a:spAutoFit/>
          </a:bodyPr>
          <a:lstStyle/>
          <a:p>
            <a:pPr lvl="0">
              <a:lnSpc>
                <a:spcPct val="107000"/>
              </a:lnSpc>
              <a:spcAft>
                <a:spcPts val="800"/>
              </a:spcAft>
            </a:pPr>
            <a:r>
              <a:rPr lang="en-US" sz="1600" b="1" dirty="0" err="1">
                <a:effectLst/>
                <a:latin typeface="Calibri" panose="020F0502020204030204" pitchFamily="34" charset="0"/>
                <a:ea typeface="Calibri" panose="020F0502020204030204" pitchFamily="34" charset="0"/>
                <a:cs typeface="Times New Roman" panose="02020603050405020304" pitchFamily="18" charset="0"/>
              </a:rPr>
              <a:t>Host_response_time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 xmlns:a16="http://schemas.microsoft.com/office/drawing/2014/main" id="{2C37A916-3982-4E88-88D4-BA96937B3DA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380" y="1048090"/>
            <a:ext cx="6431999" cy="5054936"/>
          </a:xfrm>
          <a:prstGeom prst="rect">
            <a:avLst/>
          </a:prstGeom>
          <a:noFill/>
          <a:ln>
            <a:noFill/>
          </a:ln>
        </p:spPr>
      </p:pic>
      <p:sp>
        <p:nvSpPr>
          <p:cNvPr id="8" name="TextBox 7">
            <a:extLst>
              <a:ext uri="{FF2B5EF4-FFF2-40B4-BE49-F238E27FC236}">
                <a16:creationId xmlns="" xmlns:a16="http://schemas.microsoft.com/office/drawing/2014/main" id="{3A44262B-727C-44D5-9F33-2252854E599D}"/>
              </a:ext>
            </a:extLst>
          </p:cNvPr>
          <p:cNvSpPr txBox="1"/>
          <p:nvPr/>
        </p:nvSpPr>
        <p:spPr>
          <a:xfrm>
            <a:off x="1048871" y="5586424"/>
            <a:ext cx="4054475" cy="773673"/>
          </a:xfrm>
          <a:prstGeom prst="rect">
            <a:avLst/>
          </a:prstGeom>
          <a:noFill/>
        </p:spPr>
        <p:txBody>
          <a:bodyPr wrap="square">
            <a:spAutoFit/>
          </a:bodyPr>
          <a:lstStyle/>
          <a:p>
            <a:pPr>
              <a:lnSpc>
                <a:spcPct val="107000"/>
              </a:lnSpc>
              <a:spcAft>
                <a:spcPts val="800"/>
              </a:spcAft>
            </a:pP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Inference:</a:t>
            </a:r>
            <a:r>
              <a:rPr lang="en-US" sz="1400" dirty="0">
                <a:effectLst/>
                <a:latin typeface="Calibri" panose="020F0502020204030204" pitchFamily="34" charset="0"/>
                <a:ea typeface="Calibri" panose="020F0502020204030204" pitchFamily="34" charset="0"/>
                <a:cs typeface="Times New Roman" panose="02020603050405020304" pitchFamily="18" charset="0"/>
              </a:rPr>
              <a:t>  65.02% of the host response time were handled within an hour followed 21.63% are handled within a few hours from the time of call.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 xmlns:a16="http://schemas.microsoft.com/office/drawing/2014/main" id="{30E10C88-6D4D-4403-A3DB-6CD99D9D2B50}"/>
              </a:ext>
            </a:extLst>
          </p:cNvPr>
          <p:cNvSpPr txBox="1"/>
          <p:nvPr/>
        </p:nvSpPr>
        <p:spPr>
          <a:xfrm>
            <a:off x="8442319" y="704021"/>
            <a:ext cx="2644588" cy="344069"/>
          </a:xfrm>
          <a:prstGeom prst="rect">
            <a:avLst/>
          </a:prstGeom>
          <a:noFill/>
        </p:spPr>
        <p:txBody>
          <a:bodyPr wrap="square">
            <a:spAutoFit/>
          </a:bodyPr>
          <a:lstStyle/>
          <a:p>
            <a:pPr lvl="0">
              <a:lnSpc>
                <a:spcPct val="107000"/>
              </a:lnSpc>
              <a:spcAft>
                <a:spcPts val="800"/>
              </a:spcAft>
            </a:pPr>
            <a:r>
              <a:rPr lang="en-US" sz="1600" b="1" dirty="0" err="1">
                <a:effectLst/>
                <a:latin typeface="Calibri" panose="020F0502020204030204" pitchFamily="34" charset="0"/>
                <a:ea typeface="Calibri" panose="020F0502020204030204" pitchFamily="34" charset="0"/>
                <a:cs typeface="Times New Roman" panose="02020603050405020304" pitchFamily="18" charset="0"/>
              </a:rPr>
              <a:t>Host_is_superhost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 xmlns:a16="http://schemas.microsoft.com/office/drawing/2014/main" id="{C0857380-FA43-42E1-8F28-5CAF873442A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62745" y="1048090"/>
            <a:ext cx="6285930" cy="5054936"/>
          </a:xfrm>
          <a:prstGeom prst="rect">
            <a:avLst/>
          </a:prstGeom>
          <a:noFill/>
          <a:ln>
            <a:noFill/>
          </a:ln>
        </p:spPr>
      </p:pic>
      <p:sp>
        <p:nvSpPr>
          <p:cNvPr id="13" name="TextBox 12">
            <a:extLst>
              <a:ext uri="{FF2B5EF4-FFF2-40B4-BE49-F238E27FC236}">
                <a16:creationId xmlns="" xmlns:a16="http://schemas.microsoft.com/office/drawing/2014/main" id="{DAAF31AA-9077-44F1-B48C-1C216161C3AB}"/>
              </a:ext>
            </a:extLst>
          </p:cNvPr>
          <p:cNvSpPr txBox="1"/>
          <p:nvPr/>
        </p:nvSpPr>
        <p:spPr>
          <a:xfrm>
            <a:off x="7061942" y="5549669"/>
            <a:ext cx="4709348" cy="553357"/>
          </a:xfrm>
          <a:prstGeom prst="rect">
            <a:avLst/>
          </a:prstGeom>
          <a:noFill/>
        </p:spPr>
        <p:txBody>
          <a:bodyPr wrap="square">
            <a:spAutoFit/>
          </a:bodyPr>
          <a:lstStyle/>
          <a:p>
            <a:pPr>
              <a:lnSpc>
                <a:spcPct val="107000"/>
              </a:lnSpc>
              <a:spcAft>
                <a:spcPts val="800"/>
              </a:spcAft>
            </a:pP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Inference: </a:t>
            </a:r>
            <a:r>
              <a:rPr lang="en-US" sz="1400" dirty="0">
                <a:effectLst/>
                <a:latin typeface="Calibri" panose="020F0502020204030204" pitchFamily="34" charset="0"/>
                <a:ea typeface="Calibri" panose="020F0502020204030204" pitchFamily="34" charset="0"/>
                <a:cs typeface="Times New Roman" panose="02020603050405020304" pitchFamily="18" charset="0"/>
              </a:rPr>
              <a:t>Among the host of the properties,</a:t>
            </a:r>
            <a:r>
              <a:rPr lang="en-US" sz="1400" b="1"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69.70% is super host and 30.30% are not super host.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5596132"/>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2878E82-BF1C-4C3C-8D36-9727353609EB}"/>
              </a:ext>
            </a:extLst>
          </p:cNvPr>
          <p:cNvSpPr txBox="1"/>
          <p:nvPr/>
        </p:nvSpPr>
        <p:spPr>
          <a:xfrm>
            <a:off x="526853" y="381000"/>
            <a:ext cx="2949388" cy="461665"/>
          </a:xfrm>
          <a:prstGeom prst="rect">
            <a:avLst/>
          </a:prstGeom>
          <a:noFill/>
        </p:spPr>
        <p:txBody>
          <a:bodyPr wrap="square">
            <a:spAutoFit/>
          </a:bodyPr>
          <a:lstStyle/>
          <a:p>
            <a:r>
              <a:rPr lang="en-US" sz="2400" b="1" u="sng" dirty="0">
                <a:effectLst/>
                <a:latin typeface="Calibri" panose="020F0502020204030204" pitchFamily="34" charset="0"/>
                <a:ea typeface="Calibri" panose="020F0502020204030204" pitchFamily="34" charset="0"/>
                <a:cs typeface="Times New Roman" panose="02020603050405020304" pitchFamily="18" charset="0"/>
              </a:rPr>
              <a:t>BIVARIATE ANALYSIS:</a:t>
            </a:r>
            <a:endParaRPr lang="en-IN" sz="2400" dirty="0"/>
          </a:p>
        </p:txBody>
      </p:sp>
      <p:sp>
        <p:nvSpPr>
          <p:cNvPr id="5" name="TextBox 4">
            <a:extLst>
              <a:ext uri="{FF2B5EF4-FFF2-40B4-BE49-F238E27FC236}">
                <a16:creationId xmlns="" xmlns:a16="http://schemas.microsoft.com/office/drawing/2014/main" id="{9F15AAA4-DBB8-4BFE-B4C5-3A0C9E52C28C}"/>
              </a:ext>
            </a:extLst>
          </p:cNvPr>
          <p:cNvSpPr txBox="1"/>
          <p:nvPr/>
        </p:nvSpPr>
        <p:spPr>
          <a:xfrm>
            <a:off x="941295" y="1291821"/>
            <a:ext cx="3765176" cy="338554"/>
          </a:xfrm>
          <a:prstGeom prst="rect">
            <a:avLst/>
          </a:prstGeom>
          <a:noFill/>
        </p:spPr>
        <p:txBody>
          <a:bodyPr wrap="square">
            <a:spAutoFit/>
          </a:bodyPr>
          <a:lstStyle/>
          <a:p>
            <a:r>
              <a:rPr lang="en-US" sz="1600" b="1" dirty="0" err="1">
                <a:effectLst/>
                <a:latin typeface="Calibri" panose="020F0502020204030204" pitchFamily="34" charset="0"/>
                <a:ea typeface="Calibri" panose="020F0502020204030204" pitchFamily="34" charset="0"/>
                <a:cs typeface="Times New Roman" panose="02020603050405020304" pitchFamily="18" charset="0"/>
              </a:rPr>
              <a:t>Room_type</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vs </a:t>
            </a:r>
            <a:r>
              <a:rPr lang="en-US" sz="1600" b="1" dirty="0" err="1">
                <a:effectLst/>
                <a:latin typeface="Calibri" panose="020F0502020204030204" pitchFamily="34" charset="0"/>
                <a:ea typeface="Calibri" panose="020F0502020204030204" pitchFamily="34" charset="0"/>
                <a:cs typeface="Times New Roman" panose="02020603050405020304" pitchFamily="18" charset="0"/>
              </a:rPr>
              <a:t>instant_bookable</a:t>
            </a:r>
            <a:r>
              <a:rPr lang="en-US" sz="1600" b="1" dirty="0">
                <a:effectLst/>
                <a:latin typeface="Calibri" panose="020F0502020204030204" pitchFamily="34" charset="0"/>
                <a:ea typeface="Calibri" panose="020F0502020204030204" pitchFamily="34" charset="0"/>
                <a:cs typeface="Times New Roman" panose="02020603050405020304" pitchFamily="18" charset="0"/>
              </a:rPr>
              <a:t>:</a:t>
            </a:r>
            <a:endParaRPr lang="en-IN" sz="1600" dirty="0"/>
          </a:p>
        </p:txBody>
      </p:sp>
      <p:pic>
        <p:nvPicPr>
          <p:cNvPr id="6" name="Picture 5">
            <a:extLst>
              <a:ext uri="{FF2B5EF4-FFF2-40B4-BE49-F238E27FC236}">
                <a16:creationId xmlns="" xmlns:a16="http://schemas.microsoft.com/office/drawing/2014/main" id="{DD898808-3B59-4C7C-9E12-A9345C482CBE}"/>
              </a:ext>
            </a:extLst>
          </p:cNvPr>
          <p:cNvPicPr>
            <a:picLocks noChangeAspect="1"/>
          </p:cNvPicPr>
          <p:nvPr/>
        </p:nvPicPr>
        <p:blipFill rotWithShape="1">
          <a:blip r:embed="rId2">
            <a:extLst>
              <a:ext uri="{28A0092B-C50C-407E-A947-70E740481C1C}">
                <a14:useLocalDpi xmlns:a14="http://schemas.microsoft.com/office/drawing/2010/main" val="0"/>
              </a:ext>
            </a:extLst>
          </a:blip>
          <a:srcRect t="7389" b="4702"/>
          <a:stretch/>
        </p:blipFill>
        <p:spPr bwMode="auto">
          <a:xfrm>
            <a:off x="152400" y="1630375"/>
            <a:ext cx="6217377" cy="3656285"/>
          </a:xfrm>
          <a:prstGeom prst="rect">
            <a:avLst/>
          </a:prstGeom>
          <a:noFill/>
          <a:ln>
            <a:noFill/>
          </a:ln>
          <a:extLst>
            <a:ext uri="{53640926-AAD7-44D8-BBD7-CCE9431645EC}">
              <a14:shadowObscured xmlns:a14="http://schemas.microsoft.com/office/drawing/2010/main"/>
            </a:ext>
          </a:extLst>
        </p:spPr>
      </p:pic>
      <p:sp>
        <p:nvSpPr>
          <p:cNvPr id="8" name="TextBox 7">
            <a:extLst>
              <a:ext uri="{FF2B5EF4-FFF2-40B4-BE49-F238E27FC236}">
                <a16:creationId xmlns="" xmlns:a16="http://schemas.microsoft.com/office/drawing/2014/main" id="{5033E19D-8198-42A7-A322-A2C1909BE159}"/>
              </a:ext>
            </a:extLst>
          </p:cNvPr>
          <p:cNvSpPr txBox="1"/>
          <p:nvPr/>
        </p:nvSpPr>
        <p:spPr>
          <a:xfrm>
            <a:off x="526853" y="5625214"/>
            <a:ext cx="5316070" cy="773673"/>
          </a:xfrm>
          <a:prstGeom prst="rect">
            <a:avLst/>
          </a:prstGeom>
          <a:noFill/>
        </p:spPr>
        <p:txBody>
          <a:bodyPr wrap="square">
            <a:spAutoFit/>
          </a:bodyPr>
          <a:lstStyle/>
          <a:p>
            <a:pPr>
              <a:lnSpc>
                <a:spcPct val="107000"/>
              </a:lnSpc>
              <a:spcAft>
                <a:spcPts val="800"/>
              </a:spcAft>
            </a:pP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Inference:</a:t>
            </a:r>
            <a:r>
              <a:rPr lang="en-US" sz="1400" dirty="0">
                <a:effectLst/>
                <a:latin typeface="Calibri" panose="020F0502020204030204" pitchFamily="34" charset="0"/>
                <a:ea typeface="Calibri" panose="020F0502020204030204" pitchFamily="34" charset="0"/>
                <a:cs typeface="Times New Roman" panose="02020603050405020304" pitchFamily="18" charset="0"/>
              </a:rPr>
              <a:t> From the above bar plot, we could interpret that the category of Entire/Apt and Private rooms are booked highly at an instant basis compare to hotel rooms and shared rooms.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 xmlns:a16="http://schemas.microsoft.com/office/drawing/2014/main" id="{3F40C486-CBDB-43F5-AD5C-9EF7B62E01CB}"/>
              </a:ext>
            </a:extLst>
          </p:cNvPr>
          <p:cNvSpPr txBox="1"/>
          <p:nvPr/>
        </p:nvSpPr>
        <p:spPr>
          <a:xfrm>
            <a:off x="7198659" y="1291821"/>
            <a:ext cx="3720353" cy="338554"/>
          </a:xfrm>
          <a:prstGeom prst="rect">
            <a:avLst/>
          </a:prstGeom>
          <a:noFill/>
        </p:spPr>
        <p:txBody>
          <a:bodyPr wrap="square">
            <a:spAutoFit/>
          </a:bodyPr>
          <a:lstStyle/>
          <a:p>
            <a:r>
              <a:rPr lang="en-US" sz="1600" b="1" dirty="0" err="1">
                <a:effectLst/>
                <a:latin typeface="Calibri" panose="020F0502020204030204" pitchFamily="34" charset="0"/>
                <a:ea typeface="Calibri" panose="020F0502020204030204" pitchFamily="34" charset="0"/>
                <a:cs typeface="Times New Roman" panose="02020603050405020304" pitchFamily="18" charset="0"/>
              </a:rPr>
              <a:t>Room_type</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vs </a:t>
            </a:r>
            <a:r>
              <a:rPr lang="en-US" sz="1600" b="1" dirty="0" err="1">
                <a:effectLst/>
                <a:latin typeface="Calibri" panose="020F0502020204030204" pitchFamily="34" charset="0"/>
                <a:ea typeface="Calibri" panose="020F0502020204030204" pitchFamily="34" charset="0"/>
                <a:cs typeface="Times New Roman" panose="02020603050405020304" pitchFamily="18" charset="0"/>
              </a:rPr>
              <a:t>Host_respose_time</a:t>
            </a:r>
            <a:r>
              <a:rPr lang="en-US" sz="1600" b="1" dirty="0">
                <a:effectLst/>
                <a:latin typeface="Calibri" panose="020F0502020204030204" pitchFamily="34" charset="0"/>
                <a:ea typeface="Calibri" panose="020F0502020204030204" pitchFamily="34" charset="0"/>
                <a:cs typeface="Times New Roman" panose="02020603050405020304" pitchFamily="18" charset="0"/>
              </a:rPr>
              <a:t>:</a:t>
            </a:r>
            <a:endParaRPr lang="en-IN" sz="1600" dirty="0"/>
          </a:p>
        </p:txBody>
      </p:sp>
      <p:pic>
        <p:nvPicPr>
          <p:cNvPr id="11" name="Picture 10">
            <a:extLst>
              <a:ext uri="{FF2B5EF4-FFF2-40B4-BE49-F238E27FC236}">
                <a16:creationId xmlns="" xmlns:a16="http://schemas.microsoft.com/office/drawing/2014/main" id="{0C36AFAA-F3C4-43C3-847C-F5380435B49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42923" y="1461098"/>
            <a:ext cx="6766822" cy="3825562"/>
          </a:xfrm>
          <a:prstGeom prst="rect">
            <a:avLst/>
          </a:prstGeom>
          <a:noFill/>
          <a:ln>
            <a:noFill/>
          </a:ln>
        </p:spPr>
      </p:pic>
      <p:sp>
        <p:nvSpPr>
          <p:cNvPr id="13" name="TextBox 12">
            <a:extLst>
              <a:ext uri="{FF2B5EF4-FFF2-40B4-BE49-F238E27FC236}">
                <a16:creationId xmlns="" xmlns:a16="http://schemas.microsoft.com/office/drawing/2014/main" id="{493BED15-C2F9-4203-838B-D355ECC646EC}"/>
              </a:ext>
            </a:extLst>
          </p:cNvPr>
          <p:cNvSpPr txBox="1"/>
          <p:nvPr/>
        </p:nvSpPr>
        <p:spPr>
          <a:xfrm>
            <a:off x="6568299" y="5625214"/>
            <a:ext cx="5316070" cy="1004186"/>
          </a:xfrm>
          <a:prstGeom prst="rect">
            <a:avLst/>
          </a:prstGeom>
          <a:noFill/>
        </p:spPr>
        <p:txBody>
          <a:bodyPr wrap="square">
            <a:spAutoFit/>
          </a:bodyPr>
          <a:lstStyle/>
          <a:p>
            <a:pPr>
              <a:lnSpc>
                <a:spcPct val="107000"/>
              </a:lnSpc>
              <a:spcAft>
                <a:spcPts val="800"/>
              </a:spcAft>
            </a:pP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Inference:</a:t>
            </a:r>
            <a:r>
              <a:rPr lang="en-US" sz="1400" dirty="0">
                <a:effectLst/>
                <a:latin typeface="Calibri" panose="020F0502020204030204" pitchFamily="34" charset="0"/>
                <a:ea typeface="Calibri" panose="020F0502020204030204" pitchFamily="34" charset="0"/>
                <a:cs typeface="Times New Roman" panose="02020603050405020304" pitchFamily="18" charset="0"/>
              </a:rPr>
              <a:t> From the above bar plot, we interpret that the high calls were made for entire home/apt and private rooms categories compare to hotel room and shared room. Most of these calls were handled within an hour and few hours from the time of calls.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44412868"/>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053DCA54-776B-4E9E-82D9-19C1E87A375D}"/>
              </a:ext>
            </a:extLst>
          </p:cNvPr>
          <p:cNvSpPr txBox="1"/>
          <p:nvPr/>
        </p:nvSpPr>
        <p:spPr>
          <a:xfrm>
            <a:off x="609600" y="305893"/>
            <a:ext cx="3962400" cy="461665"/>
          </a:xfrm>
          <a:prstGeom prst="rect">
            <a:avLst/>
          </a:prstGeom>
          <a:noFill/>
        </p:spPr>
        <p:txBody>
          <a:bodyPr wrap="square">
            <a:spAutoFit/>
          </a:bodyPr>
          <a:lstStyle/>
          <a:p>
            <a:r>
              <a:rPr lang="en-US" sz="2400" b="1" dirty="0">
                <a:effectLst/>
                <a:latin typeface="Calibri" panose="020F0502020204030204" pitchFamily="34" charset="0"/>
                <a:ea typeface="Calibri" panose="020F0502020204030204" pitchFamily="34" charset="0"/>
                <a:cs typeface="Times New Roman" panose="02020603050405020304" pitchFamily="18" charset="0"/>
              </a:rPr>
              <a:t>MULTIVARIATE ANALYSIS:</a:t>
            </a:r>
            <a:endParaRPr lang="en-IN" sz="2400" dirty="0"/>
          </a:p>
        </p:txBody>
      </p:sp>
      <p:sp>
        <p:nvSpPr>
          <p:cNvPr id="5" name="TextBox 4">
            <a:extLst>
              <a:ext uri="{FF2B5EF4-FFF2-40B4-BE49-F238E27FC236}">
                <a16:creationId xmlns="" xmlns:a16="http://schemas.microsoft.com/office/drawing/2014/main" id="{B0D2283B-6F62-42E0-9C77-BACC589B6A4A}"/>
              </a:ext>
            </a:extLst>
          </p:cNvPr>
          <p:cNvSpPr txBox="1"/>
          <p:nvPr/>
        </p:nvSpPr>
        <p:spPr>
          <a:xfrm>
            <a:off x="609600" y="1004789"/>
            <a:ext cx="5105400" cy="619272"/>
          </a:xfrm>
          <a:prstGeom prst="rect">
            <a:avLst/>
          </a:prstGeom>
          <a:noFill/>
        </p:spPr>
        <p:txBody>
          <a:bodyPr wrap="square">
            <a:spAutoFit/>
          </a:bodyPr>
          <a:lstStyle/>
          <a:p>
            <a:pPr>
              <a:lnSpc>
                <a:spcPct val="107000"/>
              </a:lnSpc>
              <a:spcAft>
                <a:spcPts val="800"/>
              </a:spcAft>
            </a:pPr>
            <a:r>
              <a:rPr lang="en-US" sz="1600" b="1" dirty="0" err="1">
                <a:effectLst/>
                <a:latin typeface="Calibri" panose="020F0502020204030204" pitchFamily="34" charset="0"/>
                <a:ea typeface="Calibri" panose="020F0502020204030204" pitchFamily="34" charset="0"/>
                <a:cs typeface="Times New Roman" panose="02020603050405020304" pitchFamily="18" charset="0"/>
              </a:rPr>
              <a:t>Host_acceptance_rate</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vs </a:t>
            </a:r>
            <a:r>
              <a:rPr lang="en-US" sz="1600" b="1" dirty="0" err="1">
                <a:effectLst/>
                <a:latin typeface="Calibri" panose="020F0502020204030204" pitchFamily="34" charset="0"/>
                <a:ea typeface="Calibri" panose="020F0502020204030204" pitchFamily="34" charset="0"/>
                <a:cs typeface="Times New Roman" panose="02020603050405020304" pitchFamily="18" charset="0"/>
              </a:rPr>
              <a:t>Host_response_time</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vs </a:t>
            </a:r>
            <a:r>
              <a:rPr lang="en-US" sz="1600" b="1" dirty="0" err="1">
                <a:effectLst/>
                <a:latin typeface="Calibri" panose="020F0502020204030204" pitchFamily="34" charset="0"/>
                <a:ea typeface="Calibri" panose="020F0502020204030204" pitchFamily="34" charset="0"/>
                <a:cs typeface="Times New Roman" panose="02020603050405020304" pitchFamily="18" charset="0"/>
              </a:rPr>
              <a:t>Host_is_superhost</a:t>
            </a:r>
            <a:r>
              <a:rPr lang="en-US" sz="1600" b="1" dirty="0">
                <a:effectLst/>
                <a:latin typeface="Calibri" panose="020F0502020204030204" pitchFamily="34"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 xmlns:a16="http://schemas.microsoft.com/office/drawing/2014/main" id="{07EB57DC-EF68-49FB-B8CE-069D48694D9A}"/>
              </a:ext>
            </a:extLst>
          </p:cNvPr>
          <p:cNvPicPr>
            <a:picLocks noChangeAspect="1"/>
          </p:cNvPicPr>
          <p:nvPr/>
        </p:nvPicPr>
        <p:blipFill rotWithShape="1">
          <a:blip r:embed="rId3">
            <a:extLst>
              <a:ext uri="{28A0092B-C50C-407E-A947-70E740481C1C}">
                <a14:useLocalDpi xmlns:a14="http://schemas.microsoft.com/office/drawing/2010/main" val="0"/>
              </a:ext>
            </a:extLst>
          </a:blip>
          <a:srcRect t="8892"/>
          <a:stretch/>
        </p:blipFill>
        <p:spPr bwMode="auto">
          <a:xfrm>
            <a:off x="-167110" y="1675690"/>
            <a:ext cx="6948910" cy="3711387"/>
          </a:xfrm>
          <a:prstGeom prst="rect">
            <a:avLst/>
          </a:prstGeom>
          <a:noFill/>
          <a:ln>
            <a:noFill/>
          </a:ln>
          <a:extLst>
            <a:ext uri="{53640926-AAD7-44D8-BBD7-CCE9431645EC}">
              <a14:shadowObscured xmlns:a14="http://schemas.microsoft.com/office/drawing/2010/main"/>
            </a:ext>
          </a:extLst>
        </p:spPr>
      </p:pic>
      <p:sp>
        <p:nvSpPr>
          <p:cNvPr id="8" name="TextBox 7">
            <a:extLst>
              <a:ext uri="{FF2B5EF4-FFF2-40B4-BE49-F238E27FC236}">
                <a16:creationId xmlns="" xmlns:a16="http://schemas.microsoft.com/office/drawing/2014/main" id="{2FBE71D6-9793-41E8-9D7F-02A530AA8F49}"/>
              </a:ext>
            </a:extLst>
          </p:cNvPr>
          <p:cNvSpPr txBox="1"/>
          <p:nvPr/>
        </p:nvSpPr>
        <p:spPr>
          <a:xfrm>
            <a:off x="394648" y="5584540"/>
            <a:ext cx="5966482" cy="1244893"/>
          </a:xfrm>
          <a:prstGeom prst="rect">
            <a:avLst/>
          </a:prstGeom>
          <a:noFill/>
        </p:spPr>
        <p:txBody>
          <a:bodyPr wrap="square">
            <a:spAutoFit/>
          </a:bodyPr>
          <a:lstStyle/>
          <a:p>
            <a:pPr algn="just">
              <a:lnSpc>
                <a:spcPct val="107000"/>
              </a:lnSpc>
              <a:spcAft>
                <a:spcPts val="800"/>
              </a:spcAft>
            </a:pP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Inference:</a:t>
            </a:r>
            <a:r>
              <a:rPr lang="en-US" sz="1400" dirty="0">
                <a:effectLst/>
                <a:latin typeface="Calibri" panose="020F0502020204030204" pitchFamily="34" charset="0"/>
                <a:ea typeface="Calibri" panose="020F0502020204030204" pitchFamily="34" charset="0"/>
                <a:cs typeface="Times New Roman" panose="02020603050405020304" pitchFamily="18" charset="0"/>
              </a:rPr>
              <a:t>  From the above graph, we could interpret that both Super host and non-Super host mostly took a day to accept the bookings and sometimes the super host also took few days to accept bookings. Whereas the acceptance rate within an hour and few hours are very less compare to with a day and few days categories.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 xmlns:a16="http://schemas.microsoft.com/office/drawing/2014/main" id="{C2099DA4-718A-4520-9D3F-48236A9E9C3F}"/>
              </a:ext>
            </a:extLst>
          </p:cNvPr>
          <p:cNvSpPr txBox="1"/>
          <p:nvPr/>
        </p:nvSpPr>
        <p:spPr>
          <a:xfrm>
            <a:off x="7620000" y="1004789"/>
            <a:ext cx="3460376" cy="338554"/>
          </a:xfrm>
          <a:prstGeom prst="rect">
            <a:avLst/>
          </a:prstGeom>
          <a:noFill/>
        </p:spPr>
        <p:txBody>
          <a:bodyPr wrap="square">
            <a:spAutoFit/>
          </a:bodyPr>
          <a:lstStyle/>
          <a:p>
            <a:r>
              <a:rPr lang="en-US" sz="1600" b="1" dirty="0">
                <a:effectLst/>
                <a:latin typeface="Calibri" panose="020F0502020204030204" pitchFamily="34" charset="0"/>
                <a:ea typeface="Calibri" panose="020F0502020204030204" pitchFamily="34" charset="0"/>
                <a:cs typeface="Times New Roman" panose="02020603050405020304" pitchFamily="18" charset="0"/>
              </a:rPr>
              <a:t>Latitude vs Longitude vs </a:t>
            </a:r>
            <a:r>
              <a:rPr lang="en-US" sz="1600" b="1" dirty="0" err="1">
                <a:effectLst/>
                <a:latin typeface="Calibri" panose="020F0502020204030204" pitchFamily="34" charset="0"/>
                <a:ea typeface="Calibri" panose="020F0502020204030204" pitchFamily="34" charset="0"/>
                <a:cs typeface="Times New Roman" panose="02020603050405020304" pitchFamily="18" charset="0"/>
              </a:rPr>
              <a:t>Room_type</a:t>
            </a:r>
            <a:r>
              <a:rPr lang="en-US" sz="1600" b="1" dirty="0">
                <a:effectLst/>
                <a:latin typeface="Calibri" panose="020F0502020204030204" pitchFamily="34" charset="0"/>
                <a:ea typeface="Calibri" panose="020F0502020204030204" pitchFamily="34" charset="0"/>
                <a:cs typeface="Times New Roman" panose="02020603050405020304" pitchFamily="18" charset="0"/>
              </a:rPr>
              <a:t>:</a:t>
            </a:r>
            <a:endParaRPr lang="en-IN" sz="1600" dirty="0"/>
          </a:p>
        </p:txBody>
      </p:sp>
      <p:pic>
        <p:nvPicPr>
          <p:cNvPr id="12" name="Picture 11">
            <a:extLst>
              <a:ext uri="{FF2B5EF4-FFF2-40B4-BE49-F238E27FC236}">
                <a16:creationId xmlns="" xmlns:a16="http://schemas.microsoft.com/office/drawing/2014/main" id="{D55516B9-3B67-49A1-8420-0D184096D747}"/>
              </a:ext>
            </a:extLst>
          </p:cNvPr>
          <p:cNvPicPr>
            <a:picLocks noChangeAspect="1"/>
          </p:cNvPicPr>
          <p:nvPr/>
        </p:nvPicPr>
        <p:blipFill rotWithShape="1">
          <a:blip r:embed="rId4">
            <a:extLst>
              <a:ext uri="{28A0092B-C50C-407E-A947-70E740481C1C}">
                <a14:useLocalDpi xmlns:a14="http://schemas.microsoft.com/office/drawing/2010/main" val="0"/>
              </a:ext>
            </a:extLst>
          </a:blip>
          <a:srcRect t="9474" b="5526"/>
          <a:stretch/>
        </p:blipFill>
        <p:spPr bwMode="auto">
          <a:xfrm>
            <a:off x="5932741" y="1664153"/>
            <a:ext cx="6952778" cy="3920387"/>
          </a:xfrm>
          <a:prstGeom prst="rect">
            <a:avLst/>
          </a:prstGeom>
          <a:noFill/>
          <a:ln>
            <a:noFill/>
          </a:ln>
          <a:extLst>
            <a:ext uri="{53640926-AAD7-44D8-BBD7-CCE9431645EC}">
              <a14:shadowObscured xmlns:a14="http://schemas.microsoft.com/office/drawing/2010/main"/>
            </a:ext>
          </a:extLst>
        </p:spPr>
      </p:pic>
      <p:sp>
        <p:nvSpPr>
          <p:cNvPr id="14" name="TextBox 13">
            <a:extLst>
              <a:ext uri="{FF2B5EF4-FFF2-40B4-BE49-F238E27FC236}">
                <a16:creationId xmlns="" xmlns:a16="http://schemas.microsoft.com/office/drawing/2014/main" id="{87FEEB33-74E5-4CCE-BF99-F2104D826851}"/>
              </a:ext>
            </a:extLst>
          </p:cNvPr>
          <p:cNvSpPr txBox="1"/>
          <p:nvPr/>
        </p:nvSpPr>
        <p:spPr>
          <a:xfrm>
            <a:off x="6361130" y="5584540"/>
            <a:ext cx="6096000" cy="773673"/>
          </a:xfrm>
          <a:prstGeom prst="rect">
            <a:avLst/>
          </a:prstGeom>
          <a:noFill/>
        </p:spPr>
        <p:txBody>
          <a:bodyPr wrap="square">
            <a:spAutoFit/>
          </a:bodyPr>
          <a:lstStyle/>
          <a:p>
            <a:pPr>
              <a:lnSpc>
                <a:spcPct val="107000"/>
              </a:lnSpc>
              <a:spcAft>
                <a:spcPts val="800"/>
              </a:spcAft>
            </a:pP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Inference:</a:t>
            </a:r>
            <a:r>
              <a:rPr lang="en-US" sz="1400" b="1"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From the above graph, we could interpret that most of the host are hosting majorly the entire home/apt followed private room and very negligible amount of hotel and shared room.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39135335"/>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8">
            <a:extLst>
              <a:ext uri="{FF2B5EF4-FFF2-40B4-BE49-F238E27FC236}">
                <a16:creationId xmlns="" xmlns:a16="http://schemas.microsoft.com/office/drawing/2014/main" id="{74426AB7-D619-4515-962A-BC83909EC0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5B5C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0">
            <a:extLst>
              <a:ext uri="{FF2B5EF4-FFF2-40B4-BE49-F238E27FC236}">
                <a16:creationId xmlns="" xmlns:a16="http://schemas.microsoft.com/office/drawing/2014/main" id="{DE47DF98-723F-4AAC-ABCF-CACBC438F78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4" descr="Table&#10;&#10;Description automatically generated">
            <a:extLst>
              <a:ext uri="{FF2B5EF4-FFF2-40B4-BE49-F238E27FC236}">
                <a16:creationId xmlns="" xmlns:a16="http://schemas.microsoft.com/office/drawing/2014/main" id="{E6547392-027B-963A-A4C6-13B30871FDDD}"/>
              </a:ext>
            </a:extLst>
          </p:cNvPr>
          <p:cNvPicPr>
            <a:picLocks noGrp="1" noChangeAspect="1"/>
          </p:cNvPicPr>
          <p:nvPr>
            <p:ph idx="1"/>
          </p:nvPr>
        </p:nvPicPr>
        <p:blipFill>
          <a:blip r:embed="rId2"/>
          <a:stretch>
            <a:fillRect/>
          </a:stretch>
        </p:blipFill>
        <p:spPr>
          <a:xfrm>
            <a:off x="524362" y="2845622"/>
            <a:ext cx="5519917" cy="3776157"/>
          </a:xfrm>
        </p:spPr>
      </p:pic>
      <p:pic>
        <p:nvPicPr>
          <p:cNvPr id="13" name="Picture 5" descr="Table&#10;&#10;Description automatically generated">
            <a:extLst>
              <a:ext uri="{FF2B5EF4-FFF2-40B4-BE49-F238E27FC236}">
                <a16:creationId xmlns="" xmlns:a16="http://schemas.microsoft.com/office/drawing/2014/main" id="{9906264D-035C-3A3F-B049-BF7FC2FF1E1B}"/>
              </a:ext>
            </a:extLst>
          </p:cNvPr>
          <p:cNvPicPr>
            <a:picLocks noChangeAspect="1"/>
          </p:cNvPicPr>
          <p:nvPr/>
        </p:nvPicPr>
        <p:blipFill>
          <a:blip r:embed="rId3"/>
          <a:stretch>
            <a:fillRect/>
          </a:stretch>
        </p:blipFill>
        <p:spPr>
          <a:xfrm>
            <a:off x="6091712" y="2841478"/>
            <a:ext cx="5362537" cy="3780302"/>
          </a:xfrm>
          <a:prstGeom prst="rect">
            <a:avLst/>
          </a:prstGeom>
        </p:spPr>
      </p:pic>
      <p:sp>
        <p:nvSpPr>
          <p:cNvPr id="14" name="Title 1">
            <a:extLst>
              <a:ext uri="{FF2B5EF4-FFF2-40B4-BE49-F238E27FC236}">
                <a16:creationId xmlns="" xmlns:a16="http://schemas.microsoft.com/office/drawing/2014/main" id="{C61DAEF6-B838-2C6B-E524-C35EE5CAFD11}"/>
              </a:ext>
            </a:extLst>
          </p:cNvPr>
          <p:cNvSpPr>
            <a:spLocks noGrp="1"/>
          </p:cNvSpPr>
          <p:nvPr>
            <p:ph type="title"/>
          </p:nvPr>
        </p:nvSpPr>
        <p:spPr>
          <a:xfrm>
            <a:off x="524362" y="2414639"/>
            <a:ext cx="9716230" cy="426838"/>
          </a:xfrm>
        </p:spPr>
        <p:txBody>
          <a:bodyPr anchor="ctr">
            <a:noAutofit/>
          </a:bodyPr>
          <a:lstStyle/>
          <a:p>
            <a:r>
              <a:rPr lang="en-US" sz="2400" b="1" u="sng" dirty="0">
                <a:latin typeface="+mn-lt"/>
                <a:ea typeface="+mj-lt"/>
                <a:cs typeface="+mj-lt"/>
              </a:rPr>
              <a:t>Summary of Correlation test:</a:t>
            </a:r>
            <a:r>
              <a:rPr lang="en-US" sz="2400" b="1" dirty="0">
                <a:latin typeface="+mn-lt"/>
                <a:ea typeface="+mj-lt"/>
                <a:cs typeface="+mj-lt"/>
              </a:rPr>
              <a:t> </a:t>
            </a:r>
            <a:endParaRPr lang="en-US" sz="2400" b="1" dirty="0">
              <a:latin typeface="+mn-lt"/>
            </a:endParaRPr>
          </a:p>
        </p:txBody>
      </p:sp>
      <p:sp>
        <p:nvSpPr>
          <p:cNvPr id="15" name="Title 1">
            <a:extLst>
              <a:ext uri="{FF2B5EF4-FFF2-40B4-BE49-F238E27FC236}">
                <a16:creationId xmlns="" xmlns:a16="http://schemas.microsoft.com/office/drawing/2014/main" id="{9E707850-CA3A-499C-9B6B-01B0C74848E8}"/>
              </a:ext>
            </a:extLst>
          </p:cNvPr>
          <p:cNvSpPr txBox="1">
            <a:spLocks/>
          </p:cNvSpPr>
          <p:nvPr/>
        </p:nvSpPr>
        <p:spPr>
          <a:xfrm>
            <a:off x="489558" y="848417"/>
            <a:ext cx="8658772" cy="6744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u="sng" dirty="0" smtClean="0">
                <a:latin typeface="+mn-lt"/>
                <a:ea typeface="+mj-lt"/>
                <a:cs typeface="+mj-lt"/>
              </a:rPr>
              <a:t> NUMERICAL VARIABLE VS TARGET</a:t>
            </a:r>
            <a:r>
              <a:rPr lang="en-US" sz="3200" dirty="0" smtClean="0">
                <a:latin typeface="+mn-lt"/>
                <a:ea typeface="+mj-lt"/>
                <a:cs typeface="+mj-lt"/>
              </a:rPr>
              <a:t> </a:t>
            </a:r>
            <a:endParaRPr lang="en-US" sz="3200" dirty="0">
              <a:latin typeface="+mn-lt"/>
              <a:cs typeface="Calibri Light" panose="020F0302020204030204"/>
            </a:endParaRPr>
          </a:p>
        </p:txBody>
      </p:sp>
      <p:sp>
        <p:nvSpPr>
          <p:cNvPr id="16" name="Content Placeholder 2">
            <a:extLst>
              <a:ext uri="{FF2B5EF4-FFF2-40B4-BE49-F238E27FC236}">
                <a16:creationId xmlns="" xmlns:a16="http://schemas.microsoft.com/office/drawing/2014/main" id="{26C809FC-E277-5C46-524C-B6DC875C5D1B}"/>
              </a:ext>
            </a:extLst>
          </p:cNvPr>
          <p:cNvSpPr txBox="1">
            <a:spLocks/>
          </p:cNvSpPr>
          <p:nvPr/>
        </p:nvSpPr>
        <p:spPr>
          <a:xfrm>
            <a:off x="4608629" y="1563978"/>
            <a:ext cx="7042459" cy="135879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u="sng" dirty="0" smtClean="0">
                <a:ea typeface="+mn-lt"/>
                <a:cs typeface="+mn-lt"/>
              </a:rPr>
              <a:t>Hypothesis for </a:t>
            </a:r>
            <a:r>
              <a:rPr lang="en-US" sz="2000" b="1" u="sng" dirty="0" err="1" smtClean="0">
                <a:ea typeface="+mn-lt"/>
                <a:cs typeface="+mn-lt"/>
              </a:rPr>
              <a:t>SpearMan</a:t>
            </a:r>
            <a:r>
              <a:rPr lang="en-US" sz="2000" b="1" u="sng" dirty="0" smtClean="0">
                <a:ea typeface="+mn-lt"/>
                <a:cs typeface="+mn-lt"/>
              </a:rPr>
              <a:t> and Pearson correlation test:</a:t>
            </a:r>
            <a:endParaRPr lang="en-US" sz="2000" b="1" u="sng" dirty="0" smtClean="0">
              <a:cs typeface="Calibri" panose="020F0502020204030204"/>
            </a:endParaRPr>
          </a:p>
          <a:p>
            <a:pPr marL="0" indent="0">
              <a:buFont typeface="Arial" panose="020B0604020202020204" pitchFamily="34" charset="0"/>
              <a:buNone/>
            </a:pPr>
            <a:r>
              <a:rPr lang="en-US" sz="2000" dirty="0" smtClean="0">
                <a:ea typeface="+mn-lt"/>
                <a:cs typeface="+mn-lt"/>
              </a:rPr>
              <a:t>               H0: The target variable is independent of the variable. </a:t>
            </a:r>
            <a:endParaRPr lang="en-US" sz="2000" dirty="0" smtClean="0">
              <a:cs typeface="Calibri" panose="020F0502020204030204"/>
            </a:endParaRPr>
          </a:p>
          <a:p>
            <a:pPr marL="0" indent="0">
              <a:buNone/>
            </a:pPr>
            <a:r>
              <a:rPr lang="en-US" sz="2000" dirty="0" smtClean="0">
                <a:ea typeface="+mn-lt"/>
                <a:cs typeface="+mn-lt"/>
              </a:rPr>
              <a:t>               HA: </a:t>
            </a:r>
            <a:r>
              <a:rPr lang="en-US" sz="2000" dirty="0">
                <a:ea typeface="+mn-lt"/>
                <a:cs typeface="+mn-lt"/>
              </a:rPr>
              <a:t>The target variable is </a:t>
            </a:r>
            <a:r>
              <a:rPr lang="en-US" sz="2000" dirty="0" smtClean="0">
                <a:ea typeface="+mn-lt"/>
                <a:cs typeface="+mn-lt"/>
              </a:rPr>
              <a:t>dependent on </a:t>
            </a:r>
            <a:r>
              <a:rPr lang="en-US" sz="2000" dirty="0">
                <a:ea typeface="+mn-lt"/>
                <a:cs typeface="+mn-lt"/>
              </a:rPr>
              <a:t>the variable. </a:t>
            </a:r>
            <a:r>
              <a:rPr lang="en-US" sz="2000" dirty="0" smtClean="0">
                <a:ea typeface="+mn-lt"/>
                <a:cs typeface="+mn-lt"/>
              </a:rPr>
              <a:t> </a:t>
            </a:r>
            <a:endParaRPr lang="en-US" sz="2000" dirty="0">
              <a:cs typeface="Calibri" panose="020F0502020204030204"/>
            </a:endParaRPr>
          </a:p>
        </p:txBody>
      </p:sp>
      <p:sp>
        <p:nvSpPr>
          <p:cNvPr id="17" name="Title 1">
            <a:extLst>
              <a:ext uri="{FF2B5EF4-FFF2-40B4-BE49-F238E27FC236}">
                <a16:creationId xmlns="" xmlns:a16="http://schemas.microsoft.com/office/drawing/2014/main" id="{05F09A7D-9F74-C8D9-EDE7-314826847204}"/>
              </a:ext>
            </a:extLst>
          </p:cNvPr>
          <p:cNvSpPr txBox="1">
            <a:spLocks/>
          </p:cNvSpPr>
          <p:nvPr/>
        </p:nvSpPr>
        <p:spPr>
          <a:xfrm>
            <a:off x="279663" y="26215"/>
            <a:ext cx="9078562" cy="971922"/>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u="sng" dirty="0" smtClean="0">
                <a:latin typeface="+mn-lt"/>
              </a:rPr>
              <a:t>STATISTISTICAL TEST:</a:t>
            </a:r>
            <a:r>
              <a:rPr lang="en-US" sz="3600" dirty="0" smtClean="0">
                <a:latin typeface="+mn-lt"/>
              </a:rPr>
              <a:t> </a:t>
            </a:r>
            <a:endParaRPr lang="en-US" sz="3600" dirty="0">
              <a:latin typeface="+mn-lt"/>
            </a:endParaRPr>
          </a:p>
        </p:txBody>
      </p:sp>
    </p:spTree>
    <p:extLst>
      <p:ext uri="{BB962C8B-B14F-4D97-AF65-F5344CB8AC3E}">
        <p14:creationId xmlns:p14="http://schemas.microsoft.com/office/powerpoint/2010/main" val="1100645663"/>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8">
            <a:extLst>
              <a:ext uri="{FF2B5EF4-FFF2-40B4-BE49-F238E27FC236}">
                <a16:creationId xmlns="" xmlns:a16="http://schemas.microsoft.com/office/drawing/2014/main" id="{74426AB7-D619-4515-962A-BC83909EC0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5B5C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0">
            <a:extLst>
              <a:ext uri="{FF2B5EF4-FFF2-40B4-BE49-F238E27FC236}">
                <a16:creationId xmlns="" xmlns:a16="http://schemas.microsoft.com/office/drawing/2014/main" id="{DE47DF98-723F-4AAC-ABCF-CACBC438F78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 xmlns:a16="http://schemas.microsoft.com/office/drawing/2014/main" id="{F6CBD7A4-E46E-5B91-88EF-9FB40C75DD3C}"/>
              </a:ext>
            </a:extLst>
          </p:cNvPr>
          <p:cNvSpPr>
            <a:spLocks noGrp="1"/>
          </p:cNvSpPr>
          <p:nvPr>
            <p:ph type="title"/>
          </p:nvPr>
        </p:nvSpPr>
        <p:spPr>
          <a:xfrm>
            <a:off x="945673" y="3362269"/>
            <a:ext cx="7432220" cy="544459"/>
          </a:xfrm>
        </p:spPr>
        <p:txBody>
          <a:bodyPr vert="horz" lIns="91440" tIns="45720" rIns="91440" bIns="45720" rtlCol="0" anchor="b">
            <a:normAutofit/>
          </a:bodyPr>
          <a:lstStyle/>
          <a:p>
            <a:pPr algn="ctr"/>
            <a:r>
              <a:rPr lang="en-US" sz="2400" b="1" u="sng" dirty="0">
                <a:latin typeface="+mn-lt"/>
              </a:rPr>
              <a:t>Summary for Categorical Statistical analysis:</a:t>
            </a:r>
            <a:r>
              <a:rPr lang="en-US" sz="2400" dirty="0">
                <a:latin typeface="+mn-lt"/>
              </a:rPr>
              <a:t> </a:t>
            </a:r>
          </a:p>
        </p:txBody>
      </p:sp>
      <p:pic>
        <p:nvPicPr>
          <p:cNvPr id="4" name="Picture 4">
            <a:extLst>
              <a:ext uri="{FF2B5EF4-FFF2-40B4-BE49-F238E27FC236}">
                <a16:creationId xmlns="" xmlns:a16="http://schemas.microsoft.com/office/drawing/2014/main" id="{EA2FB1DA-8C79-4878-6E4A-3C45572A576F}"/>
              </a:ext>
            </a:extLst>
          </p:cNvPr>
          <p:cNvPicPr>
            <a:picLocks noGrp="1" noChangeAspect="1"/>
          </p:cNvPicPr>
          <p:nvPr>
            <p:ph idx="1"/>
          </p:nvPr>
        </p:nvPicPr>
        <p:blipFill rotWithShape="1">
          <a:blip r:embed="rId2"/>
          <a:srcRect l="502" r="-1" b="-1"/>
          <a:stretch/>
        </p:blipFill>
        <p:spPr>
          <a:xfrm>
            <a:off x="1944713" y="3913177"/>
            <a:ext cx="7753658" cy="2493687"/>
          </a:xfrm>
          <a:prstGeom prst="rect">
            <a:avLst/>
          </a:prstGeom>
        </p:spPr>
      </p:pic>
      <p:sp>
        <p:nvSpPr>
          <p:cNvPr id="7" name="Content Placeholder 2">
            <a:extLst>
              <a:ext uri="{FF2B5EF4-FFF2-40B4-BE49-F238E27FC236}">
                <a16:creationId xmlns="" xmlns:a16="http://schemas.microsoft.com/office/drawing/2014/main" id="{4EEA1B8A-7F60-9205-F60C-668C8447F348}"/>
              </a:ext>
            </a:extLst>
          </p:cNvPr>
          <p:cNvSpPr txBox="1">
            <a:spLocks/>
          </p:cNvSpPr>
          <p:nvPr/>
        </p:nvSpPr>
        <p:spPr>
          <a:xfrm>
            <a:off x="1403800" y="256540"/>
            <a:ext cx="10252675" cy="3865334"/>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u="sng" dirty="0" smtClean="0">
                <a:ea typeface="+mn-lt"/>
                <a:cs typeface="+mn-lt"/>
              </a:rPr>
              <a:t>Hypothesis for </a:t>
            </a:r>
            <a:r>
              <a:rPr lang="en-US" sz="2400" b="1" u="sng" dirty="0">
                <a:ea typeface="+mn-lt"/>
                <a:cs typeface="+mn-lt"/>
              </a:rPr>
              <a:t>Mann-Whitney and </a:t>
            </a:r>
            <a:r>
              <a:rPr lang="en-US" sz="2400" b="1" u="sng" dirty="0" err="1">
                <a:ea typeface="+mn-lt"/>
                <a:cs typeface="+mn-lt"/>
              </a:rPr>
              <a:t>Kruskal</a:t>
            </a:r>
            <a:r>
              <a:rPr lang="en-US" sz="2400" b="1" u="sng" dirty="0">
                <a:ea typeface="+mn-lt"/>
                <a:cs typeface="+mn-lt"/>
              </a:rPr>
              <a:t>-Wallis test </a:t>
            </a:r>
          </a:p>
          <a:p>
            <a:pPr marL="0" indent="0">
              <a:buNone/>
            </a:pPr>
            <a:r>
              <a:rPr lang="en-US" sz="2400" dirty="0" smtClean="0">
                <a:ea typeface="+mn-lt"/>
                <a:cs typeface="+mn-lt"/>
              </a:rPr>
              <a:t>               </a:t>
            </a:r>
            <a:r>
              <a:rPr lang="en-US" sz="2400" dirty="0">
                <a:ea typeface="+mn-lt"/>
                <a:cs typeface="+mn-lt"/>
              </a:rPr>
              <a:t> H0: The target variable is independent of the variable. </a:t>
            </a:r>
            <a:endParaRPr lang="en-US" sz="2400" dirty="0">
              <a:cs typeface="Calibri" panose="020F0502020204030204"/>
            </a:endParaRPr>
          </a:p>
          <a:p>
            <a:pPr marL="0" indent="0">
              <a:buNone/>
            </a:pPr>
            <a:r>
              <a:rPr lang="en-US" sz="2400" dirty="0">
                <a:ea typeface="+mn-lt"/>
                <a:cs typeface="+mn-lt"/>
              </a:rPr>
              <a:t>               HA: The target variable is dependent on the variable. </a:t>
            </a:r>
            <a:r>
              <a:rPr lang="en-US" sz="2400" dirty="0" smtClean="0">
                <a:ea typeface="+mn-lt"/>
                <a:cs typeface="+mn-lt"/>
              </a:rPr>
              <a:t> </a:t>
            </a:r>
            <a:endParaRPr lang="en-US" sz="2400" dirty="0" smtClean="0">
              <a:cs typeface="Calibri" panose="020F0502020204030204"/>
            </a:endParaRPr>
          </a:p>
        </p:txBody>
      </p:sp>
      <p:sp>
        <p:nvSpPr>
          <p:cNvPr id="9" name="Title 1">
            <a:extLst>
              <a:ext uri="{FF2B5EF4-FFF2-40B4-BE49-F238E27FC236}">
                <a16:creationId xmlns="" xmlns:a16="http://schemas.microsoft.com/office/drawing/2014/main" id="{69C6A9BD-CC61-68FB-B67B-6CD359FC22DA}"/>
              </a:ext>
            </a:extLst>
          </p:cNvPr>
          <p:cNvSpPr txBox="1">
            <a:spLocks/>
          </p:cNvSpPr>
          <p:nvPr/>
        </p:nvSpPr>
        <p:spPr>
          <a:xfrm>
            <a:off x="-678540" y="-93073"/>
            <a:ext cx="8134542" cy="104853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u="sng" dirty="0" smtClean="0">
                <a:latin typeface="+mn-lt"/>
                <a:ea typeface="+mj-lt"/>
                <a:cs typeface="+mj-lt"/>
              </a:rPr>
              <a:t>CATEGORICAL VS TARGET:</a:t>
            </a:r>
            <a:endParaRPr lang="en-US" sz="3200" dirty="0">
              <a:latin typeface="+mn-lt"/>
              <a:cs typeface="Calibri Light" panose="020F0302020204030204"/>
            </a:endParaRPr>
          </a:p>
        </p:txBody>
      </p:sp>
    </p:spTree>
    <p:extLst>
      <p:ext uri="{BB962C8B-B14F-4D97-AF65-F5344CB8AC3E}">
        <p14:creationId xmlns:p14="http://schemas.microsoft.com/office/powerpoint/2010/main" val="1774741793"/>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D79C7B-E576-3CC8-7602-2F059A2C6BD5}"/>
              </a:ext>
            </a:extLst>
          </p:cNvPr>
          <p:cNvSpPr>
            <a:spLocks noGrp="1"/>
          </p:cNvSpPr>
          <p:nvPr>
            <p:ph type="title"/>
          </p:nvPr>
        </p:nvSpPr>
        <p:spPr>
          <a:xfrm>
            <a:off x="304800" y="103031"/>
            <a:ext cx="8305800" cy="1233767"/>
          </a:xfrm>
        </p:spPr>
        <p:txBody>
          <a:bodyPr anchor="ctr">
            <a:normAutofit/>
          </a:bodyPr>
          <a:lstStyle/>
          <a:p>
            <a:r>
              <a:rPr lang="en-US" sz="3600" b="1" u="sng" dirty="0">
                <a:latin typeface="+mn-lt"/>
                <a:ea typeface="+mj-lt"/>
                <a:cs typeface="+mj-lt"/>
              </a:rPr>
              <a:t>ASSUMPTIONS OF LINEAR REGRESSION:</a:t>
            </a:r>
            <a:r>
              <a:rPr lang="en-US" sz="3600" dirty="0">
                <a:latin typeface="+mn-lt"/>
                <a:ea typeface="+mj-lt"/>
                <a:cs typeface="+mj-lt"/>
              </a:rPr>
              <a:t> </a:t>
            </a:r>
            <a:endParaRPr lang="en-US" sz="3600" dirty="0">
              <a:latin typeface="+mn-lt"/>
            </a:endParaRPr>
          </a:p>
        </p:txBody>
      </p:sp>
      <p:sp>
        <p:nvSpPr>
          <p:cNvPr id="3" name="Content Placeholder 2">
            <a:extLst>
              <a:ext uri="{FF2B5EF4-FFF2-40B4-BE49-F238E27FC236}">
                <a16:creationId xmlns="" xmlns:a16="http://schemas.microsoft.com/office/drawing/2014/main" id="{82557A8B-63B2-9FFF-3666-D8F7B29B9C78}"/>
              </a:ext>
            </a:extLst>
          </p:cNvPr>
          <p:cNvSpPr>
            <a:spLocks noGrp="1"/>
          </p:cNvSpPr>
          <p:nvPr>
            <p:ph idx="1"/>
          </p:nvPr>
        </p:nvSpPr>
        <p:spPr>
          <a:xfrm>
            <a:off x="609600" y="1336798"/>
            <a:ext cx="6096000" cy="1463040"/>
          </a:xfrm>
        </p:spPr>
        <p:txBody>
          <a:bodyPr vert="horz" lIns="91440" tIns="45720" rIns="91440" bIns="45720" rtlCol="0" anchor="ctr">
            <a:normAutofit/>
          </a:bodyPr>
          <a:lstStyle/>
          <a:p>
            <a:pPr marL="0" indent="0">
              <a:buNone/>
            </a:pPr>
            <a:r>
              <a:rPr lang="en-US" sz="2000" dirty="0" smtClean="0">
                <a:ea typeface="+mn-lt"/>
                <a:cs typeface="+mn-lt"/>
              </a:rPr>
              <a:t>From </a:t>
            </a:r>
            <a:r>
              <a:rPr lang="en-US" sz="2000" dirty="0">
                <a:ea typeface="+mn-lt"/>
                <a:cs typeface="+mn-lt"/>
              </a:rPr>
              <a:t>the base model, we have got the condition no of 4.72e+10 and it is greater than condition no of 1000. Thus, states clearly that the independent features from the model have very strong relationship among them. </a:t>
            </a:r>
          </a:p>
        </p:txBody>
      </p:sp>
      <p:pic>
        <p:nvPicPr>
          <p:cNvPr id="4" name="Picture 4">
            <a:extLst>
              <a:ext uri="{FF2B5EF4-FFF2-40B4-BE49-F238E27FC236}">
                <a16:creationId xmlns="" xmlns:a16="http://schemas.microsoft.com/office/drawing/2014/main" id="{ABF76558-1466-40DC-DC35-A4942E34FD7A}"/>
              </a:ext>
            </a:extLst>
          </p:cNvPr>
          <p:cNvPicPr>
            <a:picLocks noChangeAspect="1"/>
          </p:cNvPicPr>
          <p:nvPr/>
        </p:nvPicPr>
        <p:blipFill>
          <a:blip r:embed="rId2"/>
          <a:stretch>
            <a:fillRect/>
          </a:stretch>
        </p:blipFill>
        <p:spPr>
          <a:xfrm>
            <a:off x="6705600" y="990600"/>
            <a:ext cx="5410200" cy="2438400"/>
          </a:xfrm>
          <a:prstGeom prst="rect">
            <a:avLst/>
          </a:prstGeom>
        </p:spPr>
      </p:pic>
      <p:sp>
        <p:nvSpPr>
          <p:cNvPr id="7" name="Title 1">
            <a:extLst>
              <a:ext uri="{FF2B5EF4-FFF2-40B4-BE49-F238E27FC236}">
                <a16:creationId xmlns="" xmlns:a16="http://schemas.microsoft.com/office/drawing/2014/main" id="{C01064C7-FCAD-DD3E-98C0-7A8FAB2CD593}"/>
              </a:ext>
            </a:extLst>
          </p:cNvPr>
          <p:cNvSpPr txBox="1">
            <a:spLocks/>
          </p:cNvSpPr>
          <p:nvPr/>
        </p:nvSpPr>
        <p:spPr>
          <a:xfrm>
            <a:off x="6007501" y="3852107"/>
            <a:ext cx="6096002" cy="543465"/>
          </a:xfrm>
          <a:prstGeom prst="rect">
            <a:avLst/>
          </a:prstGeom>
          <a:solidFill>
            <a:schemeClr val="tx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u="sng" smtClean="0">
                <a:solidFill>
                  <a:schemeClr val="bg1"/>
                </a:solidFill>
              </a:rPr>
              <a:t>Test Statistics and P_value:</a:t>
            </a:r>
            <a:endParaRPr lang="en-US" sz="2400" dirty="0">
              <a:solidFill>
                <a:schemeClr val="bg1"/>
              </a:solidFill>
            </a:endParaRPr>
          </a:p>
        </p:txBody>
      </p:sp>
      <p:sp>
        <p:nvSpPr>
          <p:cNvPr id="8" name="TextBox 7">
            <a:extLst>
              <a:ext uri="{FF2B5EF4-FFF2-40B4-BE49-F238E27FC236}">
                <a16:creationId xmlns="" xmlns:a16="http://schemas.microsoft.com/office/drawing/2014/main" id="{32AA1F55-0F53-5B6D-CA64-5476A0477300}"/>
              </a:ext>
            </a:extLst>
          </p:cNvPr>
          <p:cNvSpPr txBox="1"/>
          <p:nvPr/>
        </p:nvSpPr>
        <p:spPr>
          <a:xfrm>
            <a:off x="668188" y="5418579"/>
            <a:ext cx="11438087" cy="204795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gn="just">
              <a:lnSpc>
                <a:spcPct val="90000"/>
              </a:lnSpc>
              <a:spcAft>
                <a:spcPts val="600"/>
              </a:spcAft>
              <a:buFont typeface="Arial" panose="020B0604020202020204" pitchFamily="34" charset="0"/>
              <a:buChar char="•"/>
            </a:pPr>
            <a:r>
              <a:rPr lang="en-US" sz="2000" b="1" u="sng" dirty="0"/>
              <a:t>Conclusion:</a:t>
            </a:r>
            <a:endParaRPr lang="en-US" dirty="0"/>
          </a:p>
          <a:p>
            <a:pPr algn="just">
              <a:lnSpc>
                <a:spcPct val="90000"/>
              </a:lnSpc>
              <a:spcAft>
                <a:spcPts val="600"/>
              </a:spcAft>
            </a:pPr>
            <a:r>
              <a:rPr lang="en-US" sz="2000" dirty="0"/>
              <a:t>       From the test statistics, we have got the </a:t>
            </a:r>
            <a:r>
              <a:rPr lang="en-US" sz="2000" dirty="0" err="1"/>
              <a:t>pvalue</a:t>
            </a:r>
            <a:r>
              <a:rPr lang="en-US" sz="2000" dirty="0"/>
              <a:t> as 0.004 and it is lesser than alpha value of 0.05. Hence, we are agreeing to reject the null hypothesis and concluding that the independent variables are not having linear relationship with the target variable.</a:t>
            </a:r>
            <a:endParaRPr lang="en-US" dirty="0">
              <a:cs typeface="Calibri"/>
            </a:endParaRPr>
          </a:p>
        </p:txBody>
      </p:sp>
      <p:pic>
        <p:nvPicPr>
          <p:cNvPr id="9" name="Picture 4">
            <a:extLst>
              <a:ext uri="{FF2B5EF4-FFF2-40B4-BE49-F238E27FC236}">
                <a16:creationId xmlns="" xmlns:a16="http://schemas.microsoft.com/office/drawing/2014/main" id="{912B9C05-188E-25E8-C3FF-A282704BA5CB}"/>
              </a:ext>
            </a:extLst>
          </p:cNvPr>
          <p:cNvPicPr>
            <a:picLocks noChangeAspect="1"/>
          </p:cNvPicPr>
          <p:nvPr/>
        </p:nvPicPr>
        <p:blipFill>
          <a:blip r:embed="rId3"/>
          <a:stretch>
            <a:fillRect/>
          </a:stretch>
        </p:blipFill>
        <p:spPr>
          <a:xfrm>
            <a:off x="6007501" y="4525033"/>
            <a:ext cx="6096002" cy="1158240"/>
          </a:xfrm>
          <a:prstGeom prst="rect">
            <a:avLst/>
          </a:prstGeom>
        </p:spPr>
      </p:pic>
      <p:sp>
        <p:nvSpPr>
          <p:cNvPr id="10" name="Title 1">
            <a:extLst>
              <a:ext uri="{FF2B5EF4-FFF2-40B4-BE49-F238E27FC236}">
                <a16:creationId xmlns="" xmlns:a16="http://schemas.microsoft.com/office/drawing/2014/main" id="{783D3664-7C25-20BD-5FE3-7BCB6CC63207}"/>
              </a:ext>
            </a:extLst>
          </p:cNvPr>
          <p:cNvSpPr txBox="1">
            <a:spLocks/>
          </p:cNvSpPr>
          <p:nvPr/>
        </p:nvSpPr>
        <p:spPr>
          <a:xfrm>
            <a:off x="471153" y="3474881"/>
            <a:ext cx="3643648" cy="64446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u="sng" dirty="0" smtClean="0">
                <a:latin typeface="+mn-lt"/>
              </a:rPr>
              <a:t>Linearity Check: </a:t>
            </a:r>
            <a:endParaRPr lang="en-US" sz="2400" dirty="0">
              <a:latin typeface="+mn-lt"/>
            </a:endParaRPr>
          </a:p>
        </p:txBody>
      </p:sp>
      <p:sp>
        <p:nvSpPr>
          <p:cNvPr id="11" name="TextBox 10">
            <a:extLst>
              <a:ext uri="{FF2B5EF4-FFF2-40B4-BE49-F238E27FC236}">
                <a16:creationId xmlns="" xmlns:a16="http://schemas.microsoft.com/office/drawing/2014/main" id="{280670F3-3D01-8E54-2178-60C4E9F7FF90}"/>
              </a:ext>
            </a:extLst>
          </p:cNvPr>
          <p:cNvSpPr txBox="1"/>
          <p:nvPr/>
        </p:nvSpPr>
        <p:spPr>
          <a:xfrm>
            <a:off x="669424" y="4119341"/>
            <a:ext cx="4765522" cy="113657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b="1" u="sng" dirty="0"/>
              <a:t>Rainbow test assumption of hypothesis:</a:t>
            </a:r>
          </a:p>
          <a:p>
            <a:pPr indent="-228600">
              <a:lnSpc>
                <a:spcPct val="90000"/>
              </a:lnSpc>
              <a:spcAft>
                <a:spcPts val="600"/>
              </a:spcAft>
              <a:buFont typeface="Arial" panose="020B0604020202020204" pitchFamily="34" charset="0"/>
              <a:buChar char="•"/>
            </a:pPr>
            <a:r>
              <a:rPr lang="en-US" sz="2000" dirty="0"/>
              <a:t>H0: It is good linear model </a:t>
            </a:r>
          </a:p>
          <a:p>
            <a:pPr indent="-228600">
              <a:lnSpc>
                <a:spcPct val="90000"/>
              </a:lnSpc>
              <a:spcAft>
                <a:spcPts val="600"/>
              </a:spcAft>
              <a:buFont typeface="Arial" panose="020B0604020202020204" pitchFamily="34" charset="0"/>
              <a:buChar char="•"/>
            </a:pPr>
            <a:r>
              <a:rPr lang="en-US" sz="2000" dirty="0"/>
              <a:t>HA: It is not good linear model</a:t>
            </a:r>
          </a:p>
        </p:txBody>
      </p:sp>
      <p:sp>
        <p:nvSpPr>
          <p:cNvPr id="12" name="Title 1">
            <a:extLst>
              <a:ext uri="{FF2B5EF4-FFF2-40B4-BE49-F238E27FC236}">
                <a16:creationId xmlns="" xmlns:a16="http://schemas.microsoft.com/office/drawing/2014/main" id="{783D3664-7C25-20BD-5FE3-7BCB6CC63207}"/>
              </a:ext>
            </a:extLst>
          </p:cNvPr>
          <p:cNvSpPr txBox="1">
            <a:spLocks/>
          </p:cNvSpPr>
          <p:nvPr/>
        </p:nvSpPr>
        <p:spPr>
          <a:xfrm>
            <a:off x="471153" y="1090923"/>
            <a:ext cx="4495800" cy="42052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u="sng" dirty="0">
                <a:latin typeface="+mn-lt"/>
                <a:ea typeface="+mn-lt"/>
                <a:cs typeface="+mn-lt"/>
              </a:rPr>
              <a:t>Multi </a:t>
            </a:r>
            <a:r>
              <a:rPr lang="en-US" sz="2400" b="1" u="sng" dirty="0" err="1">
                <a:latin typeface="+mn-lt"/>
                <a:ea typeface="+mn-lt"/>
                <a:cs typeface="+mn-lt"/>
              </a:rPr>
              <a:t>collinearity</a:t>
            </a:r>
            <a:r>
              <a:rPr lang="en-US" sz="2400" b="1" u="sng" dirty="0">
                <a:latin typeface="+mn-lt"/>
                <a:ea typeface="+mn-lt"/>
                <a:cs typeface="+mn-lt"/>
              </a:rPr>
              <a:t> model check: </a:t>
            </a:r>
          </a:p>
          <a:p>
            <a:endParaRPr lang="en-US" sz="2400" dirty="0">
              <a:latin typeface="+mn-lt"/>
            </a:endParaRPr>
          </a:p>
        </p:txBody>
      </p:sp>
    </p:spTree>
    <p:extLst>
      <p:ext uri="{BB962C8B-B14F-4D97-AF65-F5344CB8AC3E}">
        <p14:creationId xmlns:p14="http://schemas.microsoft.com/office/powerpoint/2010/main" val="1339844283"/>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descr="Table&#10;&#10;Description automatically generated">
            <a:extLst>
              <a:ext uri="{FF2B5EF4-FFF2-40B4-BE49-F238E27FC236}">
                <a16:creationId xmlns="" xmlns:a16="http://schemas.microsoft.com/office/drawing/2014/main" id="{E4959C93-1FB5-10C2-BE54-FDAD7E28646D}"/>
              </a:ext>
            </a:extLst>
          </p:cNvPr>
          <p:cNvPicPr>
            <a:picLocks noChangeAspect="1"/>
          </p:cNvPicPr>
          <p:nvPr/>
        </p:nvPicPr>
        <p:blipFill>
          <a:blip r:embed="rId2"/>
          <a:stretch>
            <a:fillRect/>
          </a:stretch>
        </p:blipFill>
        <p:spPr>
          <a:xfrm>
            <a:off x="6324599" y="797580"/>
            <a:ext cx="5808455" cy="2631420"/>
          </a:xfrm>
          <a:prstGeom prst="rect">
            <a:avLst/>
          </a:prstGeom>
        </p:spPr>
      </p:pic>
      <p:sp>
        <p:nvSpPr>
          <p:cNvPr id="9" name="Title 1">
            <a:extLst>
              <a:ext uri="{FF2B5EF4-FFF2-40B4-BE49-F238E27FC236}">
                <a16:creationId xmlns="" xmlns:a16="http://schemas.microsoft.com/office/drawing/2014/main" id="{0255F6B4-B5F1-033F-3A84-32E851B29409}"/>
              </a:ext>
            </a:extLst>
          </p:cNvPr>
          <p:cNvSpPr txBox="1">
            <a:spLocks/>
          </p:cNvSpPr>
          <p:nvPr/>
        </p:nvSpPr>
        <p:spPr>
          <a:xfrm>
            <a:off x="362463" y="151342"/>
            <a:ext cx="6071133" cy="10998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u="sng" dirty="0" smtClean="0">
                <a:latin typeface="+mn-lt"/>
              </a:rPr>
              <a:t>Auto-correlation check </a:t>
            </a:r>
            <a:endParaRPr lang="en-US" sz="2400" dirty="0">
              <a:latin typeface="+mn-lt"/>
            </a:endParaRPr>
          </a:p>
        </p:txBody>
      </p:sp>
      <p:sp>
        <p:nvSpPr>
          <p:cNvPr id="10" name="TextBox 9">
            <a:extLst>
              <a:ext uri="{FF2B5EF4-FFF2-40B4-BE49-F238E27FC236}">
                <a16:creationId xmlns="" xmlns:a16="http://schemas.microsoft.com/office/drawing/2014/main" id="{D6F9D385-7E88-8829-581A-7E9C75FDC832}"/>
              </a:ext>
            </a:extLst>
          </p:cNvPr>
          <p:cNvSpPr txBox="1"/>
          <p:nvPr/>
        </p:nvSpPr>
        <p:spPr>
          <a:xfrm>
            <a:off x="709373" y="848690"/>
            <a:ext cx="5683322" cy="204157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gn="just">
              <a:lnSpc>
                <a:spcPct val="90000"/>
              </a:lnSpc>
              <a:spcAft>
                <a:spcPts val="600"/>
              </a:spcAft>
              <a:buFont typeface="Arial" panose="020B0604020202020204" pitchFamily="34" charset="0"/>
              <a:buChar char="•"/>
            </a:pPr>
            <a:r>
              <a:rPr lang="en-US" sz="2000" b="1" u="sng" dirty="0"/>
              <a:t>Conclusion:</a:t>
            </a:r>
            <a:endParaRPr lang="en-US" sz="2000" b="1" u="sng" dirty="0">
              <a:cs typeface="Calibri"/>
            </a:endParaRPr>
          </a:p>
          <a:p>
            <a:pPr algn="just">
              <a:lnSpc>
                <a:spcPct val="90000"/>
              </a:lnSpc>
              <a:spcAft>
                <a:spcPts val="600"/>
              </a:spcAft>
            </a:pPr>
            <a:r>
              <a:rPr lang="en-US" sz="2000" dirty="0"/>
              <a:t>        From the OLS model, we have derived the score of Durbin-Waston as 2.007. Hence, we can conclude that there is no auto-correlation between the residuals.</a:t>
            </a:r>
            <a:endParaRPr lang="en-US" sz="2000" dirty="0">
              <a:cs typeface="Calibri" panose="020F0502020204030204"/>
            </a:endParaRPr>
          </a:p>
        </p:txBody>
      </p:sp>
      <p:sp>
        <p:nvSpPr>
          <p:cNvPr id="12" name="Title 1">
            <a:extLst>
              <a:ext uri="{FF2B5EF4-FFF2-40B4-BE49-F238E27FC236}">
                <a16:creationId xmlns="" xmlns:a16="http://schemas.microsoft.com/office/drawing/2014/main" id="{C582FD18-75B8-F80D-13B6-731B5C13495E}"/>
              </a:ext>
            </a:extLst>
          </p:cNvPr>
          <p:cNvSpPr>
            <a:spLocks noGrp="1"/>
          </p:cNvSpPr>
          <p:nvPr>
            <p:ph type="title"/>
          </p:nvPr>
        </p:nvSpPr>
        <p:spPr>
          <a:xfrm>
            <a:off x="709373" y="3901856"/>
            <a:ext cx="9948374" cy="2478380"/>
          </a:xfrm>
        </p:spPr>
        <p:txBody>
          <a:bodyPr vert="horz" lIns="91440" tIns="45720" rIns="91440" bIns="45720" rtlCol="0" anchor="b">
            <a:noAutofit/>
          </a:bodyPr>
          <a:lstStyle/>
          <a:p>
            <a:r>
              <a:rPr lang="en-US" sz="2000" b="1" u="sng" kern="1200" dirty="0" err="1" smtClean="0">
                <a:latin typeface="+mn-lt"/>
              </a:rPr>
              <a:t>Hypothesis_for_goldfeld_test</a:t>
            </a:r>
            <a:r>
              <a:rPr lang="en-US" sz="2000" b="1" u="sng" kern="1200" dirty="0">
                <a:latin typeface="+mn-lt"/>
              </a:rPr>
              <a:t>:</a:t>
            </a:r>
            <a:r>
              <a:rPr lang="en-US" sz="2000" kern="1200" dirty="0">
                <a:latin typeface="+mn-lt"/>
              </a:rPr>
              <a:t> </a:t>
            </a:r>
            <a:endParaRPr lang="en-US" sz="2000" kern="1200" dirty="0">
              <a:latin typeface="+mn-lt"/>
              <a:cs typeface="Calibri Light"/>
            </a:endParaRPr>
          </a:p>
          <a:p>
            <a:pPr marL="285750" indent="-285750"/>
            <a:r>
              <a:rPr lang="en-US" sz="2000" kern="1200" dirty="0">
                <a:latin typeface="+mn-lt"/>
              </a:rPr>
              <a:t>H0: Heteroscedasticity is not present</a:t>
            </a:r>
            <a:endParaRPr lang="en-US" sz="2000" kern="1200" dirty="0">
              <a:latin typeface="+mn-lt"/>
              <a:cs typeface="Calibri Light"/>
            </a:endParaRPr>
          </a:p>
          <a:p>
            <a:pPr marL="285750" indent="-285750"/>
            <a:r>
              <a:rPr lang="en-US" sz="2000" kern="1200" dirty="0">
                <a:latin typeface="+mn-lt"/>
              </a:rPr>
              <a:t>HA: Heteroscedasticity is present.</a:t>
            </a:r>
            <a:endParaRPr lang="en-US" sz="2000" kern="1200" dirty="0">
              <a:latin typeface="+mn-lt"/>
              <a:cs typeface="Calibri Light"/>
            </a:endParaRPr>
          </a:p>
          <a:p>
            <a:r>
              <a:rPr lang="en-US" sz="2000" b="1" u="sng" dirty="0">
                <a:latin typeface="+mn-lt"/>
              </a:rPr>
              <a:t/>
            </a:r>
            <a:br>
              <a:rPr lang="en-US" sz="2000" b="1" u="sng" dirty="0">
                <a:latin typeface="+mn-lt"/>
              </a:rPr>
            </a:br>
            <a:r>
              <a:rPr lang="en-US" sz="2000" b="1" u="sng" kern="1200" dirty="0">
                <a:latin typeface="+mn-lt"/>
              </a:rPr>
              <a:t>Conclusion:</a:t>
            </a:r>
            <a:r>
              <a:rPr lang="en-US" sz="2000" b="1" u="sng" dirty="0">
                <a:latin typeface="+mn-lt"/>
              </a:rPr>
              <a:t> </a:t>
            </a:r>
            <a:r>
              <a:rPr lang="en-US" sz="2000" kern="1200" dirty="0">
                <a:latin typeface="+mn-lt"/>
              </a:rPr>
              <a:t>From the test statistics, we have got the </a:t>
            </a:r>
            <a:r>
              <a:rPr lang="en-US" sz="2000" kern="1200" dirty="0" smtClean="0">
                <a:latin typeface="+mn-lt"/>
              </a:rPr>
              <a:t>p-value </a:t>
            </a:r>
            <a:r>
              <a:rPr lang="en-US" sz="2000" kern="1200" dirty="0">
                <a:latin typeface="+mn-lt"/>
              </a:rPr>
              <a:t>as 0.99 and it is greater than alpha value of 0.05. Hence, we are agreeing to accept the null hypothesis and concluding that the residuals have same variance. </a:t>
            </a:r>
            <a:endParaRPr lang="en-US" sz="2000" kern="1200" dirty="0">
              <a:latin typeface="+mn-lt"/>
              <a:cs typeface="Calibri Light"/>
            </a:endParaRPr>
          </a:p>
        </p:txBody>
      </p:sp>
      <p:pic>
        <p:nvPicPr>
          <p:cNvPr id="13" name="Picture 4" descr="Graphical user interface, text, application, chat or text message&#10;&#10;Description automatically generated">
            <a:extLst>
              <a:ext uri="{FF2B5EF4-FFF2-40B4-BE49-F238E27FC236}">
                <a16:creationId xmlns="" xmlns:a16="http://schemas.microsoft.com/office/drawing/2014/main" id="{37037615-EC20-5F15-76D0-047A7E85813E}"/>
              </a:ext>
            </a:extLst>
          </p:cNvPr>
          <p:cNvPicPr>
            <a:picLocks noGrp="1" noChangeAspect="1"/>
          </p:cNvPicPr>
          <p:nvPr>
            <p:ph idx="1"/>
          </p:nvPr>
        </p:nvPicPr>
        <p:blipFill>
          <a:blip r:embed="rId3"/>
          <a:stretch>
            <a:fillRect/>
          </a:stretch>
        </p:blipFill>
        <p:spPr>
          <a:xfrm>
            <a:off x="6254608" y="4270758"/>
            <a:ext cx="5878447" cy="996609"/>
          </a:xfrm>
          <a:prstGeom prst="rect">
            <a:avLst/>
          </a:prstGeom>
          <a:effectLst>
            <a:outerShdw blurRad="406400" dist="317500" dir="5400000" sx="89000" sy="89000" rotWithShape="0">
              <a:prstClr val="black">
                <a:alpha val="15000"/>
              </a:prstClr>
            </a:outerShdw>
          </a:effectLst>
        </p:spPr>
      </p:pic>
      <p:sp>
        <p:nvSpPr>
          <p:cNvPr id="14" name="Title 1">
            <a:extLst>
              <a:ext uri="{FF2B5EF4-FFF2-40B4-BE49-F238E27FC236}">
                <a16:creationId xmlns="" xmlns:a16="http://schemas.microsoft.com/office/drawing/2014/main" id="{C582FD18-75B8-F80D-13B6-731B5C13495E}"/>
              </a:ext>
            </a:extLst>
          </p:cNvPr>
          <p:cNvSpPr txBox="1">
            <a:spLocks/>
          </p:cNvSpPr>
          <p:nvPr/>
        </p:nvSpPr>
        <p:spPr>
          <a:xfrm>
            <a:off x="362463" y="3481288"/>
            <a:ext cx="9948374" cy="4826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u="sng" dirty="0" smtClean="0">
                <a:latin typeface="+mn-lt"/>
              </a:rPr>
              <a:t>Homoscedasticity Check:</a:t>
            </a:r>
            <a:endParaRPr lang="en-US" sz="2400" dirty="0">
              <a:latin typeface="+mn-lt"/>
              <a:cs typeface="Calibri Light"/>
            </a:endParaRPr>
          </a:p>
        </p:txBody>
      </p:sp>
      <p:sp>
        <p:nvSpPr>
          <p:cNvPr id="15" name="Title 1">
            <a:extLst>
              <a:ext uri="{FF2B5EF4-FFF2-40B4-BE49-F238E27FC236}">
                <a16:creationId xmlns="" xmlns:a16="http://schemas.microsoft.com/office/drawing/2014/main" id="{C01064C7-FCAD-DD3E-98C0-7A8FAB2CD593}"/>
              </a:ext>
            </a:extLst>
          </p:cNvPr>
          <p:cNvSpPr txBox="1">
            <a:spLocks/>
          </p:cNvSpPr>
          <p:nvPr/>
        </p:nvSpPr>
        <p:spPr>
          <a:xfrm>
            <a:off x="6254608" y="3593596"/>
            <a:ext cx="5878447" cy="546286"/>
          </a:xfrm>
          <a:prstGeom prst="rect">
            <a:avLst/>
          </a:prstGeom>
          <a:solidFill>
            <a:schemeClr val="tx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u="sng" dirty="0" smtClean="0">
                <a:solidFill>
                  <a:schemeClr val="bg1"/>
                </a:solidFill>
              </a:rPr>
              <a:t>Test Statistics and </a:t>
            </a:r>
            <a:r>
              <a:rPr lang="en-US" sz="2400" b="1" u="sng" dirty="0" err="1" smtClean="0">
                <a:solidFill>
                  <a:schemeClr val="bg1"/>
                </a:solidFill>
              </a:rPr>
              <a:t>P_value</a:t>
            </a:r>
            <a:r>
              <a:rPr lang="en-US" sz="2400" b="1" u="sng" dirty="0" smtClean="0">
                <a:solidFill>
                  <a:schemeClr val="bg1"/>
                </a:solidFill>
              </a:rPr>
              <a:t>:</a:t>
            </a:r>
            <a:endParaRPr lang="en-US" sz="2400" dirty="0">
              <a:solidFill>
                <a:schemeClr val="bg1"/>
              </a:solidFill>
            </a:endParaRPr>
          </a:p>
        </p:txBody>
      </p:sp>
    </p:spTree>
    <p:extLst>
      <p:ext uri="{BB962C8B-B14F-4D97-AF65-F5344CB8AC3E}">
        <p14:creationId xmlns:p14="http://schemas.microsoft.com/office/powerpoint/2010/main" val="1460520229"/>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 xmlns:a16="http://schemas.microsoft.com/office/drawing/2014/main" id="{F1FCFC10-C8F0-66BF-7D91-CFEEE394322A}"/>
              </a:ext>
            </a:extLst>
          </p:cNvPr>
          <p:cNvSpPr txBox="1">
            <a:spLocks/>
          </p:cNvSpPr>
          <p:nvPr/>
        </p:nvSpPr>
        <p:spPr>
          <a:xfrm>
            <a:off x="492099" y="45542"/>
            <a:ext cx="6854905" cy="777594"/>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u="sng" dirty="0" smtClean="0">
                <a:latin typeface="+mn-lt"/>
                <a:ea typeface="+mj-lt"/>
                <a:cs typeface="+mj-lt"/>
              </a:rPr>
              <a:t>Normality of the residue:</a:t>
            </a:r>
            <a:endParaRPr lang="en-US" sz="2400" dirty="0">
              <a:latin typeface="+mn-lt"/>
            </a:endParaRPr>
          </a:p>
        </p:txBody>
      </p:sp>
      <p:sp>
        <p:nvSpPr>
          <p:cNvPr id="12" name="Content Placeholder 2">
            <a:extLst>
              <a:ext uri="{FF2B5EF4-FFF2-40B4-BE49-F238E27FC236}">
                <a16:creationId xmlns="" xmlns:a16="http://schemas.microsoft.com/office/drawing/2014/main" id="{6A5665BE-14C0-EA2A-60B2-CFDCC3B2CCAE}"/>
              </a:ext>
            </a:extLst>
          </p:cNvPr>
          <p:cNvSpPr txBox="1">
            <a:spLocks/>
          </p:cNvSpPr>
          <p:nvPr/>
        </p:nvSpPr>
        <p:spPr>
          <a:xfrm>
            <a:off x="800522" y="657698"/>
            <a:ext cx="5295478" cy="253513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u="sng" dirty="0" smtClean="0">
                <a:ea typeface="+mn-lt"/>
                <a:cs typeface="+mn-lt"/>
              </a:rPr>
              <a:t>Normality of the residue check:</a:t>
            </a:r>
            <a:r>
              <a:rPr lang="en-US" sz="2000" dirty="0" smtClean="0">
                <a:ea typeface="+mn-lt"/>
                <a:cs typeface="+mn-lt"/>
              </a:rPr>
              <a:t> </a:t>
            </a:r>
            <a:endParaRPr lang="en-US" sz="2000" dirty="0" smtClean="0"/>
          </a:p>
          <a:p>
            <a:pPr marL="457200" lvl="1" indent="0">
              <a:buFont typeface="Arial" panose="020B0604020202020204" pitchFamily="34" charset="0"/>
              <a:buNone/>
            </a:pPr>
            <a:r>
              <a:rPr lang="en-US" sz="2000" dirty="0" smtClean="0">
                <a:ea typeface="+mn-lt"/>
                <a:cs typeface="+mn-lt"/>
              </a:rPr>
              <a:t>We can check the normality of the residue assumption by using the </a:t>
            </a:r>
            <a:r>
              <a:rPr lang="en-US" sz="2000" dirty="0" err="1" smtClean="0">
                <a:ea typeface="+mn-lt"/>
                <a:cs typeface="+mn-lt"/>
              </a:rPr>
              <a:t>shapiro</a:t>
            </a:r>
            <a:r>
              <a:rPr lang="en-US" sz="2000" dirty="0" smtClean="0">
                <a:ea typeface="+mn-lt"/>
                <a:cs typeface="+mn-lt"/>
              </a:rPr>
              <a:t> test. </a:t>
            </a:r>
            <a:endParaRPr lang="en-US" sz="2000" dirty="0" smtClean="0">
              <a:cs typeface="Calibri" panose="020F0502020204030204"/>
            </a:endParaRPr>
          </a:p>
          <a:p>
            <a:r>
              <a:rPr lang="en-US" sz="2000" b="1" u="sng" dirty="0" smtClean="0">
                <a:ea typeface="+mn-lt"/>
                <a:cs typeface="+mn-lt"/>
              </a:rPr>
              <a:t>Hypothesis for Normality</a:t>
            </a:r>
            <a:r>
              <a:rPr lang="en-US" sz="2000" dirty="0" smtClean="0">
                <a:ea typeface="+mn-lt"/>
                <a:cs typeface="+mn-lt"/>
              </a:rPr>
              <a:t> </a:t>
            </a:r>
            <a:endParaRPr lang="en-US" sz="2000" dirty="0" smtClean="0"/>
          </a:p>
          <a:p>
            <a:pPr marL="457200" lvl="1" indent="0">
              <a:buFont typeface="Arial" panose="020B0604020202020204" pitchFamily="34" charset="0"/>
              <a:buNone/>
            </a:pPr>
            <a:r>
              <a:rPr lang="en-US" sz="2000" dirty="0" smtClean="0">
                <a:ea typeface="+mn-lt"/>
                <a:cs typeface="+mn-lt"/>
              </a:rPr>
              <a:t>H0: Residue is normal</a:t>
            </a:r>
            <a:br>
              <a:rPr lang="en-US" sz="2000" dirty="0" smtClean="0">
                <a:ea typeface="+mn-lt"/>
                <a:cs typeface="+mn-lt"/>
              </a:rPr>
            </a:br>
            <a:r>
              <a:rPr lang="en-US" sz="2000" dirty="0" smtClean="0">
                <a:ea typeface="+mn-lt"/>
                <a:cs typeface="+mn-lt"/>
              </a:rPr>
              <a:t>HA: Residue is not normal </a:t>
            </a:r>
            <a:endParaRPr lang="en-US" sz="2000" dirty="0">
              <a:cs typeface="Calibri" panose="020F0502020204030204"/>
            </a:endParaRPr>
          </a:p>
        </p:txBody>
      </p:sp>
      <p:pic>
        <p:nvPicPr>
          <p:cNvPr id="13" name="Picture 4" descr="Graphical user interface, text, application&#10;&#10;Description automatically generated">
            <a:extLst>
              <a:ext uri="{FF2B5EF4-FFF2-40B4-BE49-F238E27FC236}">
                <a16:creationId xmlns="" xmlns:a16="http://schemas.microsoft.com/office/drawing/2014/main" id="{D2664C6F-920C-39F2-7111-DF2CDAB2DDF3}"/>
              </a:ext>
            </a:extLst>
          </p:cNvPr>
          <p:cNvPicPr>
            <a:picLocks noChangeAspect="1"/>
          </p:cNvPicPr>
          <p:nvPr/>
        </p:nvPicPr>
        <p:blipFill>
          <a:blip r:embed="rId2"/>
          <a:stretch>
            <a:fillRect/>
          </a:stretch>
        </p:blipFill>
        <p:spPr>
          <a:xfrm>
            <a:off x="6254607" y="1103996"/>
            <a:ext cx="5878447" cy="1029604"/>
          </a:xfrm>
          <a:prstGeom prst="rect">
            <a:avLst/>
          </a:prstGeom>
        </p:spPr>
      </p:pic>
      <p:sp>
        <p:nvSpPr>
          <p:cNvPr id="14" name="Title 1">
            <a:extLst>
              <a:ext uri="{FF2B5EF4-FFF2-40B4-BE49-F238E27FC236}">
                <a16:creationId xmlns="" xmlns:a16="http://schemas.microsoft.com/office/drawing/2014/main" id="{C01064C7-FCAD-DD3E-98C0-7A8FAB2CD593}"/>
              </a:ext>
            </a:extLst>
          </p:cNvPr>
          <p:cNvSpPr txBox="1">
            <a:spLocks/>
          </p:cNvSpPr>
          <p:nvPr/>
        </p:nvSpPr>
        <p:spPr>
          <a:xfrm>
            <a:off x="6254606" y="434339"/>
            <a:ext cx="5878447" cy="546286"/>
          </a:xfrm>
          <a:prstGeom prst="rect">
            <a:avLst/>
          </a:prstGeom>
          <a:solidFill>
            <a:schemeClr val="tx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u="sng" dirty="0" smtClean="0">
                <a:solidFill>
                  <a:schemeClr val="bg1"/>
                </a:solidFill>
              </a:rPr>
              <a:t>Test Statistics and </a:t>
            </a:r>
            <a:r>
              <a:rPr lang="en-US" sz="2400" b="1" u="sng" dirty="0" err="1" smtClean="0">
                <a:solidFill>
                  <a:schemeClr val="bg1"/>
                </a:solidFill>
              </a:rPr>
              <a:t>P_value</a:t>
            </a:r>
            <a:r>
              <a:rPr lang="en-US" sz="2400" b="1" u="sng" dirty="0" smtClean="0">
                <a:solidFill>
                  <a:schemeClr val="bg1"/>
                </a:solidFill>
              </a:rPr>
              <a:t>:</a:t>
            </a:r>
            <a:endParaRPr lang="en-US" sz="2400" dirty="0">
              <a:solidFill>
                <a:schemeClr val="bg1"/>
              </a:solidFill>
            </a:endParaRPr>
          </a:p>
        </p:txBody>
      </p:sp>
      <p:sp>
        <p:nvSpPr>
          <p:cNvPr id="15" name="Title 1">
            <a:extLst>
              <a:ext uri="{FF2B5EF4-FFF2-40B4-BE49-F238E27FC236}">
                <a16:creationId xmlns="" xmlns:a16="http://schemas.microsoft.com/office/drawing/2014/main" id="{684D94F5-520B-515D-BD01-63EA8773F8A9}"/>
              </a:ext>
            </a:extLst>
          </p:cNvPr>
          <p:cNvSpPr>
            <a:spLocks noGrp="1"/>
          </p:cNvSpPr>
          <p:nvPr>
            <p:ph type="title"/>
          </p:nvPr>
        </p:nvSpPr>
        <p:spPr>
          <a:xfrm>
            <a:off x="492099" y="2996567"/>
            <a:ext cx="8701730" cy="794383"/>
          </a:xfrm>
        </p:spPr>
        <p:txBody>
          <a:bodyPr anchor="ctr">
            <a:normAutofit/>
          </a:bodyPr>
          <a:lstStyle/>
          <a:p>
            <a:r>
              <a:rPr lang="en-US" sz="3600" b="1" u="sng" dirty="0" smtClean="0">
                <a:latin typeface="+mn-lt"/>
                <a:ea typeface="+mj-lt"/>
                <a:cs typeface="+mj-lt"/>
              </a:rPr>
              <a:t>ASSUMPTIONS </a:t>
            </a:r>
            <a:r>
              <a:rPr lang="en-US" sz="3600" b="1" u="sng" dirty="0">
                <a:latin typeface="+mn-lt"/>
                <a:ea typeface="+mj-lt"/>
                <a:cs typeface="+mj-lt"/>
              </a:rPr>
              <a:t>I</a:t>
            </a:r>
            <a:r>
              <a:rPr lang="en-US" sz="3600" b="1" u="sng" dirty="0" smtClean="0">
                <a:latin typeface="+mn-lt"/>
                <a:ea typeface="+mj-lt"/>
                <a:cs typeface="+mj-lt"/>
              </a:rPr>
              <a:t>NFERENCE</a:t>
            </a:r>
            <a:r>
              <a:rPr lang="en-US" sz="3600" b="1" u="sng" dirty="0">
                <a:latin typeface="+mn-lt"/>
                <a:ea typeface="+mj-lt"/>
                <a:cs typeface="+mj-lt"/>
              </a:rPr>
              <a:t>:</a:t>
            </a:r>
            <a:endParaRPr lang="en-US" sz="3600" dirty="0">
              <a:latin typeface="+mn-lt"/>
            </a:endParaRPr>
          </a:p>
        </p:txBody>
      </p:sp>
      <p:sp>
        <p:nvSpPr>
          <p:cNvPr id="16" name="Content Placeholder 2">
            <a:extLst>
              <a:ext uri="{FF2B5EF4-FFF2-40B4-BE49-F238E27FC236}">
                <a16:creationId xmlns="" xmlns:a16="http://schemas.microsoft.com/office/drawing/2014/main" id="{B921D861-F559-7049-2E5C-DFEA38B0F1BE}"/>
              </a:ext>
            </a:extLst>
          </p:cNvPr>
          <p:cNvSpPr>
            <a:spLocks noGrp="1"/>
          </p:cNvSpPr>
          <p:nvPr>
            <p:ph idx="1"/>
          </p:nvPr>
        </p:nvSpPr>
        <p:spPr>
          <a:xfrm>
            <a:off x="492099" y="4383962"/>
            <a:ext cx="6518301" cy="2845859"/>
          </a:xfrm>
        </p:spPr>
        <p:txBody>
          <a:bodyPr vert="horz" lIns="91440" tIns="45720" rIns="91440" bIns="45720" rtlCol="0" anchor="ctr">
            <a:noAutofit/>
          </a:bodyPr>
          <a:lstStyle/>
          <a:p>
            <a:pPr algn="just"/>
            <a:r>
              <a:rPr lang="en-US" sz="2000" dirty="0">
                <a:ea typeface="+mn-lt"/>
                <a:cs typeface="+mn-lt"/>
              </a:rPr>
              <a:t>From the above statistical approach, we could observe that non-violated and violated assumptions are enlisted below. </a:t>
            </a:r>
            <a:endParaRPr lang="en-US" sz="2000" dirty="0">
              <a:cs typeface="Calibri" panose="020F0502020204030204"/>
            </a:endParaRPr>
          </a:p>
          <a:p>
            <a:pPr algn="just"/>
            <a:r>
              <a:rPr lang="en-US" sz="2000" b="1" u="sng" dirty="0">
                <a:ea typeface="+mn-lt"/>
                <a:cs typeface="+mn-lt"/>
              </a:rPr>
              <a:t>Non-Violated Assumption:</a:t>
            </a:r>
            <a:r>
              <a:rPr lang="en-US" sz="2000" dirty="0">
                <a:ea typeface="+mn-lt"/>
                <a:cs typeface="+mn-lt"/>
              </a:rPr>
              <a:t> </a:t>
            </a:r>
            <a:endParaRPr lang="en-US" sz="2000" dirty="0"/>
          </a:p>
          <a:p>
            <a:pPr lvl="1" algn="just"/>
            <a:r>
              <a:rPr lang="en-US" sz="2000" dirty="0">
                <a:ea typeface="+mn-lt"/>
                <a:cs typeface="+mn-lt"/>
              </a:rPr>
              <a:t>Homoscedasticity,</a:t>
            </a:r>
            <a:endParaRPr lang="en-US" sz="2000" dirty="0">
              <a:cs typeface="Calibri"/>
            </a:endParaRPr>
          </a:p>
          <a:p>
            <a:pPr lvl="1" algn="just"/>
            <a:r>
              <a:rPr lang="en-US" sz="2000" dirty="0">
                <a:ea typeface="+mn-lt"/>
                <a:cs typeface="+mn-lt"/>
              </a:rPr>
              <a:t>Autocorrelation.</a:t>
            </a:r>
            <a:endParaRPr lang="en-US" sz="2000" dirty="0">
              <a:cs typeface="Calibri"/>
            </a:endParaRPr>
          </a:p>
          <a:p>
            <a:pPr algn="just"/>
            <a:r>
              <a:rPr lang="en-US" sz="2000" b="1" u="sng" dirty="0">
                <a:ea typeface="+mn-lt"/>
                <a:cs typeface="+mn-lt"/>
              </a:rPr>
              <a:t>Violated Assumption:</a:t>
            </a:r>
            <a:r>
              <a:rPr lang="en-US" sz="2000" dirty="0">
                <a:ea typeface="+mn-lt"/>
                <a:cs typeface="+mn-lt"/>
              </a:rPr>
              <a:t> </a:t>
            </a:r>
            <a:endParaRPr lang="en-US" sz="2000" dirty="0"/>
          </a:p>
          <a:p>
            <a:pPr lvl="1" algn="just"/>
            <a:r>
              <a:rPr lang="en-US" sz="2000" dirty="0" err="1">
                <a:ea typeface="+mn-lt"/>
                <a:cs typeface="+mn-lt"/>
              </a:rPr>
              <a:t>Multicollinearity</a:t>
            </a:r>
            <a:r>
              <a:rPr lang="en-US" sz="2000" dirty="0">
                <a:ea typeface="+mn-lt"/>
                <a:cs typeface="+mn-lt"/>
              </a:rPr>
              <a:t>,</a:t>
            </a:r>
            <a:endParaRPr lang="en-US" sz="2000" dirty="0">
              <a:cs typeface="Calibri"/>
            </a:endParaRPr>
          </a:p>
          <a:p>
            <a:pPr lvl="1" algn="just"/>
            <a:r>
              <a:rPr lang="en-US" sz="2000" dirty="0">
                <a:ea typeface="+mn-lt"/>
                <a:cs typeface="+mn-lt"/>
              </a:rPr>
              <a:t>Linearity,</a:t>
            </a:r>
            <a:endParaRPr lang="en-US" sz="2000" dirty="0">
              <a:cs typeface="Calibri"/>
            </a:endParaRPr>
          </a:p>
          <a:p>
            <a:pPr lvl="1" algn="just"/>
            <a:r>
              <a:rPr lang="en-US" sz="2000" dirty="0">
                <a:ea typeface="+mn-lt"/>
                <a:cs typeface="+mn-lt"/>
              </a:rPr>
              <a:t>Normality check of the residuals</a:t>
            </a:r>
            <a:r>
              <a:rPr lang="en-US" sz="2000" dirty="0" smtClean="0">
                <a:ea typeface="+mn-lt"/>
                <a:cs typeface="+mn-lt"/>
              </a:rPr>
              <a:t>.</a:t>
            </a:r>
          </a:p>
          <a:p>
            <a:pPr lvl="1" algn="just"/>
            <a:endParaRPr lang="en-US" sz="2000" dirty="0">
              <a:cs typeface="Calibri"/>
            </a:endParaRPr>
          </a:p>
          <a:p>
            <a:pPr marL="457200" lvl="1" indent="0" algn="just">
              <a:buNone/>
            </a:pPr>
            <a:r>
              <a:rPr lang="en-US" sz="2000" dirty="0">
                <a:ea typeface="+mn-lt"/>
                <a:cs typeface="+mn-lt"/>
              </a:rPr>
              <a:t> </a:t>
            </a:r>
            <a:endParaRPr lang="en-US" sz="2000" dirty="0"/>
          </a:p>
          <a:p>
            <a:pPr marL="457200" lvl="1" indent="0" algn="just">
              <a:buNone/>
            </a:pPr>
            <a:endParaRPr lang="en-US" sz="2000" dirty="0">
              <a:ea typeface="+mn-lt"/>
              <a:cs typeface="+mn-lt"/>
            </a:endParaRPr>
          </a:p>
        </p:txBody>
      </p:sp>
      <p:sp>
        <p:nvSpPr>
          <p:cNvPr id="17" name="Content Placeholder 2">
            <a:extLst>
              <a:ext uri="{FF2B5EF4-FFF2-40B4-BE49-F238E27FC236}">
                <a16:creationId xmlns="" xmlns:a16="http://schemas.microsoft.com/office/drawing/2014/main" id="{6A5665BE-14C0-EA2A-60B2-CFDCC3B2CCAE}"/>
              </a:ext>
            </a:extLst>
          </p:cNvPr>
          <p:cNvSpPr txBox="1">
            <a:spLocks/>
          </p:cNvSpPr>
          <p:nvPr/>
        </p:nvSpPr>
        <p:spPr>
          <a:xfrm>
            <a:off x="6781800" y="4149542"/>
            <a:ext cx="5181600" cy="255605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a:ea typeface="+mn-lt"/>
                <a:cs typeface="+mn-lt"/>
              </a:rPr>
              <a:t>As, three assumption checks are violating and fitting the above data in the linear model is strongly not recommendable. Hence, we can go-ahead and start using the non-linear models for the prediction.</a:t>
            </a:r>
            <a:endParaRPr lang="en-US" sz="2000" dirty="0">
              <a:cs typeface="Calibri" panose="020F0502020204030204"/>
            </a:endParaRPr>
          </a:p>
        </p:txBody>
      </p:sp>
    </p:spTree>
    <p:extLst>
      <p:ext uri="{BB962C8B-B14F-4D97-AF65-F5344CB8AC3E}">
        <p14:creationId xmlns:p14="http://schemas.microsoft.com/office/powerpoint/2010/main" val="1082476977"/>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EB02F9-4E08-52EB-5B16-6CDABA4E87AE}"/>
              </a:ext>
            </a:extLst>
          </p:cNvPr>
          <p:cNvSpPr>
            <a:spLocks noGrp="1"/>
          </p:cNvSpPr>
          <p:nvPr>
            <p:ph type="title"/>
          </p:nvPr>
        </p:nvSpPr>
        <p:spPr>
          <a:xfrm>
            <a:off x="670705" y="1599926"/>
            <a:ext cx="10905066" cy="1135737"/>
          </a:xfrm>
        </p:spPr>
        <p:txBody>
          <a:bodyPr vert="horz" lIns="91440" tIns="45720" rIns="91440" bIns="45720" rtlCol="0">
            <a:normAutofit/>
          </a:bodyPr>
          <a:lstStyle/>
          <a:p>
            <a:r>
              <a:rPr lang="en-US" sz="3200" b="1" u="sng" dirty="0">
                <a:latin typeface="+mn-lt"/>
                <a:ea typeface="+mj-lt"/>
                <a:cs typeface="+mj-lt"/>
              </a:rPr>
              <a:t>Inference from the non-linear model:</a:t>
            </a:r>
            <a:r>
              <a:rPr lang="en-US" sz="3200" b="1" dirty="0">
                <a:latin typeface="+mn-lt"/>
                <a:ea typeface="+mj-lt"/>
                <a:cs typeface="+mj-lt"/>
              </a:rPr>
              <a:t> </a:t>
            </a:r>
            <a:endParaRPr lang="en-US" sz="3200" b="1" dirty="0">
              <a:latin typeface="+mn-lt"/>
              <a:cs typeface="Calibri Light"/>
            </a:endParaRPr>
          </a:p>
        </p:txBody>
      </p:sp>
      <p:sp>
        <p:nvSpPr>
          <p:cNvPr id="3" name="Content Placeholder 2">
            <a:extLst>
              <a:ext uri="{FF2B5EF4-FFF2-40B4-BE49-F238E27FC236}">
                <a16:creationId xmlns="" xmlns:a16="http://schemas.microsoft.com/office/drawing/2014/main" id="{407A9675-CAC9-5642-7810-5A5269B0D781}"/>
              </a:ext>
            </a:extLst>
          </p:cNvPr>
          <p:cNvSpPr>
            <a:spLocks noGrp="1"/>
          </p:cNvSpPr>
          <p:nvPr>
            <p:ph idx="1"/>
          </p:nvPr>
        </p:nvSpPr>
        <p:spPr>
          <a:xfrm>
            <a:off x="1066800" y="2735663"/>
            <a:ext cx="4008384" cy="4393982"/>
          </a:xfrm>
        </p:spPr>
        <p:txBody>
          <a:bodyPr vert="horz" lIns="91440" tIns="45720" rIns="91440" bIns="45720" rtlCol="0">
            <a:normAutofit/>
          </a:bodyPr>
          <a:lstStyle/>
          <a:p>
            <a:r>
              <a:rPr lang="en-US" sz="2000" dirty="0">
                <a:ea typeface="+mn-lt"/>
                <a:cs typeface="+mn-lt"/>
              </a:rPr>
              <a:t>From the five non-linear model performed we can come to the conclusion that all the model are under performing and is influenced by various features of the data. We can improve the perform of these non-linear model by doing the following: </a:t>
            </a:r>
            <a:endParaRPr lang="en-US" sz="2000" dirty="0">
              <a:cs typeface="Calibri" panose="020F0502020204030204"/>
            </a:endParaRPr>
          </a:p>
          <a:p>
            <a:pPr lvl="1"/>
            <a:r>
              <a:rPr lang="en-US" sz="2000" dirty="0">
                <a:ea typeface="+mn-lt"/>
                <a:cs typeface="+mn-lt"/>
              </a:rPr>
              <a:t>Treating the multi-</a:t>
            </a:r>
            <a:r>
              <a:rPr lang="en-US" sz="2000" dirty="0" err="1">
                <a:ea typeface="+mn-lt"/>
                <a:cs typeface="+mn-lt"/>
              </a:rPr>
              <a:t>collinearity</a:t>
            </a:r>
            <a:r>
              <a:rPr lang="en-US" sz="2000" dirty="0">
                <a:ea typeface="+mn-lt"/>
                <a:cs typeface="+mn-lt"/>
              </a:rPr>
              <a:t> in the data.</a:t>
            </a:r>
            <a:endParaRPr lang="en-US" sz="2000" dirty="0">
              <a:cs typeface="Calibri"/>
            </a:endParaRPr>
          </a:p>
          <a:p>
            <a:pPr lvl="1"/>
            <a:r>
              <a:rPr lang="en-US" sz="2000" dirty="0">
                <a:ea typeface="+mn-lt"/>
                <a:cs typeface="+mn-lt"/>
              </a:rPr>
              <a:t>Treating the outliers in the data.</a:t>
            </a:r>
            <a:endParaRPr lang="en-US" sz="2000" dirty="0">
              <a:cs typeface="Calibri"/>
            </a:endParaRPr>
          </a:p>
          <a:p>
            <a:endParaRPr lang="en-US" sz="2000" dirty="0">
              <a:cs typeface="Calibri"/>
            </a:endParaRPr>
          </a:p>
        </p:txBody>
      </p:sp>
      <p:pic>
        <p:nvPicPr>
          <p:cNvPr id="4" name="Picture 4">
            <a:extLst>
              <a:ext uri="{FF2B5EF4-FFF2-40B4-BE49-F238E27FC236}">
                <a16:creationId xmlns="" xmlns:a16="http://schemas.microsoft.com/office/drawing/2014/main" id="{BBEA6068-859E-55A3-08C3-0CF7A08200BE}"/>
              </a:ext>
            </a:extLst>
          </p:cNvPr>
          <p:cNvPicPr>
            <a:picLocks noChangeAspect="1"/>
          </p:cNvPicPr>
          <p:nvPr/>
        </p:nvPicPr>
        <p:blipFill>
          <a:blip r:embed="rId2"/>
          <a:stretch>
            <a:fillRect/>
          </a:stretch>
        </p:blipFill>
        <p:spPr>
          <a:xfrm>
            <a:off x="5663454" y="3226709"/>
            <a:ext cx="6253212" cy="3392368"/>
          </a:xfrm>
          <a:prstGeom prst="rect">
            <a:avLst/>
          </a:prstGeom>
        </p:spPr>
      </p:pic>
      <p:sp>
        <p:nvSpPr>
          <p:cNvPr id="12" name="Title 1">
            <a:extLst>
              <a:ext uri="{FF2B5EF4-FFF2-40B4-BE49-F238E27FC236}">
                <a16:creationId xmlns="" xmlns:a16="http://schemas.microsoft.com/office/drawing/2014/main" id="{34F47BFF-A662-DE1C-5027-3F007AE4C332}"/>
              </a:ext>
            </a:extLst>
          </p:cNvPr>
          <p:cNvSpPr txBox="1">
            <a:spLocks/>
          </p:cNvSpPr>
          <p:nvPr/>
        </p:nvSpPr>
        <p:spPr>
          <a:xfrm>
            <a:off x="670705" y="690460"/>
            <a:ext cx="3972077" cy="10467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u="sng" dirty="0" smtClean="0">
                <a:latin typeface="+mn-lt"/>
              </a:rPr>
              <a:t>Non-Linear Model:</a:t>
            </a:r>
            <a:r>
              <a:rPr lang="en-US" sz="3600" dirty="0" smtClean="0">
                <a:latin typeface="+mn-lt"/>
              </a:rPr>
              <a:t> </a:t>
            </a:r>
            <a:endParaRPr lang="en-US" sz="3600" dirty="0">
              <a:latin typeface="+mn-lt"/>
            </a:endParaRPr>
          </a:p>
        </p:txBody>
      </p:sp>
    </p:spTree>
    <p:extLst>
      <p:ext uri="{BB962C8B-B14F-4D97-AF65-F5344CB8AC3E}">
        <p14:creationId xmlns:p14="http://schemas.microsoft.com/office/powerpoint/2010/main" val="2054864045"/>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 name="Rectangle 84">
            <a:extLst>
              <a:ext uri="{FF2B5EF4-FFF2-40B4-BE49-F238E27FC236}">
                <a16:creationId xmlns="" xmlns:a16="http://schemas.microsoft.com/office/drawing/2014/main" id="{EB181E26-89C4-4A14-92DE-0F4C4B0E94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Freeform: Shape 86">
            <a:extLst>
              <a:ext uri="{FF2B5EF4-FFF2-40B4-BE49-F238E27FC236}">
                <a16:creationId xmlns="" xmlns:a16="http://schemas.microsoft.com/office/drawing/2014/main" id="{A53A7C58-E4D0-406F-AEF1-49008D591EC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A389EA88-8D83-4F3F-A4C1-4B16E2377F9E}"/>
              </a:ext>
            </a:extLst>
          </p:cNvPr>
          <p:cNvSpPr>
            <a:spLocks noGrp="1"/>
          </p:cNvSpPr>
          <p:nvPr>
            <p:ph type="title"/>
          </p:nvPr>
        </p:nvSpPr>
        <p:spPr>
          <a:xfrm>
            <a:off x="838200" y="365125"/>
            <a:ext cx="5340603" cy="1146177"/>
          </a:xfrm>
        </p:spPr>
        <p:txBody>
          <a:bodyPr>
            <a:normAutofit/>
          </a:bodyPr>
          <a:lstStyle/>
          <a:p>
            <a:r>
              <a:rPr lang="en-US">
                <a:solidFill>
                  <a:schemeClr val="bg1"/>
                </a:solidFill>
              </a:rPr>
              <a:t>Introduction</a:t>
            </a:r>
          </a:p>
        </p:txBody>
      </p:sp>
      <p:pic>
        <p:nvPicPr>
          <p:cNvPr id="1028" name="Picture 4">
            <a:extLst>
              <a:ext uri="{FF2B5EF4-FFF2-40B4-BE49-F238E27FC236}">
                <a16:creationId xmlns="" xmlns:a16="http://schemas.microsoft.com/office/drawing/2014/main" id="{E42F604B-DD2A-4908-BB68-195D540206F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192" r="2" b="2747"/>
          <a:stretch/>
        </p:blipFill>
        <p:spPr bwMode="auto">
          <a:xfrm>
            <a:off x="1" y="1690692"/>
            <a:ext cx="5859851" cy="2502787"/>
          </a:xfrm>
          <a:custGeom>
            <a:avLst/>
            <a:gdLst/>
            <a:ahLst/>
            <a:cxnLst/>
            <a:rect l="l" t="t" r="r" b="b"/>
            <a:pathLst>
              <a:path w="5859851" h="2502787">
                <a:moveTo>
                  <a:pt x="255181" y="0"/>
                </a:moveTo>
                <a:lnTo>
                  <a:pt x="5859851" y="0"/>
                </a:lnTo>
                <a:lnTo>
                  <a:pt x="4700603" y="2501837"/>
                </a:lnTo>
                <a:lnTo>
                  <a:pt x="4445862" y="2501837"/>
                </a:lnTo>
                <a:lnTo>
                  <a:pt x="4445422" y="2502787"/>
                </a:lnTo>
                <a:lnTo>
                  <a:pt x="0" y="2502787"/>
                </a:lnTo>
                <a:lnTo>
                  <a:pt x="0" y="950"/>
                </a:lnTo>
                <a:lnTo>
                  <a:pt x="255181" y="950"/>
                </a:lnTo>
                <a:close/>
              </a:path>
            </a:pathLst>
          </a:custGeom>
          <a:noFill/>
          <a:extLst>
            <a:ext uri="{909E8E84-426E-40DD-AFC4-6F175D3DCCD1}">
              <a14:hiddenFill xmlns:a14="http://schemas.microsoft.com/office/drawing/2010/main">
                <a:solidFill>
                  <a:srgbClr val="FFFFFF"/>
                </a:solidFill>
              </a14:hiddenFill>
            </a:ext>
          </a:extLst>
        </p:spPr>
      </p:pic>
      <p:pic>
        <p:nvPicPr>
          <p:cNvPr id="5" name="Picture 4" descr="Airbnb Business Model - Business Model Toolbox"/>
          <p:cNvPicPr>
            <a:picLocks noChangeAspect="1" noChangeArrowheads="1"/>
          </p:cNvPicPr>
          <p:nvPr/>
        </p:nvPicPr>
        <p:blipFill rotWithShape="1">
          <a:blip r:embed="rId3">
            <a:extLst>
              <a:ext uri="{28A0092B-C50C-407E-A947-70E740481C1C}">
                <a14:useLocalDpi xmlns:a14="http://schemas.microsoft.com/office/drawing/2010/main" val="0"/>
              </a:ext>
            </a:extLst>
          </a:blip>
          <a:srcRect t="11985" r="2" b="7283"/>
          <a:stretch/>
        </p:blipFill>
        <p:spPr bwMode="auto">
          <a:xfrm>
            <a:off x="20" y="4357117"/>
            <a:ext cx="4640722" cy="2500884"/>
          </a:xfrm>
          <a:custGeom>
            <a:avLst/>
            <a:gdLst/>
            <a:ahLst/>
            <a:cxnLst/>
            <a:rect l="l" t="t" r="r" b="b"/>
            <a:pathLst>
              <a:path w="4640742" h="2500884">
                <a:moveTo>
                  <a:pt x="0" y="0"/>
                </a:moveTo>
                <a:lnTo>
                  <a:pt x="4640742" y="0"/>
                </a:lnTo>
                <a:lnTo>
                  <a:pt x="4640742" y="1"/>
                </a:lnTo>
                <a:lnTo>
                  <a:pt x="4639450" y="1"/>
                </a:lnTo>
                <a:lnTo>
                  <a:pt x="3480643" y="2500884"/>
                </a:lnTo>
                <a:lnTo>
                  <a:pt x="0" y="2500884"/>
                </a:lnTo>
                <a:close/>
              </a:path>
            </a:pathLst>
          </a:custGeom>
          <a:noFill/>
          <a:extLst>
            <a:ext uri="{909E8E84-426E-40DD-AFC4-6F175D3DCCD1}">
              <a14:hiddenFill xmlns:a14="http://schemas.microsoft.com/office/drawing/2010/main">
                <a:solidFill>
                  <a:srgbClr val="FFFFFF"/>
                </a:solidFill>
              </a14:hiddenFill>
            </a:ext>
          </a:extLst>
        </p:spPr>
      </p:pic>
      <p:sp>
        <p:nvSpPr>
          <p:cNvPr id="1047" name="Freeform: Shape 88">
            <a:extLst>
              <a:ext uri="{FF2B5EF4-FFF2-40B4-BE49-F238E27FC236}">
                <a16:creationId xmlns="" xmlns:a16="http://schemas.microsoft.com/office/drawing/2014/main" id="{ADC5404F-1E02-4519-A2AC-E8838B41C82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480797" y="1690688"/>
            <a:ext cx="8711202" cy="5167312"/>
          </a:xfrm>
          <a:custGeom>
            <a:avLst/>
            <a:gdLst>
              <a:gd name="connsiteX0" fmla="*/ 2613984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2613984 w 8711202"/>
              <a:gd name="connsiteY7" fmla="*/ 952 h 5167312"/>
              <a:gd name="connsiteX8" fmla="*/ 0 w 8711202"/>
              <a:gd name="connsiteY8" fmla="*/ 0 h 5167312"/>
              <a:gd name="connsiteX9" fmla="*/ 2173113 w 8711202"/>
              <a:gd name="connsiteY9" fmla="*/ 0 h 5167312"/>
              <a:gd name="connsiteX10" fmla="*/ 2173113 w 8711202"/>
              <a:gd name="connsiteY10" fmla="*/ 952 h 5167312"/>
              <a:gd name="connsiteX11" fmla="*/ 0 w 8711202"/>
              <a:gd name="connsiteY11"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11202" h="5167312">
                <a:moveTo>
                  <a:pt x="2613984" y="0"/>
                </a:moveTo>
                <a:lnTo>
                  <a:pt x="7243482" y="0"/>
                </a:lnTo>
                <a:lnTo>
                  <a:pt x="8711202" y="0"/>
                </a:lnTo>
                <a:lnTo>
                  <a:pt x="8711202" y="5167312"/>
                </a:lnTo>
                <a:lnTo>
                  <a:pt x="7243482" y="5167312"/>
                </a:lnTo>
                <a:lnTo>
                  <a:pt x="221324" y="5167312"/>
                </a:lnTo>
                <a:lnTo>
                  <a:pt x="2615203" y="952"/>
                </a:lnTo>
                <a:lnTo>
                  <a:pt x="2613984" y="952"/>
                </a:lnTo>
                <a:close/>
                <a:moveTo>
                  <a:pt x="0" y="0"/>
                </a:moveTo>
                <a:lnTo>
                  <a:pt x="2173113" y="0"/>
                </a:lnTo>
                <a:lnTo>
                  <a:pt x="2173113" y="952"/>
                </a:lnTo>
                <a:lnTo>
                  <a:pt x="0" y="952"/>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 xmlns:a16="http://schemas.microsoft.com/office/drawing/2014/main" id="{9F541FAF-730D-47FE-9638-C05616C31320}"/>
              </a:ext>
            </a:extLst>
          </p:cNvPr>
          <p:cNvSpPr>
            <a:spLocks noGrp="1"/>
          </p:cNvSpPr>
          <p:nvPr>
            <p:ph idx="1"/>
          </p:nvPr>
        </p:nvSpPr>
        <p:spPr>
          <a:xfrm>
            <a:off x="6181344" y="2176272"/>
            <a:ext cx="5172455" cy="4005072"/>
          </a:xfrm>
        </p:spPr>
        <p:txBody>
          <a:bodyPr vert="horz" lIns="91440" tIns="45720" rIns="91440" bIns="45720" rtlCol="0" anchor="ctr">
            <a:noAutofit/>
          </a:bodyPr>
          <a:lstStyle/>
          <a:p>
            <a:pPr>
              <a:spcAft>
                <a:spcPts val="800"/>
              </a:spcAft>
            </a:pPr>
            <a:r>
              <a:rPr lang="en-US" sz="1800" dirty="0">
                <a:solidFill>
                  <a:srgbClr val="FFFFFE"/>
                </a:solidFill>
              </a:rPr>
              <a:t>A hotel is a managed building or establishment, which provides guests with a place to stay overnight – on a short-term basis – in exchange for money. Due to the modern internet revolution, the reservation of a room in any hotel can be made via online by using the Online Travel Agents (OTA). These agents create search engine applications that acts as middleman between the hotel merchants and customers to process direct online reservations. An OTA acts as commission-free direct bookings agent for the customers; also provide the way to optimize the merchant's sales strategy and maximize profit. The key advantages of having the hotel business in OTA platforms are Increased Exposure (Visibility), Drive Traffic, More Bookings, Right Guests, Better Rankings and Better Reviews. </a:t>
            </a:r>
            <a:endParaRPr lang="en-IN" sz="1800" dirty="0">
              <a:solidFill>
                <a:srgbClr val="FFFFFE"/>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1038390"/>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DC2E2B-5500-5F2A-2E5D-F0C643CBB5A2}"/>
              </a:ext>
            </a:extLst>
          </p:cNvPr>
          <p:cNvSpPr>
            <a:spLocks noGrp="1"/>
          </p:cNvSpPr>
          <p:nvPr>
            <p:ph type="title"/>
          </p:nvPr>
        </p:nvSpPr>
        <p:spPr>
          <a:xfrm>
            <a:off x="838200" y="1336390"/>
            <a:ext cx="6155988" cy="1182927"/>
          </a:xfrm>
        </p:spPr>
        <p:txBody>
          <a:bodyPr anchor="b">
            <a:normAutofit/>
          </a:bodyPr>
          <a:lstStyle/>
          <a:p>
            <a:r>
              <a:rPr lang="en-US" sz="3200" b="1" u="sng" dirty="0">
                <a:latin typeface="+mn-lt"/>
                <a:ea typeface="+mj-lt"/>
                <a:cs typeface="+mj-lt"/>
              </a:rPr>
              <a:t>Treating the multi- </a:t>
            </a:r>
            <a:r>
              <a:rPr lang="en-US" sz="3200" b="1" u="sng" dirty="0" err="1">
                <a:latin typeface="+mn-lt"/>
                <a:ea typeface="+mj-lt"/>
                <a:cs typeface="+mj-lt"/>
              </a:rPr>
              <a:t>collinearity</a:t>
            </a:r>
            <a:r>
              <a:rPr lang="en-US" sz="3200" b="1" u="sng" dirty="0">
                <a:latin typeface="+mn-lt"/>
                <a:ea typeface="+mj-lt"/>
                <a:cs typeface="+mj-lt"/>
              </a:rPr>
              <a:t>:</a:t>
            </a:r>
            <a:r>
              <a:rPr lang="en-US" sz="3200" b="1" dirty="0">
                <a:latin typeface="+mn-lt"/>
                <a:ea typeface="+mj-lt"/>
                <a:cs typeface="+mj-lt"/>
              </a:rPr>
              <a:t> </a:t>
            </a:r>
            <a:endParaRPr lang="en-US" sz="3200" b="1" dirty="0">
              <a:latin typeface="+mn-lt"/>
            </a:endParaRPr>
          </a:p>
        </p:txBody>
      </p:sp>
      <p:sp>
        <p:nvSpPr>
          <p:cNvPr id="3" name="Content Placeholder 2">
            <a:extLst>
              <a:ext uri="{FF2B5EF4-FFF2-40B4-BE49-F238E27FC236}">
                <a16:creationId xmlns="" xmlns:a16="http://schemas.microsoft.com/office/drawing/2014/main" id="{F9BFCB33-786A-85F6-3C50-3204AC429CC7}"/>
              </a:ext>
            </a:extLst>
          </p:cNvPr>
          <p:cNvSpPr>
            <a:spLocks noGrp="1"/>
          </p:cNvSpPr>
          <p:nvPr>
            <p:ph idx="1"/>
          </p:nvPr>
        </p:nvSpPr>
        <p:spPr>
          <a:xfrm>
            <a:off x="803776" y="2829330"/>
            <a:ext cx="6190412" cy="3344459"/>
          </a:xfrm>
        </p:spPr>
        <p:txBody>
          <a:bodyPr vert="horz" lIns="91440" tIns="45720" rIns="91440" bIns="45720" rtlCol="0" anchor="t">
            <a:normAutofit/>
          </a:bodyPr>
          <a:lstStyle/>
          <a:p>
            <a:r>
              <a:rPr lang="en-US" sz="2000" dirty="0">
                <a:solidFill>
                  <a:schemeClr val="tx1">
                    <a:alpha val="80000"/>
                  </a:schemeClr>
                </a:solidFill>
                <a:ea typeface="+mn-lt"/>
                <a:cs typeface="+mn-lt"/>
              </a:rPr>
              <a:t>We can reduce the multi-</a:t>
            </a:r>
            <a:r>
              <a:rPr lang="en-US" sz="2000" dirty="0" err="1">
                <a:solidFill>
                  <a:schemeClr val="tx1">
                    <a:alpha val="80000"/>
                  </a:schemeClr>
                </a:solidFill>
                <a:ea typeface="+mn-lt"/>
                <a:cs typeface="+mn-lt"/>
              </a:rPr>
              <a:t>collinearity</a:t>
            </a:r>
            <a:r>
              <a:rPr lang="en-US" sz="2000" dirty="0">
                <a:solidFill>
                  <a:schemeClr val="tx1">
                    <a:alpha val="80000"/>
                  </a:schemeClr>
                </a:solidFill>
                <a:ea typeface="+mn-lt"/>
                <a:cs typeface="+mn-lt"/>
              </a:rPr>
              <a:t> using the VIF, removing the variable with VIF threshold </a:t>
            </a:r>
            <a:r>
              <a:rPr lang="en-US" sz="2000" dirty="0" smtClean="0">
                <a:solidFill>
                  <a:schemeClr val="tx1">
                    <a:alpha val="80000"/>
                  </a:schemeClr>
                </a:solidFill>
                <a:ea typeface="+mn-lt"/>
                <a:cs typeface="+mn-lt"/>
              </a:rPr>
              <a:t>greater </a:t>
            </a:r>
            <a:r>
              <a:rPr lang="en-US" sz="2000" dirty="0">
                <a:solidFill>
                  <a:schemeClr val="tx1">
                    <a:alpha val="80000"/>
                  </a:schemeClr>
                </a:solidFill>
                <a:ea typeface="+mn-lt"/>
                <a:cs typeface="+mn-lt"/>
              </a:rPr>
              <a:t>than 11. </a:t>
            </a:r>
            <a:endParaRPr lang="en-US" sz="2000" dirty="0">
              <a:solidFill>
                <a:schemeClr val="tx1">
                  <a:alpha val="80000"/>
                </a:schemeClr>
              </a:solidFill>
              <a:cs typeface="Calibri" panose="020F0502020204030204"/>
            </a:endParaRPr>
          </a:p>
          <a:p>
            <a:r>
              <a:rPr lang="en-US" sz="2000" dirty="0">
                <a:solidFill>
                  <a:schemeClr val="tx1">
                    <a:alpha val="80000"/>
                  </a:schemeClr>
                </a:solidFill>
                <a:ea typeface="+mn-lt"/>
                <a:cs typeface="+mn-lt"/>
              </a:rPr>
              <a:t>We are left with 30 attributes as shown by the above table. </a:t>
            </a:r>
            <a:endParaRPr lang="en-US" sz="2000" dirty="0">
              <a:solidFill>
                <a:schemeClr val="tx1">
                  <a:alpha val="80000"/>
                </a:schemeClr>
              </a:solidFill>
            </a:endParaRPr>
          </a:p>
        </p:txBody>
      </p:sp>
      <p:pic>
        <p:nvPicPr>
          <p:cNvPr id="4" name="Picture 4" descr="Graphical user interface, application&#10;&#10;Description automatically generated">
            <a:extLst>
              <a:ext uri="{FF2B5EF4-FFF2-40B4-BE49-F238E27FC236}">
                <a16:creationId xmlns="" xmlns:a16="http://schemas.microsoft.com/office/drawing/2014/main" id="{2E1632DC-1E2D-82A9-8144-308113FF30CA}"/>
              </a:ext>
            </a:extLst>
          </p:cNvPr>
          <p:cNvPicPr>
            <a:picLocks noChangeAspect="1"/>
          </p:cNvPicPr>
          <p:nvPr/>
        </p:nvPicPr>
        <p:blipFill>
          <a:blip r:embed="rId2"/>
          <a:stretch>
            <a:fillRect/>
          </a:stretch>
        </p:blipFill>
        <p:spPr>
          <a:xfrm>
            <a:off x="7772400" y="457200"/>
            <a:ext cx="4158020" cy="6366524"/>
          </a:xfrm>
          <a:prstGeom prst="rect">
            <a:avLst/>
          </a:prstGeom>
        </p:spPr>
      </p:pic>
    </p:spTree>
    <p:extLst>
      <p:ext uri="{BB962C8B-B14F-4D97-AF65-F5344CB8AC3E}">
        <p14:creationId xmlns:p14="http://schemas.microsoft.com/office/powerpoint/2010/main" val="3113219253"/>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85F0C3-AADE-8120-5989-515B491742CC}"/>
              </a:ext>
            </a:extLst>
          </p:cNvPr>
          <p:cNvSpPr>
            <a:spLocks noGrp="1"/>
          </p:cNvSpPr>
          <p:nvPr>
            <p:ph type="title"/>
          </p:nvPr>
        </p:nvSpPr>
        <p:spPr>
          <a:xfrm>
            <a:off x="643467" y="321734"/>
            <a:ext cx="10905066" cy="1135737"/>
          </a:xfrm>
        </p:spPr>
        <p:txBody>
          <a:bodyPr>
            <a:normAutofit/>
          </a:bodyPr>
          <a:lstStyle/>
          <a:p>
            <a:pPr marL="285750" indent="-285750">
              <a:buFont typeface="Arial"/>
              <a:buChar char="•"/>
            </a:pPr>
            <a:r>
              <a:rPr lang="en-US" sz="3200" b="1" u="sng" dirty="0">
                <a:latin typeface="+mn-lt"/>
                <a:ea typeface="+mj-lt"/>
                <a:cs typeface="+mj-lt"/>
              </a:rPr>
              <a:t>Transforming the target:</a:t>
            </a:r>
            <a:endParaRPr lang="en-US" sz="3200" dirty="0">
              <a:latin typeface="+mn-lt"/>
            </a:endParaRPr>
          </a:p>
        </p:txBody>
      </p:sp>
      <p:sp>
        <p:nvSpPr>
          <p:cNvPr id="3" name="Content Placeholder 2">
            <a:extLst>
              <a:ext uri="{FF2B5EF4-FFF2-40B4-BE49-F238E27FC236}">
                <a16:creationId xmlns="" xmlns:a16="http://schemas.microsoft.com/office/drawing/2014/main" id="{30B5F39F-B0EA-DA2C-0DDD-1F1125010AD4}"/>
              </a:ext>
            </a:extLst>
          </p:cNvPr>
          <p:cNvSpPr>
            <a:spLocks noGrp="1"/>
          </p:cNvSpPr>
          <p:nvPr>
            <p:ph idx="1"/>
          </p:nvPr>
        </p:nvSpPr>
        <p:spPr>
          <a:xfrm>
            <a:off x="643469" y="1782981"/>
            <a:ext cx="4008384" cy="4393982"/>
          </a:xfrm>
        </p:spPr>
        <p:txBody>
          <a:bodyPr vert="horz" lIns="91440" tIns="45720" rIns="91440" bIns="45720" rtlCol="0">
            <a:normAutofit/>
          </a:bodyPr>
          <a:lstStyle/>
          <a:p>
            <a:pPr algn="just">
              <a:spcBef>
                <a:spcPct val="0"/>
              </a:spcBef>
            </a:pPr>
            <a:r>
              <a:rPr lang="en-US" sz="2000" dirty="0">
                <a:cs typeface="Calibri Light"/>
              </a:rPr>
              <a:t>Also we can have outliers is 28 out of the 30 variables left hence transforming all the variable is not a good practice. Therefore we can try and transform only the target variable and run the non-linear model again. </a:t>
            </a:r>
            <a:endParaRPr lang="en-US" sz="2000" dirty="0">
              <a:ea typeface="+mn-lt"/>
              <a:cs typeface="+mn-lt"/>
            </a:endParaRPr>
          </a:p>
          <a:p>
            <a:pPr algn="just">
              <a:spcBef>
                <a:spcPct val="0"/>
              </a:spcBef>
            </a:pPr>
            <a:r>
              <a:rPr lang="en-US" sz="2000" dirty="0">
                <a:cs typeface="Calibri Light"/>
              </a:rPr>
              <a:t>Price distribution before </a:t>
            </a:r>
            <a:r>
              <a:rPr lang="en-US" sz="2000" dirty="0" smtClean="0">
                <a:cs typeface="Calibri Light"/>
              </a:rPr>
              <a:t>and after transformation</a:t>
            </a:r>
            <a:r>
              <a:rPr lang="en-US" sz="2000" dirty="0">
                <a:cs typeface="Calibri Light"/>
              </a:rPr>
              <a:t>: </a:t>
            </a:r>
            <a:endParaRPr lang="en-US" sz="2000" dirty="0">
              <a:ea typeface="+mn-lt"/>
              <a:cs typeface="+mn-lt"/>
            </a:endParaRPr>
          </a:p>
          <a:p>
            <a:pPr algn="just"/>
            <a:endParaRPr lang="en-US" sz="2000" dirty="0">
              <a:cs typeface="Calibri"/>
            </a:endParaRPr>
          </a:p>
        </p:txBody>
      </p:sp>
      <p:pic>
        <p:nvPicPr>
          <p:cNvPr id="4" name="Picture 4">
            <a:extLst>
              <a:ext uri="{FF2B5EF4-FFF2-40B4-BE49-F238E27FC236}">
                <a16:creationId xmlns="" xmlns:a16="http://schemas.microsoft.com/office/drawing/2014/main" id="{595991E0-2FA9-0B2F-4D03-F84025E525A8}"/>
              </a:ext>
            </a:extLst>
          </p:cNvPr>
          <p:cNvPicPr>
            <a:picLocks noChangeAspect="1"/>
          </p:cNvPicPr>
          <p:nvPr/>
        </p:nvPicPr>
        <p:blipFill>
          <a:blip r:embed="rId3"/>
          <a:stretch>
            <a:fillRect/>
          </a:stretch>
        </p:blipFill>
        <p:spPr>
          <a:xfrm>
            <a:off x="4685972" y="1190894"/>
            <a:ext cx="7343686" cy="2777705"/>
          </a:xfrm>
          <a:prstGeom prst="rect">
            <a:avLst/>
          </a:prstGeom>
        </p:spPr>
      </p:pic>
      <p:pic>
        <p:nvPicPr>
          <p:cNvPr id="5" name="Picture 5" descr="Logo&#10;&#10;Description automatically generated">
            <a:extLst>
              <a:ext uri="{FF2B5EF4-FFF2-40B4-BE49-F238E27FC236}">
                <a16:creationId xmlns="" xmlns:a16="http://schemas.microsoft.com/office/drawing/2014/main" id="{EB4EB4AF-5050-C34D-F4E5-ABBF9BFC8CFC}"/>
              </a:ext>
            </a:extLst>
          </p:cNvPr>
          <p:cNvPicPr>
            <a:picLocks noChangeAspect="1"/>
          </p:cNvPicPr>
          <p:nvPr/>
        </p:nvPicPr>
        <p:blipFill>
          <a:blip r:embed="rId4"/>
          <a:stretch>
            <a:fillRect/>
          </a:stretch>
        </p:blipFill>
        <p:spPr>
          <a:xfrm>
            <a:off x="4191000" y="3982247"/>
            <a:ext cx="8259064" cy="2717927"/>
          </a:xfrm>
          <a:prstGeom prst="rect">
            <a:avLst/>
          </a:prstGeom>
        </p:spPr>
      </p:pic>
    </p:spTree>
    <p:extLst>
      <p:ext uri="{BB962C8B-B14F-4D97-AF65-F5344CB8AC3E}">
        <p14:creationId xmlns:p14="http://schemas.microsoft.com/office/powerpoint/2010/main" val="2317824617"/>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 xmlns:a16="http://schemas.microsoft.com/office/drawing/2014/main" id="{47F9E368-CCFA-457B-DB93-30BC71666A4D}"/>
              </a:ext>
            </a:extLst>
          </p:cNvPr>
          <p:cNvPicPr>
            <a:picLocks noGrp="1" noChangeAspect="1"/>
          </p:cNvPicPr>
          <p:nvPr>
            <p:ph idx="1"/>
          </p:nvPr>
        </p:nvPicPr>
        <p:blipFill>
          <a:blip r:embed="rId2"/>
          <a:stretch>
            <a:fillRect/>
          </a:stretch>
        </p:blipFill>
        <p:spPr>
          <a:xfrm>
            <a:off x="5297999" y="1067437"/>
            <a:ext cx="4835261" cy="3360507"/>
          </a:xfrm>
          <a:prstGeom prst="rect">
            <a:avLst/>
          </a:prstGeom>
        </p:spPr>
      </p:pic>
      <p:sp>
        <p:nvSpPr>
          <p:cNvPr id="5" name="Title 1">
            <a:extLst>
              <a:ext uri="{FF2B5EF4-FFF2-40B4-BE49-F238E27FC236}">
                <a16:creationId xmlns="" xmlns:a16="http://schemas.microsoft.com/office/drawing/2014/main" id="{4641C3AE-6BC8-B8AA-7419-3259A4D59067}"/>
              </a:ext>
            </a:extLst>
          </p:cNvPr>
          <p:cNvSpPr txBox="1">
            <a:spLocks/>
          </p:cNvSpPr>
          <p:nvPr/>
        </p:nvSpPr>
        <p:spPr>
          <a:xfrm>
            <a:off x="4216526" y="3724738"/>
            <a:ext cx="7850978" cy="34812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000" dirty="0" smtClean="0">
                <a:latin typeface="+mn-lt"/>
              </a:rPr>
              <a:t>From the above evaluation table we can see that the performance for all the non-linear model after treating the multi-</a:t>
            </a:r>
            <a:r>
              <a:rPr lang="en-US" sz="2000" dirty="0" err="1" smtClean="0">
                <a:latin typeface="+mn-lt"/>
              </a:rPr>
              <a:t>colinearity</a:t>
            </a:r>
            <a:r>
              <a:rPr lang="en-US" sz="2000" dirty="0" smtClean="0">
                <a:latin typeface="+mn-lt"/>
              </a:rPr>
              <a:t> and the transforming the target has significantly improved. Among the six non-linear model we can see the Random forest, XG Boost and the CAT Boost model perform the best. </a:t>
            </a:r>
          </a:p>
          <a:p>
            <a:pPr algn="just"/>
            <a:r>
              <a:rPr lang="en-US" sz="2000" dirty="0" smtClean="0">
                <a:latin typeface="+mn-lt"/>
              </a:rPr>
              <a:t>These base model performance can be further improved by fine tuning the hyper parameters of these algorithms using the </a:t>
            </a:r>
            <a:r>
              <a:rPr lang="en-US" sz="2000" dirty="0" err="1" smtClean="0">
                <a:latin typeface="+mn-lt"/>
              </a:rPr>
              <a:t>GridSearchCV</a:t>
            </a:r>
            <a:r>
              <a:rPr lang="en-US" sz="2000" dirty="0" smtClean="0">
                <a:latin typeface="+mn-lt"/>
              </a:rPr>
              <a:t>. </a:t>
            </a:r>
            <a:endParaRPr lang="en-US" sz="2000" dirty="0">
              <a:latin typeface="+mn-lt"/>
            </a:endParaRPr>
          </a:p>
        </p:txBody>
      </p:sp>
      <p:sp>
        <p:nvSpPr>
          <p:cNvPr id="10" name="Down Arrow 7">
            <a:extLst>
              <a:ext uri="{FF2B5EF4-FFF2-40B4-BE49-F238E27FC236}">
                <a16:creationId xmlns="" xmlns:a16="http://schemas.microsoft.com/office/drawing/2014/main" id="{D4771268-CB57-404A-9271-370EB28F609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 xmlns:a16="http://schemas.microsoft.com/office/drawing/2014/main" id="{1C3C5799-AF19-21A3-374F-FC4F61EF4D90}"/>
              </a:ext>
            </a:extLst>
          </p:cNvPr>
          <p:cNvSpPr>
            <a:spLocks noGrp="1"/>
          </p:cNvSpPr>
          <p:nvPr>
            <p:ph type="title"/>
          </p:nvPr>
        </p:nvSpPr>
        <p:spPr>
          <a:xfrm>
            <a:off x="1028700" y="1967266"/>
            <a:ext cx="2628900" cy="2547257"/>
          </a:xfrm>
          <a:noFill/>
        </p:spPr>
        <p:txBody>
          <a:bodyPr vert="horz" lIns="91440" tIns="45720" rIns="91440" bIns="45720" rtlCol="0" anchor="ctr">
            <a:noAutofit/>
          </a:bodyPr>
          <a:lstStyle/>
          <a:p>
            <a:pPr algn="ctr"/>
            <a:r>
              <a:rPr lang="en-US" sz="3200" b="1" u="sng" kern="1200" dirty="0">
                <a:solidFill>
                  <a:srgbClr val="FFFFFF"/>
                </a:solidFill>
                <a:latin typeface="+mj-lt"/>
                <a:ea typeface="+mj-ea"/>
                <a:cs typeface="+mj-cs"/>
              </a:rPr>
              <a:t>Inference from the non-linear model after treating outlier and multi-</a:t>
            </a:r>
            <a:r>
              <a:rPr lang="en-US" sz="3200" b="1" u="sng" kern="1200" dirty="0" err="1">
                <a:solidFill>
                  <a:srgbClr val="FFFFFF"/>
                </a:solidFill>
                <a:latin typeface="+mj-lt"/>
                <a:ea typeface="+mj-ea"/>
                <a:cs typeface="+mj-cs"/>
              </a:rPr>
              <a:t>colinearity</a:t>
            </a:r>
            <a:r>
              <a:rPr lang="en-US" sz="3200" b="1" u="sng" kern="1200" dirty="0">
                <a:solidFill>
                  <a:srgbClr val="FFFFFF"/>
                </a:solidFill>
                <a:latin typeface="+mj-lt"/>
                <a:ea typeface="+mj-ea"/>
                <a:cs typeface="+mj-cs"/>
              </a:rPr>
              <a:t>:</a:t>
            </a:r>
            <a:endParaRPr lang="en-US" sz="3200" kern="1200" dirty="0">
              <a:solidFill>
                <a:srgbClr val="FFFFFF"/>
              </a:solidFill>
              <a:latin typeface="+mj-lt"/>
              <a:cs typeface="Calibri Light"/>
            </a:endParaRPr>
          </a:p>
        </p:txBody>
      </p:sp>
      <p:sp>
        <p:nvSpPr>
          <p:cNvPr id="13" name="Title 1">
            <a:extLst>
              <a:ext uri="{FF2B5EF4-FFF2-40B4-BE49-F238E27FC236}">
                <a16:creationId xmlns="" xmlns:a16="http://schemas.microsoft.com/office/drawing/2014/main" id="{909D413D-A92E-B3F3-0D35-B756CFB9FDBC}"/>
              </a:ext>
            </a:extLst>
          </p:cNvPr>
          <p:cNvSpPr txBox="1">
            <a:spLocks/>
          </p:cNvSpPr>
          <p:nvPr/>
        </p:nvSpPr>
        <p:spPr>
          <a:xfrm>
            <a:off x="152400" y="-296859"/>
            <a:ext cx="12189408" cy="2150719"/>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u="sng" dirty="0" smtClean="0">
                <a:solidFill>
                  <a:srgbClr val="080808"/>
                </a:solidFill>
                <a:latin typeface="+mn-lt"/>
              </a:rPr>
              <a:t>Non-Linear Model after treating multi-</a:t>
            </a:r>
            <a:r>
              <a:rPr lang="en-US" sz="3600" b="1" u="sng" dirty="0" err="1" smtClean="0">
                <a:solidFill>
                  <a:srgbClr val="080808"/>
                </a:solidFill>
                <a:latin typeface="+mn-lt"/>
              </a:rPr>
              <a:t>collinearity</a:t>
            </a:r>
            <a:r>
              <a:rPr lang="en-US" sz="3600" b="1" u="sng" dirty="0" smtClean="0">
                <a:solidFill>
                  <a:srgbClr val="080808"/>
                </a:solidFill>
                <a:latin typeface="+mn-lt"/>
              </a:rPr>
              <a:t> and outliers</a:t>
            </a:r>
            <a:endParaRPr lang="en-US" sz="3600" b="1" dirty="0">
              <a:solidFill>
                <a:srgbClr val="080808"/>
              </a:solidFill>
              <a:latin typeface="+mn-lt"/>
            </a:endParaRPr>
          </a:p>
        </p:txBody>
      </p:sp>
    </p:spTree>
    <p:extLst>
      <p:ext uri="{BB962C8B-B14F-4D97-AF65-F5344CB8AC3E}">
        <p14:creationId xmlns:p14="http://schemas.microsoft.com/office/powerpoint/2010/main" val="314111157"/>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8CB4C9-9E62-77A3-BD98-900D03515352}"/>
              </a:ext>
            </a:extLst>
          </p:cNvPr>
          <p:cNvSpPr>
            <a:spLocks noGrp="1"/>
          </p:cNvSpPr>
          <p:nvPr>
            <p:ph type="title"/>
          </p:nvPr>
        </p:nvSpPr>
        <p:spPr>
          <a:xfrm>
            <a:off x="847927" y="276046"/>
            <a:ext cx="3600860" cy="1293039"/>
          </a:xfrm>
        </p:spPr>
        <p:txBody>
          <a:bodyPr>
            <a:normAutofit/>
          </a:bodyPr>
          <a:lstStyle/>
          <a:p>
            <a:r>
              <a:rPr lang="en-US" sz="3600" b="1" u="sng" dirty="0" err="1" smtClean="0">
                <a:latin typeface="Calibri"/>
                <a:cs typeface="Calibri"/>
              </a:rPr>
              <a:t>Hyperparameter</a:t>
            </a:r>
            <a:r>
              <a:rPr lang="en-US" sz="3600" b="1" u="sng" dirty="0" smtClean="0">
                <a:latin typeface="Calibri"/>
                <a:cs typeface="Calibri"/>
              </a:rPr>
              <a:t> </a:t>
            </a:r>
            <a:r>
              <a:rPr lang="en-US" sz="3600" b="1" u="sng" dirty="0" err="1">
                <a:latin typeface="Calibri"/>
                <a:cs typeface="Calibri"/>
              </a:rPr>
              <a:t>Tunning</a:t>
            </a:r>
            <a:r>
              <a:rPr lang="en-US" sz="3600" b="1" u="sng" dirty="0">
                <a:latin typeface="Calibri"/>
                <a:cs typeface="Calibri"/>
              </a:rPr>
              <a:t>:</a:t>
            </a:r>
            <a:r>
              <a:rPr lang="en-US" sz="3600" dirty="0">
                <a:latin typeface="Calibri"/>
                <a:cs typeface="Calibri"/>
              </a:rPr>
              <a:t> </a:t>
            </a:r>
            <a:endParaRPr lang="en-US" sz="3600" dirty="0"/>
          </a:p>
        </p:txBody>
      </p:sp>
      <p:sp>
        <p:nvSpPr>
          <p:cNvPr id="30" name="sketch line">
            <a:extLst>
              <a:ext uri="{FF2B5EF4-FFF2-40B4-BE49-F238E27FC236}">
                <a16:creationId xmlns="" xmlns:a16="http://schemas.microsoft.com/office/drawing/2014/main" id="{5D6C15A0-C087-4593-8414-2B4EC1CDC3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C212ACE3-746A-1E8F-79D9-107396190BF0}"/>
              </a:ext>
            </a:extLst>
          </p:cNvPr>
          <p:cNvSpPr>
            <a:spLocks noGrp="1"/>
          </p:cNvSpPr>
          <p:nvPr>
            <p:ph idx="1"/>
          </p:nvPr>
        </p:nvSpPr>
        <p:spPr>
          <a:xfrm>
            <a:off x="5119739" y="276046"/>
            <a:ext cx="6224335" cy="2307019"/>
          </a:xfrm>
        </p:spPr>
        <p:txBody>
          <a:bodyPr vert="horz" lIns="91440" tIns="45720" rIns="91440" bIns="45720" rtlCol="0" anchor="ctr">
            <a:normAutofit fontScale="92500" lnSpcReduction="10000"/>
          </a:bodyPr>
          <a:lstStyle/>
          <a:p>
            <a:pPr algn="just"/>
            <a:endParaRPr lang="en-US" sz="2200" dirty="0">
              <a:cs typeface="Calibri" panose="020F0502020204030204"/>
            </a:endParaRPr>
          </a:p>
          <a:p>
            <a:pPr algn="just"/>
            <a:r>
              <a:rPr lang="en-US" sz="2200" dirty="0">
                <a:ea typeface="+mn-lt"/>
                <a:cs typeface="+mn-lt"/>
              </a:rPr>
              <a:t>Random forest, XG Boost and the CAT Boost model have been chosen and a set of parameters has been considered for fine tuning. </a:t>
            </a:r>
            <a:endParaRPr lang="en-US" sz="2200" dirty="0"/>
          </a:p>
          <a:p>
            <a:pPr algn="just"/>
            <a:r>
              <a:rPr lang="en-US" sz="2200" dirty="0">
                <a:ea typeface="+mn-lt"/>
                <a:cs typeface="+mn-lt"/>
              </a:rPr>
              <a:t>Using these set of parameters we have used Grid Search Cross Validation technique for Hyper parameter tuning the models where the Cross Validation method considered is 5- Fold Cross Validation. </a:t>
            </a:r>
            <a:endParaRPr lang="en-US" sz="2200" dirty="0">
              <a:cs typeface="Calibri" panose="020F0502020204030204"/>
            </a:endParaRPr>
          </a:p>
        </p:txBody>
      </p:sp>
      <p:sp>
        <p:nvSpPr>
          <p:cNvPr id="6" name="Title 1">
            <a:extLst>
              <a:ext uri="{FF2B5EF4-FFF2-40B4-BE49-F238E27FC236}">
                <a16:creationId xmlns="" xmlns:a16="http://schemas.microsoft.com/office/drawing/2014/main" id="{00CFFCAC-456C-AA8E-C7D1-AC358A45337E}"/>
              </a:ext>
            </a:extLst>
          </p:cNvPr>
          <p:cNvSpPr txBox="1">
            <a:spLocks/>
          </p:cNvSpPr>
          <p:nvPr/>
        </p:nvSpPr>
        <p:spPr>
          <a:xfrm>
            <a:off x="847927" y="2910626"/>
            <a:ext cx="3596518" cy="17000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u="sng" dirty="0" smtClean="0">
                <a:latin typeface="+mn-lt"/>
                <a:ea typeface="+mj-lt"/>
                <a:cs typeface="+mj-lt"/>
              </a:rPr>
              <a:t>Evaluation of the tuned model:</a:t>
            </a:r>
            <a:endParaRPr lang="en-US" sz="3600" b="1" dirty="0">
              <a:latin typeface="+mn-lt"/>
            </a:endParaRPr>
          </a:p>
        </p:txBody>
      </p:sp>
      <p:sp>
        <p:nvSpPr>
          <p:cNvPr id="7" name="Content Placeholder 2">
            <a:extLst>
              <a:ext uri="{FF2B5EF4-FFF2-40B4-BE49-F238E27FC236}">
                <a16:creationId xmlns="" xmlns:a16="http://schemas.microsoft.com/office/drawing/2014/main" id="{F69A147C-C8A9-4B73-F801-E2FE615B285F}"/>
              </a:ext>
            </a:extLst>
          </p:cNvPr>
          <p:cNvSpPr txBox="1">
            <a:spLocks/>
          </p:cNvSpPr>
          <p:nvPr/>
        </p:nvSpPr>
        <p:spPr>
          <a:xfrm>
            <a:off x="4793407" y="5109899"/>
            <a:ext cx="7244861" cy="146304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200" dirty="0" smtClean="0">
                <a:ea typeface="+mn-lt"/>
                <a:cs typeface="+mn-lt"/>
              </a:rPr>
              <a:t>From the above evaluation matrix, we can see that the tuned CAT Boost </a:t>
            </a:r>
            <a:r>
              <a:rPr lang="en-US" sz="2200" dirty="0" err="1" smtClean="0">
                <a:ea typeface="+mn-lt"/>
                <a:cs typeface="+mn-lt"/>
              </a:rPr>
              <a:t>regressor</a:t>
            </a:r>
            <a:r>
              <a:rPr lang="en-US" sz="2200" dirty="0" smtClean="0">
                <a:ea typeface="+mn-lt"/>
                <a:cs typeface="+mn-lt"/>
              </a:rPr>
              <a:t> is the best performing model on all the evaluation parameter. </a:t>
            </a:r>
            <a:endParaRPr lang="en-US" sz="2200" dirty="0"/>
          </a:p>
        </p:txBody>
      </p:sp>
      <p:pic>
        <p:nvPicPr>
          <p:cNvPr id="8" name="Picture 4" descr="Table&#10;&#10;Description automatically generated">
            <a:extLst>
              <a:ext uri="{FF2B5EF4-FFF2-40B4-BE49-F238E27FC236}">
                <a16:creationId xmlns="" xmlns:a16="http://schemas.microsoft.com/office/drawing/2014/main" id="{E06401D1-12E9-3E8D-19E7-6A1F23A19C69}"/>
              </a:ext>
            </a:extLst>
          </p:cNvPr>
          <p:cNvPicPr>
            <a:picLocks noChangeAspect="1"/>
          </p:cNvPicPr>
          <p:nvPr/>
        </p:nvPicPr>
        <p:blipFill>
          <a:blip r:embed="rId2"/>
          <a:stretch>
            <a:fillRect/>
          </a:stretch>
        </p:blipFill>
        <p:spPr>
          <a:xfrm>
            <a:off x="5099703" y="3258354"/>
            <a:ext cx="6938565" cy="2064223"/>
          </a:xfrm>
          <a:prstGeom prst="rect">
            <a:avLst/>
          </a:prstGeom>
        </p:spPr>
      </p:pic>
    </p:spTree>
    <p:extLst>
      <p:ext uri="{BB962C8B-B14F-4D97-AF65-F5344CB8AC3E}">
        <p14:creationId xmlns:p14="http://schemas.microsoft.com/office/powerpoint/2010/main" val="3122040674"/>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8D6F0D-49A6-82F5-7C3E-B31515C579D1}"/>
              </a:ext>
            </a:extLst>
          </p:cNvPr>
          <p:cNvSpPr>
            <a:spLocks noGrp="1"/>
          </p:cNvSpPr>
          <p:nvPr>
            <p:ph type="title"/>
          </p:nvPr>
        </p:nvSpPr>
        <p:spPr>
          <a:xfrm>
            <a:off x="827925" y="436206"/>
            <a:ext cx="9895951" cy="1033669"/>
          </a:xfrm>
        </p:spPr>
        <p:txBody>
          <a:bodyPr>
            <a:normAutofit/>
          </a:bodyPr>
          <a:lstStyle/>
          <a:p>
            <a:r>
              <a:rPr lang="en-US" sz="3600" b="1" u="sng" dirty="0">
                <a:latin typeface="+mn-lt"/>
                <a:ea typeface="+mj-lt"/>
                <a:cs typeface="+mj-lt"/>
              </a:rPr>
              <a:t>Using Backward Feature Selection:</a:t>
            </a:r>
            <a:r>
              <a:rPr lang="en-US" sz="3600" dirty="0">
                <a:latin typeface="+mn-lt"/>
                <a:ea typeface="+mj-lt"/>
                <a:cs typeface="+mj-lt"/>
              </a:rPr>
              <a:t> </a:t>
            </a:r>
            <a:endParaRPr lang="en-US" sz="3600" dirty="0">
              <a:latin typeface="+mn-lt"/>
            </a:endParaRPr>
          </a:p>
        </p:txBody>
      </p:sp>
      <p:sp>
        <p:nvSpPr>
          <p:cNvPr id="3" name="Content Placeholder 2">
            <a:extLst>
              <a:ext uri="{FF2B5EF4-FFF2-40B4-BE49-F238E27FC236}">
                <a16:creationId xmlns="" xmlns:a16="http://schemas.microsoft.com/office/drawing/2014/main" id="{24B05827-C825-7FA0-A1CE-F231D60CE33C}"/>
              </a:ext>
            </a:extLst>
          </p:cNvPr>
          <p:cNvSpPr>
            <a:spLocks noGrp="1"/>
          </p:cNvSpPr>
          <p:nvPr>
            <p:ph idx="1"/>
          </p:nvPr>
        </p:nvSpPr>
        <p:spPr>
          <a:xfrm>
            <a:off x="643217" y="1104030"/>
            <a:ext cx="10452413" cy="4483119"/>
          </a:xfrm>
        </p:spPr>
        <p:txBody>
          <a:bodyPr vert="horz" lIns="91440" tIns="45720" rIns="91440" bIns="45720" rtlCol="0" anchor="ctr">
            <a:normAutofit/>
          </a:bodyPr>
          <a:lstStyle/>
          <a:p>
            <a:r>
              <a:rPr lang="en-US" sz="1800" dirty="0">
                <a:ea typeface="+mn-lt"/>
                <a:cs typeface="+mn-lt"/>
              </a:rPr>
              <a:t>Since the analysis shows that the CAT boost regressor has the best overall performance from all the previously deployed base and tuned models, it will be considered for deriving the final set of features affecting the ML algorithm using the backward selection model. </a:t>
            </a:r>
            <a:endParaRPr lang="en-US" sz="1800" dirty="0">
              <a:cs typeface="Calibri" panose="020F0502020204030204"/>
            </a:endParaRPr>
          </a:p>
          <a:p>
            <a:r>
              <a:rPr lang="en-US" sz="1800" dirty="0">
                <a:ea typeface="+mn-lt"/>
                <a:cs typeface="+mn-lt"/>
              </a:rPr>
              <a:t>The Backward selection process was carried out and the best 23 feature that have significant impact on the target was identified. </a:t>
            </a:r>
            <a:endParaRPr lang="en-US" sz="1800" dirty="0">
              <a:cs typeface="Calibri"/>
            </a:endParaRPr>
          </a:p>
          <a:p>
            <a:r>
              <a:rPr lang="en-US" sz="1800" b="1" dirty="0">
                <a:ea typeface="+mn-lt"/>
                <a:cs typeface="+mn-lt"/>
              </a:rPr>
              <a:t>['</a:t>
            </a:r>
            <a:r>
              <a:rPr lang="en-US" sz="1800" b="1" dirty="0" err="1">
                <a:ea typeface="+mn-lt"/>
                <a:cs typeface="+mn-lt"/>
              </a:rPr>
              <a:t>host_response_time_within</a:t>
            </a:r>
            <a:r>
              <a:rPr lang="en-US" sz="1800" b="1" dirty="0">
                <a:ea typeface="+mn-lt"/>
                <a:cs typeface="+mn-lt"/>
              </a:rPr>
              <a:t> a day', '</a:t>
            </a:r>
            <a:r>
              <a:rPr lang="en-US" sz="1800" b="1" dirty="0" err="1">
                <a:ea typeface="+mn-lt"/>
                <a:cs typeface="+mn-lt"/>
              </a:rPr>
              <a:t>host_response_time_within</a:t>
            </a:r>
            <a:r>
              <a:rPr lang="en-US" sz="1800" b="1" dirty="0">
                <a:ea typeface="+mn-lt"/>
                <a:cs typeface="+mn-lt"/>
              </a:rPr>
              <a:t> an hour', '</a:t>
            </a:r>
            <a:r>
              <a:rPr lang="en-US" sz="1800" b="1" dirty="0" err="1">
                <a:ea typeface="+mn-lt"/>
                <a:cs typeface="+mn-lt"/>
              </a:rPr>
              <a:t>neighbourhood_group_cleansed_Other</a:t>
            </a:r>
            <a:r>
              <a:rPr lang="en-US" sz="1800" b="1" dirty="0">
                <a:ea typeface="+mn-lt"/>
                <a:cs typeface="+mn-lt"/>
              </a:rPr>
              <a:t> Cities', '</a:t>
            </a:r>
            <a:r>
              <a:rPr lang="en-US" sz="1800" b="1" dirty="0" err="1">
                <a:ea typeface="+mn-lt"/>
                <a:cs typeface="+mn-lt"/>
              </a:rPr>
              <a:t>neighbourhood_group_cleansed_Unincorporated</a:t>
            </a:r>
            <a:r>
              <a:rPr lang="en-US" sz="1800" b="1" dirty="0">
                <a:ea typeface="+mn-lt"/>
                <a:cs typeface="+mn-lt"/>
              </a:rPr>
              <a:t> Areas', '</a:t>
            </a:r>
            <a:r>
              <a:rPr lang="en-US" sz="1800" b="1" dirty="0" err="1">
                <a:ea typeface="+mn-lt"/>
                <a:cs typeface="+mn-lt"/>
              </a:rPr>
              <a:t>room_type_Hotel</a:t>
            </a:r>
            <a:r>
              <a:rPr lang="en-US" sz="1800" b="1" dirty="0">
                <a:ea typeface="+mn-lt"/>
                <a:cs typeface="+mn-lt"/>
              </a:rPr>
              <a:t> room', '</a:t>
            </a:r>
            <a:r>
              <a:rPr lang="en-US" sz="1800" b="1" dirty="0" err="1">
                <a:ea typeface="+mn-lt"/>
                <a:cs typeface="+mn-lt"/>
              </a:rPr>
              <a:t>room_type_Private</a:t>
            </a:r>
            <a:r>
              <a:rPr lang="en-US" sz="1800" b="1" dirty="0">
                <a:ea typeface="+mn-lt"/>
                <a:cs typeface="+mn-lt"/>
              </a:rPr>
              <a:t> room', '</a:t>
            </a:r>
            <a:r>
              <a:rPr lang="en-US" sz="1800" b="1" dirty="0" err="1">
                <a:ea typeface="+mn-lt"/>
                <a:cs typeface="+mn-lt"/>
              </a:rPr>
              <a:t>room_type_Shared</a:t>
            </a:r>
            <a:r>
              <a:rPr lang="en-US" sz="1800" b="1" dirty="0">
                <a:ea typeface="+mn-lt"/>
                <a:cs typeface="+mn-lt"/>
              </a:rPr>
              <a:t> room', '</a:t>
            </a:r>
            <a:r>
              <a:rPr lang="en-US" sz="1800" b="1" dirty="0" err="1">
                <a:ea typeface="+mn-lt"/>
                <a:cs typeface="+mn-lt"/>
              </a:rPr>
              <a:t>instant_bookable_t</a:t>
            </a:r>
            <a:r>
              <a:rPr lang="en-US" sz="1800" b="1" dirty="0">
                <a:ea typeface="+mn-lt"/>
                <a:cs typeface="+mn-lt"/>
              </a:rPr>
              <a:t>', 'accommodates', '</a:t>
            </a:r>
            <a:r>
              <a:rPr lang="en-US" sz="1800" b="1" dirty="0" err="1">
                <a:ea typeface="+mn-lt"/>
                <a:cs typeface="+mn-lt"/>
              </a:rPr>
              <a:t>bathrooms_text</a:t>
            </a:r>
            <a:r>
              <a:rPr lang="en-US" sz="1800" b="1" dirty="0">
                <a:ea typeface="+mn-lt"/>
                <a:cs typeface="+mn-lt"/>
              </a:rPr>
              <a:t>', 'beds', 'amenities', '</a:t>
            </a:r>
            <a:r>
              <a:rPr lang="en-US" sz="1800" b="1" dirty="0" err="1">
                <a:ea typeface="+mn-lt"/>
                <a:cs typeface="+mn-lt"/>
              </a:rPr>
              <a:t>maximum_nights</a:t>
            </a:r>
            <a:r>
              <a:rPr lang="en-US" sz="1800" b="1" dirty="0">
                <a:ea typeface="+mn-lt"/>
                <a:cs typeface="+mn-lt"/>
              </a:rPr>
              <a:t>', '</a:t>
            </a:r>
            <a:r>
              <a:rPr lang="en-US" sz="1800" b="1" dirty="0" err="1">
                <a:ea typeface="+mn-lt"/>
                <a:cs typeface="+mn-lt"/>
              </a:rPr>
              <a:t>maximum_minimum_nights</a:t>
            </a:r>
            <a:r>
              <a:rPr lang="en-US" sz="1800" b="1" dirty="0">
                <a:ea typeface="+mn-lt"/>
                <a:cs typeface="+mn-lt"/>
              </a:rPr>
              <a:t>', '</a:t>
            </a:r>
            <a:r>
              <a:rPr lang="en-US" sz="1800" b="1" dirty="0" err="1">
                <a:ea typeface="+mn-lt"/>
                <a:cs typeface="+mn-lt"/>
              </a:rPr>
              <a:t>maximum_maximum_nights</a:t>
            </a:r>
            <a:r>
              <a:rPr lang="en-US" sz="1800" b="1" dirty="0">
                <a:ea typeface="+mn-lt"/>
                <a:cs typeface="+mn-lt"/>
              </a:rPr>
              <a:t>', 'availability_30', 'availability_365', '</a:t>
            </a:r>
            <a:r>
              <a:rPr lang="en-US" sz="1800" b="1" dirty="0" err="1">
                <a:ea typeface="+mn-lt"/>
                <a:cs typeface="+mn-lt"/>
              </a:rPr>
              <a:t>number_of_reviews_ltm</a:t>
            </a:r>
            <a:r>
              <a:rPr lang="en-US" sz="1800" b="1" dirty="0">
                <a:ea typeface="+mn-lt"/>
                <a:cs typeface="+mn-lt"/>
              </a:rPr>
              <a:t>', 'number_of_reviews_l30d', '</a:t>
            </a:r>
            <a:r>
              <a:rPr lang="en-US" sz="1800" b="1" dirty="0" err="1">
                <a:ea typeface="+mn-lt"/>
                <a:cs typeface="+mn-lt"/>
              </a:rPr>
              <a:t>calculated_host_listings_count_entire_homes</a:t>
            </a:r>
            <a:r>
              <a:rPr lang="en-US" sz="1800" b="1" dirty="0">
                <a:ea typeface="+mn-lt"/>
                <a:cs typeface="+mn-lt"/>
              </a:rPr>
              <a:t>', '</a:t>
            </a:r>
            <a:r>
              <a:rPr lang="en-US" sz="1800" b="1" dirty="0" err="1">
                <a:ea typeface="+mn-lt"/>
                <a:cs typeface="+mn-lt"/>
              </a:rPr>
              <a:t>calculated_host_listings_count_private_rooms</a:t>
            </a:r>
            <a:r>
              <a:rPr lang="en-US" sz="1800" b="1" dirty="0">
                <a:ea typeface="+mn-lt"/>
                <a:cs typeface="+mn-lt"/>
              </a:rPr>
              <a:t>', '</a:t>
            </a:r>
            <a:r>
              <a:rPr lang="en-US" sz="1800" b="1" dirty="0" err="1">
                <a:ea typeface="+mn-lt"/>
                <a:cs typeface="+mn-lt"/>
              </a:rPr>
              <a:t>calculated_host_listings_count_shared_rooms</a:t>
            </a:r>
            <a:r>
              <a:rPr lang="en-US" sz="1800" b="1" dirty="0">
                <a:ea typeface="+mn-lt"/>
                <a:cs typeface="+mn-lt"/>
              </a:rPr>
              <a:t>', '</a:t>
            </a:r>
            <a:r>
              <a:rPr lang="en-US" sz="1800" b="1" dirty="0" err="1">
                <a:ea typeface="+mn-lt"/>
                <a:cs typeface="+mn-lt"/>
              </a:rPr>
              <a:t>reviews_per_month</a:t>
            </a:r>
            <a:r>
              <a:rPr lang="en-US" sz="1800" b="1" dirty="0">
                <a:ea typeface="+mn-lt"/>
                <a:cs typeface="+mn-lt"/>
              </a:rPr>
              <a:t>']</a:t>
            </a:r>
            <a:r>
              <a:rPr lang="en-US" sz="1800" dirty="0">
                <a:ea typeface="+mn-lt"/>
                <a:cs typeface="+mn-lt"/>
              </a:rPr>
              <a:t> </a:t>
            </a:r>
            <a:endParaRPr lang="en-US" sz="1700" dirty="0"/>
          </a:p>
        </p:txBody>
      </p:sp>
      <p:pic>
        <p:nvPicPr>
          <p:cNvPr id="9" name="Picture 5" descr="Graphical user interface, text, application&#10;&#10;Description automatically generated">
            <a:extLst>
              <a:ext uri="{FF2B5EF4-FFF2-40B4-BE49-F238E27FC236}">
                <a16:creationId xmlns="" xmlns:a16="http://schemas.microsoft.com/office/drawing/2014/main" id="{2F253025-741A-21B4-6E68-E3BB544D805B}"/>
              </a:ext>
            </a:extLst>
          </p:cNvPr>
          <p:cNvPicPr>
            <a:picLocks noChangeAspect="1"/>
          </p:cNvPicPr>
          <p:nvPr/>
        </p:nvPicPr>
        <p:blipFill rotWithShape="1">
          <a:blip r:embed="rId2"/>
          <a:srcRect l="-24" r="25476"/>
          <a:stretch/>
        </p:blipFill>
        <p:spPr>
          <a:xfrm>
            <a:off x="827925" y="5098237"/>
            <a:ext cx="11164824" cy="1759763"/>
          </a:xfrm>
          <a:prstGeom prst="rect">
            <a:avLst/>
          </a:prstGeom>
        </p:spPr>
      </p:pic>
    </p:spTree>
    <p:extLst>
      <p:ext uri="{BB962C8B-B14F-4D97-AF65-F5344CB8AC3E}">
        <p14:creationId xmlns:p14="http://schemas.microsoft.com/office/powerpoint/2010/main" val="4234308730"/>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C5E6CFF1-2F42-4E10-9A97-F116F46F53F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 xmlns:a16="http://schemas.microsoft.com/office/drawing/2014/main" id="{F8082D45-BF50-6133-B4ED-284A5560C6E3}"/>
              </a:ext>
            </a:extLst>
          </p:cNvPr>
          <p:cNvPicPr>
            <a:picLocks noChangeAspect="1"/>
          </p:cNvPicPr>
          <p:nvPr/>
        </p:nvPicPr>
        <p:blipFill rotWithShape="1">
          <a:blip r:embed="rId2">
            <a:alphaModFix amt="35000"/>
          </a:blip>
          <a:srcRect r="6250" b="6250"/>
          <a:stretch/>
        </p:blipFill>
        <p:spPr>
          <a:xfrm>
            <a:off x="0" y="-231819"/>
            <a:ext cx="12191980" cy="6857999"/>
          </a:xfrm>
          <a:prstGeom prst="rect">
            <a:avLst/>
          </a:prstGeom>
        </p:spPr>
      </p:pic>
      <p:sp>
        <p:nvSpPr>
          <p:cNvPr id="2" name="Title 1">
            <a:extLst>
              <a:ext uri="{FF2B5EF4-FFF2-40B4-BE49-F238E27FC236}">
                <a16:creationId xmlns="" xmlns:a16="http://schemas.microsoft.com/office/drawing/2014/main" id="{0F6C4B40-E5C1-53DA-A49B-CB8F18505901}"/>
              </a:ext>
            </a:extLst>
          </p:cNvPr>
          <p:cNvSpPr>
            <a:spLocks noGrp="1"/>
          </p:cNvSpPr>
          <p:nvPr>
            <p:ph type="title"/>
          </p:nvPr>
        </p:nvSpPr>
        <p:spPr>
          <a:xfrm>
            <a:off x="905663" y="1418990"/>
            <a:ext cx="3313164" cy="4726276"/>
          </a:xfrm>
        </p:spPr>
        <p:txBody>
          <a:bodyPr>
            <a:normAutofit/>
          </a:bodyPr>
          <a:lstStyle/>
          <a:p>
            <a:pPr algn="r"/>
            <a:r>
              <a:rPr lang="en-US" sz="3200" b="1" u="sng" dirty="0">
                <a:solidFill>
                  <a:srgbClr val="FFFFFF"/>
                </a:solidFill>
                <a:latin typeface="+mn-lt"/>
                <a:ea typeface="+mj-lt"/>
                <a:cs typeface="+mj-lt"/>
              </a:rPr>
              <a:t>Output:</a:t>
            </a:r>
            <a:r>
              <a:rPr lang="en-US" sz="3200" b="1" dirty="0">
                <a:solidFill>
                  <a:srgbClr val="FFFFFF"/>
                </a:solidFill>
                <a:latin typeface="+mn-lt"/>
                <a:ea typeface="+mj-lt"/>
                <a:cs typeface="+mj-lt"/>
              </a:rPr>
              <a:t> </a:t>
            </a:r>
            <a:endParaRPr lang="en-US" sz="3200" b="1" dirty="0">
              <a:solidFill>
                <a:srgbClr val="FFFFFF"/>
              </a:solidFill>
              <a:latin typeface="+mn-lt"/>
            </a:endParaRPr>
          </a:p>
        </p:txBody>
      </p:sp>
      <p:cxnSp>
        <p:nvCxnSpPr>
          <p:cNvPr id="11" name="Straight Connector 10">
            <a:extLst>
              <a:ext uri="{FF2B5EF4-FFF2-40B4-BE49-F238E27FC236}">
                <a16:creationId xmlns="" xmlns:a16="http://schemas.microsoft.com/office/drawing/2014/main" id="{67182200-4859-4C8D-BCBB-55B245C28BA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B9949BF5-C343-5289-E83C-868DEE9C43C0}"/>
              </a:ext>
            </a:extLst>
          </p:cNvPr>
          <p:cNvSpPr>
            <a:spLocks noGrp="1"/>
          </p:cNvSpPr>
          <p:nvPr>
            <p:ph idx="1"/>
          </p:nvPr>
        </p:nvSpPr>
        <p:spPr>
          <a:xfrm>
            <a:off x="5213471" y="1418990"/>
            <a:ext cx="5744685" cy="4726276"/>
          </a:xfrm>
        </p:spPr>
        <p:txBody>
          <a:bodyPr vert="horz" lIns="91440" tIns="45720" rIns="91440" bIns="45720" rtlCol="0" anchor="ctr">
            <a:normAutofit/>
          </a:bodyPr>
          <a:lstStyle/>
          <a:p>
            <a:r>
              <a:rPr lang="en-US" sz="2000" dirty="0">
                <a:solidFill>
                  <a:srgbClr val="FFFFFF"/>
                </a:solidFill>
                <a:ea typeface="+mn-lt"/>
                <a:cs typeface="+mn-lt"/>
              </a:rPr>
              <a:t>Overall R2 for the </a:t>
            </a:r>
            <a:r>
              <a:rPr lang="en-US" sz="2000" dirty="0" err="1">
                <a:solidFill>
                  <a:srgbClr val="FFFFFF"/>
                </a:solidFill>
                <a:ea typeface="+mn-lt"/>
                <a:cs typeface="+mn-lt"/>
              </a:rPr>
              <a:t>CATBoost</a:t>
            </a:r>
            <a:r>
              <a:rPr lang="en-US" sz="2000" dirty="0">
                <a:solidFill>
                  <a:srgbClr val="FFFFFF"/>
                </a:solidFill>
                <a:ea typeface="+mn-lt"/>
                <a:cs typeface="+mn-lt"/>
              </a:rPr>
              <a:t> Model for train data : 0.86 </a:t>
            </a:r>
            <a:endParaRPr lang="en-US" sz="2000" dirty="0">
              <a:solidFill>
                <a:srgbClr val="FFFFFF"/>
              </a:solidFill>
              <a:cs typeface="Calibri" panose="020F0502020204030204"/>
            </a:endParaRPr>
          </a:p>
          <a:p>
            <a:r>
              <a:rPr lang="en-US" sz="2000" dirty="0">
                <a:solidFill>
                  <a:srgbClr val="FFFFFF"/>
                </a:solidFill>
                <a:ea typeface="+mn-lt"/>
                <a:cs typeface="+mn-lt"/>
              </a:rPr>
              <a:t>Overall R2 for the </a:t>
            </a:r>
            <a:r>
              <a:rPr lang="en-US" sz="2000" dirty="0" err="1">
                <a:solidFill>
                  <a:srgbClr val="FFFFFF"/>
                </a:solidFill>
                <a:ea typeface="+mn-lt"/>
                <a:cs typeface="+mn-lt"/>
              </a:rPr>
              <a:t>CATBoost</a:t>
            </a:r>
            <a:r>
              <a:rPr lang="en-US" sz="2000" dirty="0">
                <a:solidFill>
                  <a:srgbClr val="FFFFFF"/>
                </a:solidFill>
                <a:ea typeface="+mn-lt"/>
                <a:cs typeface="+mn-lt"/>
              </a:rPr>
              <a:t> Model for test data : 0.75 </a:t>
            </a:r>
            <a:endParaRPr lang="en-US" sz="2000" dirty="0">
              <a:solidFill>
                <a:srgbClr val="FFFFFF"/>
              </a:solidFill>
            </a:endParaRPr>
          </a:p>
          <a:p>
            <a:r>
              <a:rPr lang="en-US" sz="2000" dirty="0">
                <a:solidFill>
                  <a:srgbClr val="FFFFFF"/>
                </a:solidFill>
                <a:ea typeface="+mn-lt"/>
                <a:cs typeface="+mn-lt"/>
              </a:rPr>
              <a:t>Root mean squared error for the </a:t>
            </a:r>
            <a:r>
              <a:rPr lang="en-US" sz="2000" dirty="0" err="1">
                <a:solidFill>
                  <a:srgbClr val="FFFFFF"/>
                </a:solidFill>
                <a:ea typeface="+mn-lt"/>
                <a:cs typeface="+mn-lt"/>
              </a:rPr>
              <a:t>CATBoost</a:t>
            </a:r>
            <a:r>
              <a:rPr lang="en-US" sz="2000" dirty="0">
                <a:solidFill>
                  <a:srgbClr val="FFFFFF"/>
                </a:solidFill>
                <a:ea typeface="+mn-lt"/>
                <a:cs typeface="+mn-lt"/>
              </a:rPr>
              <a:t> Model: 0.50 </a:t>
            </a:r>
            <a:endParaRPr lang="en-US" sz="2000" dirty="0">
              <a:solidFill>
                <a:srgbClr val="FFFFFF"/>
              </a:solidFill>
            </a:endParaRPr>
          </a:p>
          <a:p>
            <a:r>
              <a:rPr lang="en-US" sz="2000" dirty="0">
                <a:solidFill>
                  <a:srgbClr val="FFFFFF"/>
                </a:solidFill>
                <a:ea typeface="+mn-lt"/>
                <a:cs typeface="+mn-lt"/>
              </a:rPr>
              <a:t>Mean absolute error for the </a:t>
            </a:r>
            <a:r>
              <a:rPr lang="en-US" sz="2000" dirty="0" err="1">
                <a:solidFill>
                  <a:srgbClr val="FFFFFF"/>
                </a:solidFill>
                <a:ea typeface="+mn-lt"/>
                <a:cs typeface="+mn-lt"/>
              </a:rPr>
              <a:t>CATBoost</a:t>
            </a:r>
            <a:r>
              <a:rPr lang="en-US" sz="2000" dirty="0">
                <a:solidFill>
                  <a:srgbClr val="FFFFFF"/>
                </a:solidFill>
                <a:ea typeface="+mn-lt"/>
                <a:cs typeface="+mn-lt"/>
              </a:rPr>
              <a:t> Model: 0.36 </a:t>
            </a:r>
            <a:endParaRPr lang="en-US" sz="2000" dirty="0">
              <a:solidFill>
                <a:srgbClr val="FFFFFF"/>
              </a:solidFill>
            </a:endParaRPr>
          </a:p>
          <a:p>
            <a:r>
              <a:rPr lang="en-US" sz="2000" dirty="0">
                <a:solidFill>
                  <a:srgbClr val="FFFFFF"/>
                </a:solidFill>
                <a:ea typeface="+mn-lt"/>
                <a:cs typeface="+mn-lt"/>
              </a:rPr>
              <a:t>Mean absolute percentage error for the </a:t>
            </a:r>
            <a:r>
              <a:rPr lang="en-US" sz="2000" dirty="0" err="1">
                <a:solidFill>
                  <a:srgbClr val="FFFFFF"/>
                </a:solidFill>
                <a:ea typeface="+mn-lt"/>
                <a:cs typeface="+mn-lt"/>
              </a:rPr>
              <a:t>CATBoost</a:t>
            </a:r>
            <a:r>
              <a:rPr lang="en-US" sz="2000" dirty="0">
                <a:solidFill>
                  <a:srgbClr val="FFFFFF"/>
                </a:solidFill>
                <a:ea typeface="+mn-lt"/>
                <a:cs typeface="+mn-lt"/>
              </a:rPr>
              <a:t> Model: 139.78 </a:t>
            </a:r>
            <a:endParaRPr lang="en-US" sz="2000" dirty="0">
              <a:solidFill>
                <a:srgbClr val="FFFFFF"/>
              </a:solidFill>
            </a:endParaRPr>
          </a:p>
        </p:txBody>
      </p:sp>
      <p:sp>
        <p:nvSpPr>
          <p:cNvPr id="7" name="Title 1">
            <a:extLst>
              <a:ext uri="{FF2B5EF4-FFF2-40B4-BE49-F238E27FC236}">
                <a16:creationId xmlns="" xmlns:a16="http://schemas.microsoft.com/office/drawing/2014/main" id="{4038BED4-3D80-FBDF-7FB7-6FC5A5A67865}"/>
              </a:ext>
            </a:extLst>
          </p:cNvPr>
          <p:cNvSpPr txBox="1">
            <a:spLocks/>
          </p:cNvSpPr>
          <p:nvPr/>
        </p:nvSpPr>
        <p:spPr>
          <a:xfrm>
            <a:off x="1343696" y="-183434"/>
            <a:ext cx="9144000" cy="193650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u="sng" dirty="0" smtClean="0">
                <a:solidFill>
                  <a:srgbClr val="FFFFFF"/>
                </a:solidFill>
                <a:latin typeface="+mn-lt"/>
              </a:rPr>
              <a:t>Final Prediction Model (</a:t>
            </a:r>
            <a:r>
              <a:rPr lang="en-US" sz="3600" b="1" u="sng" dirty="0" err="1" smtClean="0">
                <a:solidFill>
                  <a:srgbClr val="FFFFFF"/>
                </a:solidFill>
                <a:latin typeface="+mn-lt"/>
              </a:rPr>
              <a:t>CostPrediction_CATBoostModel</a:t>
            </a:r>
            <a:r>
              <a:rPr lang="en-US" sz="3600" b="1" u="sng" dirty="0" smtClean="0">
                <a:solidFill>
                  <a:srgbClr val="FFFFFF"/>
                </a:solidFill>
                <a:latin typeface="+mn-lt"/>
              </a:rPr>
              <a:t>): </a:t>
            </a:r>
            <a:endParaRPr lang="en-US" sz="3600" b="1" dirty="0">
              <a:solidFill>
                <a:srgbClr val="FFFFFF"/>
              </a:solidFill>
              <a:latin typeface="+mn-lt"/>
            </a:endParaRPr>
          </a:p>
        </p:txBody>
      </p:sp>
    </p:spTree>
    <p:extLst>
      <p:ext uri="{BB962C8B-B14F-4D97-AF65-F5344CB8AC3E}">
        <p14:creationId xmlns:p14="http://schemas.microsoft.com/office/powerpoint/2010/main" val="2444196657"/>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8CE403-0B58-4EDF-15E7-BFBA426AD694}"/>
              </a:ext>
            </a:extLst>
          </p:cNvPr>
          <p:cNvSpPr>
            <a:spLocks noGrp="1"/>
          </p:cNvSpPr>
          <p:nvPr>
            <p:ph type="title"/>
          </p:nvPr>
        </p:nvSpPr>
        <p:spPr>
          <a:xfrm>
            <a:off x="1149208" y="418029"/>
            <a:ext cx="6274590" cy="1269607"/>
          </a:xfrm>
          <a:noFill/>
        </p:spPr>
        <p:txBody>
          <a:bodyPr vert="horz" lIns="91440" tIns="45720" rIns="91440" bIns="45720" rtlCol="0" anchor="b">
            <a:normAutofit/>
          </a:bodyPr>
          <a:lstStyle/>
          <a:p>
            <a:r>
              <a:rPr lang="en-US" sz="3200" b="1" dirty="0">
                <a:latin typeface="+mn-lt"/>
              </a:rPr>
              <a:t>The Significant variable and the coefficient are: </a:t>
            </a:r>
          </a:p>
        </p:txBody>
      </p:sp>
      <p:pic>
        <p:nvPicPr>
          <p:cNvPr id="4" name="Picture 4">
            <a:extLst>
              <a:ext uri="{FF2B5EF4-FFF2-40B4-BE49-F238E27FC236}">
                <a16:creationId xmlns="" xmlns:a16="http://schemas.microsoft.com/office/drawing/2014/main" id="{A3927D37-007C-0886-A8CF-FC8BFCA1A03F}"/>
              </a:ext>
            </a:extLst>
          </p:cNvPr>
          <p:cNvPicPr>
            <a:picLocks noGrp="1" noChangeAspect="1"/>
          </p:cNvPicPr>
          <p:nvPr>
            <p:ph idx="1"/>
          </p:nvPr>
        </p:nvPicPr>
        <p:blipFill rotWithShape="1">
          <a:blip r:embed="rId2"/>
          <a:srcRect l="1673"/>
          <a:stretch/>
        </p:blipFill>
        <p:spPr>
          <a:xfrm>
            <a:off x="7552944" y="304800"/>
            <a:ext cx="4501538" cy="6351496"/>
          </a:xfrm>
          <a:prstGeom prst="rect">
            <a:avLst/>
          </a:prstGeom>
        </p:spPr>
      </p:pic>
      <p:pic>
        <p:nvPicPr>
          <p:cNvPr id="5" name="Picture 6" descr="Chart, histogram&#10;&#10;Description automatically generated">
            <a:extLst>
              <a:ext uri="{FF2B5EF4-FFF2-40B4-BE49-F238E27FC236}">
                <a16:creationId xmlns="" xmlns:a16="http://schemas.microsoft.com/office/drawing/2014/main" id="{F97AB068-FFE1-1DB3-3E46-4363A51A6F9B}"/>
              </a:ext>
            </a:extLst>
          </p:cNvPr>
          <p:cNvPicPr>
            <a:picLocks noChangeAspect="1"/>
          </p:cNvPicPr>
          <p:nvPr/>
        </p:nvPicPr>
        <p:blipFill>
          <a:blip r:embed="rId3"/>
          <a:stretch>
            <a:fillRect/>
          </a:stretch>
        </p:blipFill>
        <p:spPr>
          <a:xfrm>
            <a:off x="-152400" y="1926789"/>
            <a:ext cx="7868300" cy="4424175"/>
          </a:xfrm>
          <a:prstGeom prst="rect">
            <a:avLst/>
          </a:prstGeom>
          <a:effectLst/>
        </p:spPr>
      </p:pic>
      <p:pic>
        <p:nvPicPr>
          <p:cNvPr id="6" name="Graphic 6" descr="Braille">
            <a:extLst>
              <a:ext uri="{FF2B5EF4-FFF2-40B4-BE49-F238E27FC236}">
                <a16:creationId xmlns="" xmlns:a16="http://schemas.microsoft.com/office/drawing/2014/main" id="{DEE1E983-9428-0CEB-E8F4-FA51E2C83CC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313174" y="595632"/>
            <a:ext cx="914400" cy="914400"/>
          </a:xfrm>
          <a:prstGeom prst="rect">
            <a:avLst/>
          </a:prstGeom>
        </p:spPr>
      </p:pic>
    </p:spTree>
    <p:extLst>
      <p:ext uri="{BB962C8B-B14F-4D97-AF65-F5344CB8AC3E}">
        <p14:creationId xmlns:p14="http://schemas.microsoft.com/office/powerpoint/2010/main" val="3974103412"/>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30BCC4-5A06-B0F9-461D-065FD1514CC8}"/>
              </a:ext>
            </a:extLst>
          </p:cNvPr>
          <p:cNvSpPr>
            <a:spLocks noGrp="1"/>
          </p:cNvSpPr>
          <p:nvPr>
            <p:ph type="title"/>
          </p:nvPr>
        </p:nvSpPr>
        <p:spPr>
          <a:xfrm>
            <a:off x="1913468" y="365125"/>
            <a:ext cx="9440332" cy="1325563"/>
          </a:xfrm>
        </p:spPr>
        <p:txBody>
          <a:bodyPr>
            <a:normAutofit/>
          </a:bodyPr>
          <a:lstStyle/>
          <a:p>
            <a:r>
              <a:rPr lang="en-US" sz="3600" b="1" u="sng" dirty="0">
                <a:latin typeface="+mn-lt"/>
                <a:ea typeface="+mj-lt"/>
                <a:cs typeface="+mj-lt"/>
              </a:rPr>
              <a:t>INFERENCES AND RECOMMENDATIONS:</a:t>
            </a:r>
            <a:r>
              <a:rPr lang="en-US" sz="3600" b="1" dirty="0">
                <a:latin typeface="+mn-lt"/>
                <a:ea typeface="+mj-lt"/>
                <a:cs typeface="+mj-lt"/>
              </a:rPr>
              <a:t> </a:t>
            </a:r>
            <a:endParaRPr lang="en-US" sz="3600" b="1" dirty="0">
              <a:latin typeface="+mn-lt"/>
            </a:endParaRPr>
          </a:p>
        </p:txBody>
      </p:sp>
      <p:pic>
        <p:nvPicPr>
          <p:cNvPr id="13" name="Graphic 6" descr="Braille">
            <a:extLst>
              <a:ext uri="{FF2B5EF4-FFF2-40B4-BE49-F238E27FC236}">
                <a16:creationId xmlns="" xmlns:a16="http://schemas.microsoft.com/office/drawing/2014/main" id="{DEE1E983-9428-0CEB-E8F4-FA51E2C83CC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 xmlns:a16="http://schemas.microsoft.com/office/drawing/2014/main" id="{30B73CFE-37A4-0046-AEE5-188285C05711}"/>
              </a:ext>
            </a:extLst>
          </p:cNvPr>
          <p:cNvSpPr>
            <a:spLocks noGrp="1"/>
          </p:cNvSpPr>
          <p:nvPr>
            <p:ph idx="1"/>
          </p:nvPr>
        </p:nvSpPr>
        <p:spPr>
          <a:xfrm>
            <a:off x="838200" y="1915272"/>
            <a:ext cx="11087100" cy="4620279"/>
          </a:xfrm>
        </p:spPr>
        <p:txBody>
          <a:bodyPr vert="horz" lIns="91440" tIns="45720" rIns="91440" bIns="45720" rtlCol="0" anchor="t">
            <a:noAutofit/>
          </a:bodyPr>
          <a:lstStyle/>
          <a:p>
            <a:pPr algn="just"/>
            <a:r>
              <a:rPr lang="en-US" sz="1800" b="1" u="sng" dirty="0">
                <a:ea typeface="+mn-lt"/>
                <a:cs typeface="+mn-lt"/>
              </a:rPr>
              <a:t>Inference –</a:t>
            </a:r>
            <a:r>
              <a:rPr lang="en-US" sz="1800" dirty="0">
                <a:ea typeface="+mn-lt"/>
                <a:cs typeface="+mn-lt"/>
              </a:rPr>
              <a:t> Some of the important features are </a:t>
            </a:r>
            <a:r>
              <a:rPr lang="en-US" sz="1800" dirty="0" err="1">
                <a:ea typeface="+mn-lt"/>
                <a:cs typeface="+mn-lt"/>
              </a:rPr>
              <a:t>bathrooms_text</a:t>
            </a:r>
            <a:r>
              <a:rPr lang="en-US" sz="1800" dirty="0">
                <a:ea typeface="+mn-lt"/>
                <a:cs typeface="+mn-lt"/>
              </a:rPr>
              <a:t> (</a:t>
            </a:r>
            <a:r>
              <a:rPr lang="en-US" sz="1800" dirty="0" err="1">
                <a:ea typeface="+mn-lt"/>
                <a:cs typeface="+mn-lt"/>
              </a:rPr>
              <a:t>no_of_bathrooms</a:t>
            </a:r>
            <a:r>
              <a:rPr lang="en-US" sz="1800" dirty="0">
                <a:ea typeface="+mn-lt"/>
                <a:cs typeface="+mn-lt"/>
              </a:rPr>
              <a:t>), accomdates,calculated_host_listings_count_entire_homes,calculated_host_listings_count_private_homes, </a:t>
            </a:r>
            <a:r>
              <a:rPr lang="en-US" sz="1800" dirty="0" err="1">
                <a:ea typeface="+mn-lt"/>
                <a:cs typeface="+mn-lt"/>
              </a:rPr>
              <a:t>maximum_minimum_nights</a:t>
            </a:r>
            <a:r>
              <a:rPr lang="en-US" sz="1800" dirty="0">
                <a:ea typeface="+mn-lt"/>
                <a:cs typeface="+mn-lt"/>
              </a:rPr>
              <a:t>, availability_30, </a:t>
            </a:r>
            <a:r>
              <a:rPr lang="en-US" sz="1800" dirty="0" err="1">
                <a:ea typeface="+mn-lt"/>
                <a:cs typeface="+mn-lt"/>
              </a:rPr>
              <a:t>amenities,room_type_private</a:t>
            </a:r>
            <a:r>
              <a:rPr lang="en-US" sz="1800" dirty="0">
                <a:ea typeface="+mn-lt"/>
                <a:cs typeface="+mn-lt"/>
              </a:rPr>
              <a:t>, </a:t>
            </a:r>
            <a:r>
              <a:rPr lang="en-US" sz="1800" dirty="0" err="1">
                <a:ea typeface="+mn-lt"/>
                <a:cs typeface="+mn-lt"/>
              </a:rPr>
              <a:t>reviews_per_month</a:t>
            </a:r>
            <a:r>
              <a:rPr lang="en-US" sz="1800" dirty="0">
                <a:ea typeface="+mn-lt"/>
                <a:cs typeface="+mn-lt"/>
              </a:rPr>
              <a:t>, beds and etc.</a:t>
            </a:r>
          </a:p>
          <a:p>
            <a:pPr marL="0" indent="0" algn="just">
              <a:buNone/>
            </a:pPr>
            <a:endParaRPr lang="en-US" sz="1800" dirty="0">
              <a:cs typeface="Calibri" panose="020F0502020204030204"/>
            </a:endParaRPr>
          </a:p>
          <a:p>
            <a:pPr lvl="1" algn="just"/>
            <a:r>
              <a:rPr lang="en-US" sz="1600" dirty="0">
                <a:ea typeface="+mn-lt"/>
                <a:cs typeface="+mn-lt"/>
              </a:rPr>
              <a:t>The no of </a:t>
            </a:r>
            <a:r>
              <a:rPr lang="en-US" sz="1600" dirty="0" err="1">
                <a:ea typeface="+mn-lt"/>
                <a:cs typeface="+mn-lt"/>
              </a:rPr>
              <a:t>accomdates</a:t>
            </a:r>
            <a:r>
              <a:rPr lang="en-US" sz="1600" dirty="0">
                <a:ea typeface="+mn-lt"/>
                <a:cs typeface="+mn-lt"/>
              </a:rPr>
              <a:t> helps to predict and also increase the cost of the property for a night.</a:t>
            </a:r>
            <a:endParaRPr lang="en-US" sz="1600" dirty="0">
              <a:cs typeface="Calibri"/>
            </a:endParaRPr>
          </a:p>
          <a:p>
            <a:pPr lvl="1" algn="just"/>
            <a:r>
              <a:rPr lang="en-US" sz="1600" dirty="0">
                <a:ea typeface="+mn-lt"/>
                <a:cs typeface="+mn-lt"/>
              </a:rPr>
              <a:t>The no of bathrooms tends to predict and increase the cost of the property for a night.</a:t>
            </a:r>
            <a:endParaRPr lang="en-US" sz="1600" dirty="0">
              <a:cs typeface="Calibri"/>
            </a:endParaRPr>
          </a:p>
          <a:p>
            <a:pPr lvl="1" algn="just"/>
            <a:r>
              <a:rPr lang="en-US" sz="1600" dirty="0">
                <a:ea typeface="+mn-lt"/>
                <a:cs typeface="+mn-lt"/>
              </a:rPr>
              <a:t>The amenities tends to predict and the increase of the property for a night.</a:t>
            </a:r>
            <a:endParaRPr lang="en-US" sz="1600" dirty="0">
              <a:cs typeface="Calibri"/>
            </a:endParaRPr>
          </a:p>
          <a:p>
            <a:pPr lvl="1" algn="just"/>
            <a:r>
              <a:rPr lang="en-US" sz="1600" dirty="0">
                <a:ea typeface="+mn-lt"/>
                <a:cs typeface="+mn-lt"/>
              </a:rPr>
              <a:t>Types of rooms – entire home has high price for the property for a night.</a:t>
            </a:r>
            <a:endParaRPr lang="en-US" sz="1600" dirty="0">
              <a:cs typeface="Calibri"/>
            </a:endParaRPr>
          </a:p>
          <a:p>
            <a:pPr lvl="1" algn="just"/>
            <a:r>
              <a:rPr lang="en-US" sz="1600" dirty="0">
                <a:ea typeface="+mn-lt"/>
                <a:cs typeface="+mn-lt"/>
              </a:rPr>
              <a:t>Types of rooms – private rooms has lesser price than compare to entire homes of the property for a night.</a:t>
            </a:r>
            <a:endParaRPr lang="en-US" sz="1600" dirty="0">
              <a:cs typeface="Calibri"/>
            </a:endParaRPr>
          </a:p>
          <a:p>
            <a:pPr lvl="1" algn="just"/>
            <a:r>
              <a:rPr lang="en-US" sz="1600" dirty="0">
                <a:ea typeface="+mn-lt"/>
                <a:cs typeface="+mn-lt"/>
              </a:rPr>
              <a:t>The maximum and minimum night’s feature helps to predict the price of the property for a night.</a:t>
            </a:r>
            <a:endParaRPr lang="en-US" sz="1600" dirty="0">
              <a:cs typeface="Calibri"/>
            </a:endParaRPr>
          </a:p>
          <a:p>
            <a:pPr lvl="1" algn="just"/>
            <a:r>
              <a:rPr lang="en-US" sz="1600" dirty="0">
                <a:ea typeface="+mn-lt"/>
                <a:cs typeface="+mn-lt"/>
              </a:rPr>
              <a:t>Previous number of reviews helps to predict the price of the property for a night.</a:t>
            </a:r>
            <a:endParaRPr lang="en-US" sz="1600" dirty="0">
              <a:cs typeface="Calibri"/>
            </a:endParaRPr>
          </a:p>
          <a:p>
            <a:pPr lvl="1" algn="just"/>
            <a:r>
              <a:rPr lang="en-US" sz="1600" dirty="0" err="1">
                <a:ea typeface="+mn-lt"/>
                <a:cs typeface="+mn-lt"/>
              </a:rPr>
              <a:t>Instant_Bookable</a:t>
            </a:r>
            <a:r>
              <a:rPr lang="en-US" sz="1600" dirty="0">
                <a:ea typeface="+mn-lt"/>
                <a:cs typeface="+mn-lt"/>
              </a:rPr>
              <a:t> feature helps to predict the price of the property for a night.</a:t>
            </a:r>
            <a:endParaRPr lang="en-US" sz="1600" dirty="0">
              <a:cs typeface="Calibri"/>
            </a:endParaRPr>
          </a:p>
          <a:p>
            <a:pPr lvl="1" algn="just"/>
            <a:r>
              <a:rPr lang="en-US" sz="1600" dirty="0">
                <a:ea typeface="+mn-lt"/>
                <a:cs typeface="+mn-lt"/>
              </a:rPr>
              <a:t>The more cleaner </a:t>
            </a:r>
            <a:r>
              <a:rPr lang="en-US" sz="1600" dirty="0" err="1">
                <a:ea typeface="+mn-lt"/>
                <a:cs typeface="+mn-lt"/>
              </a:rPr>
              <a:t>neighbourhood</a:t>
            </a:r>
            <a:r>
              <a:rPr lang="en-US" sz="1600" dirty="0">
                <a:ea typeface="+mn-lt"/>
                <a:cs typeface="+mn-lt"/>
              </a:rPr>
              <a:t> tends to increase the price of the property for a night.</a:t>
            </a:r>
            <a:endParaRPr lang="en-US" sz="1600" dirty="0">
              <a:cs typeface="Calibri"/>
            </a:endParaRPr>
          </a:p>
          <a:p>
            <a:pPr algn="just"/>
            <a:endParaRPr lang="en-US" sz="2000" dirty="0">
              <a:cs typeface="Calibri"/>
            </a:endParaRPr>
          </a:p>
        </p:txBody>
      </p:sp>
    </p:spTree>
    <p:extLst>
      <p:ext uri="{BB962C8B-B14F-4D97-AF65-F5344CB8AC3E}">
        <p14:creationId xmlns:p14="http://schemas.microsoft.com/office/powerpoint/2010/main" val="1902155900"/>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91C121-C8F1-55D6-8C7A-E654FD1F3AB1}"/>
              </a:ext>
            </a:extLst>
          </p:cNvPr>
          <p:cNvSpPr>
            <a:spLocks noGrp="1"/>
          </p:cNvSpPr>
          <p:nvPr>
            <p:ph type="title"/>
          </p:nvPr>
        </p:nvSpPr>
        <p:spPr>
          <a:xfrm>
            <a:off x="609599" y="309444"/>
            <a:ext cx="6894238" cy="726884"/>
          </a:xfrm>
        </p:spPr>
        <p:txBody>
          <a:bodyPr anchor="b">
            <a:noAutofit/>
          </a:bodyPr>
          <a:lstStyle/>
          <a:p>
            <a:r>
              <a:rPr lang="en-US" sz="3200" b="1" u="sng" dirty="0">
                <a:latin typeface="+mn-lt"/>
                <a:ea typeface="+mj-lt"/>
                <a:cs typeface="+mj-lt"/>
              </a:rPr>
              <a:t>Limitations</a:t>
            </a:r>
            <a:r>
              <a:rPr lang="en-US" sz="4000" b="1" u="sng" dirty="0" smtClean="0"/>
              <a:t>  </a:t>
            </a:r>
            <a:r>
              <a:rPr lang="en-US" sz="3200" b="1" u="sng" dirty="0">
                <a:latin typeface="+mn-lt"/>
                <a:ea typeface="+mj-lt"/>
                <a:cs typeface="+mj-lt"/>
              </a:rPr>
              <a:t>&amp; Challenges</a:t>
            </a:r>
            <a:r>
              <a:rPr lang="en-US" sz="4000" b="1" u="sng" dirty="0">
                <a:ea typeface="+mj-lt"/>
                <a:cs typeface="+mj-lt"/>
              </a:rPr>
              <a:t> </a:t>
            </a:r>
            <a:endParaRPr lang="en-US" sz="4000" dirty="0"/>
          </a:p>
        </p:txBody>
      </p:sp>
      <p:sp>
        <p:nvSpPr>
          <p:cNvPr id="3" name="Content Placeholder 2">
            <a:extLst>
              <a:ext uri="{FF2B5EF4-FFF2-40B4-BE49-F238E27FC236}">
                <a16:creationId xmlns="" xmlns:a16="http://schemas.microsoft.com/office/drawing/2014/main" id="{3E2A4743-2684-219E-4621-50FCE92B3937}"/>
              </a:ext>
            </a:extLst>
          </p:cNvPr>
          <p:cNvSpPr>
            <a:spLocks noGrp="1"/>
          </p:cNvSpPr>
          <p:nvPr>
            <p:ph idx="1"/>
          </p:nvPr>
        </p:nvSpPr>
        <p:spPr>
          <a:xfrm>
            <a:off x="838200" y="982917"/>
            <a:ext cx="10896600" cy="1705687"/>
          </a:xfrm>
        </p:spPr>
        <p:txBody>
          <a:bodyPr vert="horz" lIns="91440" tIns="45720" rIns="91440" bIns="45720" rtlCol="0">
            <a:normAutofit/>
          </a:bodyPr>
          <a:lstStyle/>
          <a:p>
            <a:pPr algn="just"/>
            <a:r>
              <a:rPr lang="en-US" sz="1800" dirty="0">
                <a:ea typeface="+mn-lt"/>
                <a:cs typeface="+mn-lt"/>
              </a:rPr>
              <a:t>High cardinality results in huge training effort in model tuning due to increase in model complexity (i.e. more number of features) </a:t>
            </a:r>
            <a:endParaRPr lang="en-US" sz="1800" dirty="0">
              <a:cs typeface="Calibri" panose="020F0502020204030204"/>
            </a:endParaRPr>
          </a:p>
          <a:p>
            <a:pPr algn="just"/>
            <a:r>
              <a:rPr lang="en-US" sz="1800" dirty="0">
                <a:ea typeface="+mn-lt"/>
                <a:cs typeface="+mn-lt"/>
              </a:rPr>
              <a:t>We also faced challenges on robust model tuning on all the models. Due to computational limitations, we are limited to very limited hyper parameters tuning technique using Grid Search. </a:t>
            </a:r>
            <a:endParaRPr lang="en-US" sz="1800" dirty="0"/>
          </a:p>
          <a:p>
            <a:pPr algn="just"/>
            <a:endParaRPr lang="en-US" sz="1800" dirty="0">
              <a:cs typeface="Calibri"/>
            </a:endParaRPr>
          </a:p>
        </p:txBody>
      </p:sp>
      <p:sp>
        <p:nvSpPr>
          <p:cNvPr id="8" name="Content Placeholder 2">
            <a:extLst>
              <a:ext uri="{FF2B5EF4-FFF2-40B4-BE49-F238E27FC236}">
                <a16:creationId xmlns="" xmlns:a16="http://schemas.microsoft.com/office/drawing/2014/main" id="{7376754A-8BC5-9AB4-9D72-90D779DDA870}"/>
              </a:ext>
            </a:extLst>
          </p:cNvPr>
          <p:cNvSpPr txBox="1">
            <a:spLocks/>
          </p:cNvSpPr>
          <p:nvPr/>
        </p:nvSpPr>
        <p:spPr>
          <a:xfrm>
            <a:off x="838200" y="2691835"/>
            <a:ext cx="10896600" cy="134048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dirty="0" smtClean="0">
                <a:ea typeface="+mn-lt"/>
                <a:cs typeface="+mn-lt"/>
              </a:rPr>
              <a:t>We can approach the same concepts, using PCA as more than 60% of features having </a:t>
            </a:r>
            <a:r>
              <a:rPr lang="en-US" sz="1800" dirty="0" err="1" smtClean="0">
                <a:ea typeface="+mn-lt"/>
                <a:cs typeface="+mn-lt"/>
              </a:rPr>
              <a:t>multicollinearity</a:t>
            </a:r>
            <a:r>
              <a:rPr lang="en-US" sz="1800" dirty="0" smtClean="0">
                <a:ea typeface="+mn-lt"/>
                <a:cs typeface="+mn-lt"/>
              </a:rPr>
              <a:t>. Explanation of the each feature contribution’s is not feasible.</a:t>
            </a:r>
            <a:endParaRPr lang="en-US" sz="1800" dirty="0" smtClean="0">
              <a:cs typeface="Calibri" panose="020F0502020204030204"/>
            </a:endParaRPr>
          </a:p>
          <a:p>
            <a:pPr algn="just"/>
            <a:r>
              <a:rPr lang="en-US" sz="1800" dirty="0" smtClean="0">
                <a:ea typeface="+mn-lt"/>
                <a:cs typeface="+mn-lt"/>
              </a:rPr>
              <a:t>Can perform much more hyper parameter tuning for the </a:t>
            </a:r>
            <a:r>
              <a:rPr lang="en-US" sz="1800" dirty="0" err="1" smtClean="0">
                <a:ea typeface="+mn-lt"/>
                <a:cs typeface="+mn-lt"/>
              </a:rPr>
              <a:t>CatBoost</a:t>
            </a:r>
            <a:r>
              <a:rPr lang="en-US" sz="1800" dirty="0" smtClean="0">
                <a:ea typeface="+mn-lt"/>
                <a:cs typeface="+mn-lt"/>
              </a:rPr>
              <a:t> model. Due to lower processing power of our laptops, we couldn’t approach that. </a:t>
            </a:r>
            <a:endParaRPr lang="en-US" sz="1800" dirty="0" smtClean="0">
              <a:cs typeface="Calibri"/>
            </a:endParaRPr>
          </a:p>
        </p:txBody>
      </p:sp>
      <p:sp>
        <p:nvSpPr>
          <p:cNvPr id="9" name="Title 1">
            <a:extLst>
              <a:ext uri="{FF2B5EF4-FFF2-40B4-BE49-F238E27FC236}">
                <a16:creationId xmlns="" xmlns:a16="http://schemas.microsoft.com/office/drawing/2014/main" id="{B9CF34B4-6D23-CB1B-CC6E-D696CB921457}"/>
              </a:ext>
            </a:extLst>
          </p:cNvPr>
          <p:cNvSpPr txBox="1">
            <a:spLocks/>
          </p:cNvSpPr>
          <p:nvPr/>
        </p:nvSpPr>
        <p:spPr>
          <a:xfrm>
            <a:off x="609599" y="2073942"/>
            <a:ext cx="1654311" cy="614662"/>
          </a:xfrm>
          <a:prstGeom prst="rect">
            <a:avLst/>
          </a:prstGeom>
        </p:spPr>
        <p:txBody>
          <a:bodyPr vert="horz" lIns="91440" tIns="45720" rIns="91440" bIns="45720" rtlCol="0" anchor="b">
            <a:noAutofit/>
          </a:bodyPr>
          <a:lstStyle>
            <a:defPPr>
              <a:defRPr lang="en-US"/>
            </a:defPPr>
            <a:lvl1pPr defTabSz="914400">
              <a:lnSpc>
                <a:spcPct val="90000"/>
              </a:lnSpc>
              <a:spcBef>
                <a:spcPct val="0"/>
              </a:spcBef>
              <a:buNone/>
              <a:defRPr sz="3200" b="1" u="sng">
                <a:ea typeface="+mj-lt"/>
                <a:cs typeface="+mj-lt"/>
              </a:defRPr>
            </a:lvl1pPr>
          </a:lstStyle>
          <a:p>
            <a:r>
              <a:rPr lang="en-US" dirty="0"/>
              <a:t>Scope </a:t>
            </a:r>
          </a:p>
        </p:txBody>
      </p:sp>
      <p:sp>
        <p:nvSpPr>
          <p:cNvPr id="10" name="Title 1">
            <a:extLst>
              <a:ext uri="{FF2B5EF4-FFF2-40B4-BE49-F238E27FC236}">
                <a16:creationId xmlns="" xmlns:a16="http://schemas.microsoft.com/office/drawing/2014/main" id="{B9CF34B4-6D23-CB1B-CC6E-D696CB921457}"/>
              </a:ext>
            </a:extLst>
          </p:cNvPr>
          <p:cNvSpPr txBox="1">
            <a:spLocks/>
          </p:cNvSpPr>
          <p:nvPr/>
        </p:nvSpPr>
        <p:spPr>
          <a:xfrm>
            <a:off x="647699" y="4089128"/>
            <a:ext cx="2209801" cy="61466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u="sng" dirty="0" smtClean="0">
                <a:latin typeface="+mn-lt"/>
                <a:ea typeface="+mj-lt"/>
                <a:cs typeface="+mj-lt"/>
              </a:rPr>
              <a:t>Reference</a:t>
            </a:r>
            <a:endParaRPr lang="en-US" sz="3200" dirty="0">
              <a:latin typeface="+mn-lt"/>
            </a:endParaRPr>
          </a:p>
        </p:txBody>
      </p:sp>
      <p:sp>
        <p:nvSpPr>
          <p:cNvPr id="11" name="Content Placeholder 2">
            <a:extLst>
              <a:ext uri="{FF2B5EF4-FFF2-40B4-BE49-F238E27FC236}">
                <a16:creationId xmlns="" xmlns:a16="http://schemas.microsoft.com/office/drawing/2014/main" id="{7376754A-8BC5-9AB4-9D72-90D779DDA870}"/>
              </a:ext>
            </a:extLst>
          </p:cNvPr>
          <p:cNvSpPr txBox="1">
            <a:spLocks/>
          </p:cNvSpPr>
          <p:nvPr/>
        </p:nvSpPr>
        <p:spPr>
          <a:xfrm>
            <a:off x="838200" y="4396459"/>
            <a:ext cx="10896600" cy="134048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sz="1800" dirty="0" smtClean="0">
              <a:cs typeface="Calibri"/>
            </a:endParaRPr>
          </a:p>
        </p:txBody>
      </p:sp>
      <p:sp>
        <p:nvSpPr>
          <p:cNvPr id="14" name="Content Placeholder 2">
            <a:extLst>
              <a:ext uri="{FF2B5EF4-FFF2-40B4-BE49-F238E27FC236}">
                <a16:creationId xmlns="" xmlns:a16="http://schemas.microsoft.com/office/drawing/2014/main" id="{7376754A-8BC5-9AB4-9D72-90D779DDA870}"/>
              </a:ext>
            </a:extLst>
          </p:cNvPr>
          <p:cNvSpPr txBox="1">
            <a:spLocks/>
          </p:cNvSpPr>
          <p:nvPr/>
        </p:nvSpPr>
        <p:spPr>
          <a:xfrm>
            <a:off x="838200" y="4760600"/>
            <a:ext cx="10896600" cy="1340483"/>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dirty="0" smtClean="0"/>
              <a:t>[</a:t>
            </a:r>
            <a:r>
              <a:rPr lang="en-US" sz="1800" dirty="0"/>
              <a:t>1</a:t>
            </a:r>
            <a:r>
              <a:rPr lang="en-US" sz="1800" dirty="0" smtClean="0"/>
              <a:t>]:  </a:t>
            </a:r>
            <a:r>
              <a:rPr lang="en-US" sz="1800" dirty="0" smtClean="0">
                <a:hlinkClick r:id="rId2"/>
              </a:rPr>
              <a:t>https</a:t>
            </a:r>
            <a:r>
              <a:rPr lang="en-US" sz="1800" dirty="0">
                <a:hlinkClick r:id="rId2"/>
              </a:rPr>
              <a:t>://www.mygreatlearning.com/blog/introduction-to-multivariate-regression</a:t>
            </a:r>
            <a:r>
              <a:rPr lang="en-US" sz="1800" dirty="0" smtClean="0">
                <a:hlinkClick r:id="rId2"/>
              </a:rPr>
              <a:t>/</a:t>
            </a:r>
            <a:endParaRPr lang="en-US" sz="1800" dirty="0" smtClean="0"/>
          </a:p>
          <a:p>
            <a:pPr marL="0" indent="0" algn="just">
              <a:buNone/>
            </a:pPr>
            <a:r>
              <a:rPr lang="en-US" sz="1800" dirty="0" smtClean="0"/>
              <a:t>[2]:</a:t>
            </a:r>
            <a:r>
              <a:rPr lang="en-US" sz="1800" dirty="0"/>
              <a:t> </a:t>
            </a:r>
            <a:r>
              <a:rPr lang="en-US" sz="1800" u="sng" dirty="0">
                <a:hlinkClick r:id="rId3"/>
              </a:rPr>
              <a:t>https://</a:t>
            </a:r>
            <a:r>
              <a:rPr lang="en-US" sz="1800" u="sng" dirty="0" smtClean="0">
                <a:hlinkClick r:id="rId3"/>
              </a:rPr>
              <a:t>www.investopedia.com/ask/answers/033115/how-does-law-supply-and-demand-affect-prices.asp</a:t>
            </a:r>
            <a:endParaRPr lang="en-US" sz="1800" u="sng" dirty="0" smtClean="0"/>
          </a:p>
          <a:p>
            <a:pPr marL="0" indent="0" algn="just">
              <a:buNone/>
            </a:pPr>
            <a:r>
              <a:rPr lang="en-US" sz="1800" dirty="0" smtClean="0"/>
              <a:t>[3]:</a:t>
            </a:r>
            <a:r>
              <a:rPr lang="en-US" sz="1800" dirty="0"/>
              <a:t> </a:t>
            </a:r>
            <a:r>
              <a:rPr lang="en-US" sz="1800" u="sng" dirty="0">
                <a:hlinkClick r:id="rId4"/>
              </a:rPr>
              <a:t>https://www.kaggle.com/airbnb/seattle</a:t>
            </a:r>
            <a:r>
              <a:rPr lang="en-US" sz="1800" u="sng" dirty="0" smtClean="0">
                <a:hlinkClick r:id="rId4"/>
              </a:rPr>
              <a:t>/</a:t>
            </a:r>
            <a:endParaRPr lang="en-US" sz="1800" u="sng" dirty="0" smtClean="0"/>
          </a:p>
          <a:p>
            <a:pPr marL="0" indent="0" algn="just">
              <a:buNone/>
            </a:pPr>
            <a:r>
              <a:rPr lang="en-US" sz="1800" dirty="0"/>
              <a:t>[4]: </a:t>
            </a:r>
            <a:r>
              <a:rPr lang="en-US" sz="1800" u="sng" dirty="0">
                <a:hlinkClick r:id="rId5"/>
              </a:rPr>
              <a:t>https://</a:t>
            </a:r>
            <a:r>
              <a:rPr lang="en-US" sz="1800" u="sng" dirty="0" smtClean="0">
                <a:hlinkClick r:id="rId5"/>
              </a:rPr>
              <a:t>scikit-learn.org/stable/tutorial/machine_learning_map/index.html</a:t>
            </a:r>
            <a:endParaRPr lang="en-US" sz="1800" u="sng" dirty="0" smtClean="0"/>
          </a:p>
          <a:p>
            <a:pPr marL="0" indent="0" algn="just">
              <a:buNone/>
            </a:pPr>
            <a:r>
              <a:rPr lang="en-US" sz="1800" u="sng" dirty="0"/>
              <a:t>[5]: </a:t>
            </a:r>
            <a:r>
              <a:rPr lang="en-US" sz="1800" u="sng" dirty="0">
                <a:hlinkClick r:id="rId6"/>
              </a:rPr>
              <a:t>https://catboost.ai</a:t>
            </a:r>
            <a:r>
              <a:rPr lang="en-US" sz="1800" u="sng" dirty="0" smtClean="0">
                <a:hlinkClick r:id="rId6"/>
              </a:rPr>
              <a:t>/</a:t>
            </a:r>
            <a:endParaRPr lang="en-US" sz="1800" u="sng" dirty="0" smtClean="0"/>
          </a:p>
          <a:p>
            <a:pPr marL="0" indent="0" algn="just">
              <a:buNone/>
            </a:pPr>
            <a:endParaRPr lang="en-US" sz="1800" dirty="0"/>
          </a:p>
          <a:p>
            <a:pPr marL="0" indent="0" algn="just">
              <a:buNone/>
            </a:pPr>
            <a:endParaRPr lang="en-US" sz="1800" dirty="0"/>
          </a:p>
          <a:p>
            <a:pPr marL="0" indent="0" algn="just">
              <a:buNone/>
            </a:pPr>
            <a:endParaRPr lang="en-US" sz="1800" dirty="0"/>
          </a:p>
          <a:p>
            <a:pPr marL="0" indent="0" algn="just">
              <a:buNone/>
            </a:pPr>
            <a:endParaRPr lang="en-US" sz="1800" dirty="0">
              <a:cs typeface="Calibri"/>
            </a:endParaRPr>
          </a:p>
          <a:p>
            <a:pPr marL="0" indent="0" algn="just">
              <a:buNone/>
            </a:pPr>
            <a:endParaRPr lang="en-US" sz="1800" dirty="0"/>
          </a:p>
        </p:txBody>
      </p:sp>
    </p:spTree>
    <p:extLst>
      <p:ext uri="{BB962C8B-B14F-4D97-AF65-F5344CB8AC3E}">
        <p14:creationId xmlns:p14="http://schemas.microsoft.com/office/powerpoint/2010/main" val="769440792"/>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E91DC736-0EF8-4F87-9146-EBF1D2EE4D3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irthday party celebration">
            <a:extLst>
              <a:ext uri="{FF2B5EF4-FFF2-40B4-BE49-F238E27FC236}">
                <a16:creationId xmlns="" xmlns:a16="http://schemas.microsoft.com/office/drawing/2014/main" id="{68A2F00B-F8D5-85B0-6F54-ECAFF8AFFFFD}"/>
              </a:ext>
            </a:extLst>
          </p:cNvPr>
          <p:cNvPicPr>
            <a:picLocks noChangeAspect="1"/>
          </p:cNvPicPr>
          <p:nvPr/>
        </p:nvPicPr>
        <p:blipFill rotWithShape="1">
          <a:blip r:embed="rId2"/>
          <a:srcRect t="9090" r="23418" b="8"/>
          <a:stretch/>
        </p:blipFill>
        <p:spPr>
          <a:xfrm>
            <a:off x="3523488" y="10"/>
            <a:ext cx="8668512" cy="6857990"/>
          </a:xfrm>
          <a:prstGeom prst="rect">
            <a:avLst/>
          </a:prstGeom>
        </p:spPr>
      </p:pic>
      <p:sp>
        <p:nvSpPr>
          <p:cNvPr id="10" name="Rectangle 9">
            <a:extLst>
              <a:ext uri="{FF2B5EF4-FFF2-40B4-BE49-F238E27FC236}">
                <a16:creationId xmlns="" xmlns:a16="http://schemas.microsoft.com/office/drawing/2014/main" id="{097CD68E-23E3-4007-8847-CD0944C4F7B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0B753934-2495-2816-8662-EC45627FFFAB}"/>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b="1" dirty="0">
                <a:latin typeface="+mn-lt"/>
              </a:rPr>
              <a:t>Thank You</a:t>
            </a:r>
          </a:p>
        </p:txBody>
      </p:sp>
      <p:sp>
        <p:nvSpPr>
          <p:cNvPr id="12" name="Rectangle 11">
            <a:extLst>
              <a:ext uri="{FF2B5EF4-FFF2-40B4-BE49-F238E27FC236}">
                <a16:creationId xmlns="" xmlns:a16="http://schemas.microsoft.com/office/drawing/2014/main" id="{AF2F604E-43BE-4DC3-B983-E071523364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 xmlns:a16="http://schemas.microsoft.com/office/drawing/2014/main" id="{08C9B587-E65E-4B52-B37C-ABEBB6E879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6688025"/>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5" name="Rectangle 74">
            <a:extLst>
              <a:ext uri="{FF2B5EF4-FFF2-40B4-BE49-F238E27FC236}">
                <a16:creationId xmlns="" xmlns:a16="http://schemas.microsoft.com/office/drawing/2014/main" id="{0990C621-3B8B-4820-8328-D47EF7CE823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A389EA88-8D83-4F3F-A4C1-4B16E2377F9E}"/>
              </a:ext>
            </a:extLst>
          </p:cNvPr>
          <p:cNvSpPr>
            <a:spLocks noGrp="1"/>
          </p:cNvSpPr>
          <p:nvPr>
            <p:ph type="title"/>
          </p:nvPr>
        </p:nvSpPr>
        <p:spPr>
          <a:xfrm>
            <a:off x="1051560" y="586822"/>
            <a:ext cx="3657600" cy="1645920"/>
          </a:xfrm>
        </p:spPr>
        <p:txBody>
          <a:bodyPr>
            <a:normAutofit/>
          </a:bodyPr>
          <a:lstStyle/>
          <a:p>
            <a:r>
              <a:rPr lang="en-US" sz="3200" b="1" dirty="0">
                <a:latin typeface="+mn-lt"/>
              </a:rPr>
              <a:t>Problem Statement</a:t>
            </a:r>
          </a:p>
        </p:txBody>
      </p:sp>
      <p:sp>
        <p:nvSpPr>
          <p:cNvPr id="77" name="Rectangle 76">
            <a:extLst>
              <a:ext uri="{FF2B5EF4-FFF2-40B4-BE49-F238E27FC236}">
                <a16:creationId xmlns="" xmlns:a16="http://schemas.microsoft.com/office/drawing/2014/main" id="{C1A2385B-1D2A-4E17-84FA-6CB7F0AAE47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79" name="Rectangle 78">
            <a:extLst>
              <a:ext uri="{FF2B5EF4-FFF2-40B4-BE49-F238E27FC236}">
                <a16:creationId xmlns="" xmlns:a16="http://schemas.microsoft.com/office/drawing/2014/main" id="{5E791F2F-79DB-4CC0-9FA1-001E3E91E8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 xmlns:a16="http://schemas.microsoft.com/office/drawing/2014/main" id="{9F541FAF-730D-47FE-9638-C05616C31320}"/>
              </a:ext>
            </a:extLst>
          </p:cNvPr>
          <p:cNvSpPr>
            <a:spLocks noGrp="1"/>
          </p:cNvSpPr>
          <p:nvPr>
            <p:ph idx="1"/>
          </p:nvPr>
        </p:nvSpPr>
        <p:spPr>
          <a:xfrm>
            <a:off x="5250106" y="586822"/>
            <a:ext cx="6106742" cy="1645920"/>
          </a:xfrm>
        </p:spPr>
        <p:txBody>
          <a:bodyPr vert="horz" lIns="91440" tIns="45720" rIns="91440" bIns="45720" rtlCol="0" anchor="ctr">
            <a:noAutofit/>
          </a:bodyPr>
          <a:lstStyle/>
          <a:p>
            <a:pPr>
              <a:spcAft>
                <a:spcPts val="800"/>
              </a:spcAft>
            </a:pPr>
            <a:r>
              <a:rPr lang="en-US" sz="1600" dirty="0">
                <a:effectLst/>
                <a:latin typeface="Calibri"/>
                <a:ea typeface="Calibri" panose="020F0502020204030204" pitchFamily="34" charset="0"/>
                <a:cs typeface="Times New Roman"/>
              </a:rPr>
              <a:t>Airbnb is one such OTA platform acts as the </a:t>
            </a:r>
            <a:r>
              <a:rPr lang="en-US" sz="1600" dirty="0">
                <a:latin typeface="Calibri"/>
                <a:ea typeface="Calibri" panose="020F0502020204030204" pitchFamily="34" charset="0"/>
                <a:cs typeface="Times New Roman"/>
              </a:rPr>
              <a:t>middleman </a:t>
            </a:r>
            <a:r>
              <a:rPr lang="en-US" sz="1600" dirty="0">
                <a:effectLst/>
                <a:latin typeface="Calibri"/>
                <a:ea typeface="Calibri" panose="020F0502020204030204" pitchFamily="34" charset="0"/>
                <a:cs typeface="Times New Roman"/>
              </a:rPr>
              <a:t>between hotels and customers to book a room; also provides lodging, homestays for vacations and tourism activities. The platform provides businesses an increased opportunity to reach out to a wider customer base and at the same time it empower the customer by providing them with beforehand details of the type of</a:t>
            </a:r>
            <a:r>
              <a:rPr lang="en-US" sz="1600" dirty="0">
                <a:latin typeface="Calibri"/>
                <a:ea typeface="Calibri" panose="020F0502020204030204" pitchFamily="34" charset="0"/>
                <a:cs typeface="Times New Roman"/>
              </a:rPr>
              <a:t> </a:t>
            </a:r>
            <a:r>
              <a:rPr lang="en-US" sz="1600" dirty="0">
                <a:effectLst/>
                <a:latin typeface="Calibri"/>
                <a:ea typeface="Calibri" panose="020F0502020204030204" pitchFamily="34" charset="0"/>
                <a:cs typeface="Times New Roman"/>
              </a:rPr>
              <a:t> the property, amenities, location of stay and plan out their budget for the trip accordingly. The major part of the OTA platform is to provide an accurate prediction of Cost Per Night to the customers.</a:t>
            </a:r>
            <a:endParaRPr lang="en-IN" sz="1600" dirty="0">
              <a:effectLst/>
              <a:latin typeface="Calibri"/>
              <a:ea typeface="Calibri" panose="020F0502020204030204" pitchFamily="34" charset="0"/>
              <a:cs typeface="Times New Roman"/>
            </a:endParaRPr>
          </a:p>
        </p:txBody>
      </p:sp>
      <p:pic>
        <p:nvPicPr>
          <p:cNvPr id="1026" name="Picture 2">
            <a:extLst>
              <a:ext uri="{FF2B5EF4-FFF2-40B4-BE49-F238E27FC236}">
                <a16:creationId xmlns="" xmlns:a16="http://schemas.microsoft.com/office/drawing/2014/main" id="{76CCE8CC-8FDD-4776-842A-AC17D99721B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557783" y="3018729"/>
            <a:ext cx="5481509" cy="29051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 xmlns:a16="http://schemas.microsoft.com/office/drawing/2014/main" id="{E42F604B-DD2A-4908-BB68-195D540206F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98781" y="3176093"/>
            <a:ext cx="5523082" cy="2590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313526"/>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148F70-8E77-4F30-BD8B-9EC65AC95A56}"/>
              </a:ext>
            </a:extLst>
          </p:cNvPr>
          <p:cNvSpPr txBox="1">
            <a:spLocks/>
          </p:cNvSpPr>
          <p:nvPr/>
        </p:nvSpPr>
        <p:spPr>
          <a:xfrm>
            <a:off x="152400" y="197705"/>
            <a:ext cx="3812454" cy="609133"/>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200" b="1" u="sng" dirty="0">
                <a:latin typeface="+mn-lt"/>
              </a:rPr>
              <a:t>DATA INFORMATION</a:t>
            </a:r>
          </a:p>
        </p:txBody>
      </p:sp>
      <p:sp>
        <p:nvSpPr>
          <p:cNvPr id="3" name="TextBox 2">
            <a:extLst>
              <a:ext uri="{FF2B5EF4-FFF2-40B4-BE49-F238E27FC236}">
                <a16:creationId xmlns="" xmlns:a16="http://schemas.microsoft.com/office/drawing/2014/main" id="{15F2B2A5-E9F2-4609-84A4-DDE57668413D}"/>
              </a:ext>
            </a:extLst>
          </p:cNvPr>
          <p:cNvSpPr txBox="1"/>
          <p:nvPr/>
        </p:nvSpPr>
        <p:spPr>
          <a:xfrm>
            <a:off x="6125029" y="197705"/>
            <a:ext cx="1571171" cy="421654"/>
          </a:xfrm>
          <a:prstGeom prst="rect">
            <a:avLst/>
          </a:prstGeom>
          <a:noFill/>
        </p:spPr>
        <p:txBody>
          <a:bodyPr wrap="square">
            <a:spAutoFit/>
          </a:bodyPr>
          <a:lstStyle/>
          <a:p>
            <a:pPr>
              <a:lnSpc>
                <a:spcPct val="107000"/>
              </a:lnSpc>
              <a:spcAft>
                <a:spcPts val="800"/>
              </a:spcAft>
            </a:pPr>
            <a:r>
              <a:rPr lang="en-IN" sz="2000" b="1" u="sng" dirty="0">
                <a:effectLst/>
                <a:latin typeface="Calibri" panose="020F0502020204030204" pitchFamily="34" charset="0"/>
                <a:ea typeface="Calibri" panose="020F0502020204030204" pitchFamily="34" charset="0"/>
                <a:cs typeface="Times New Roman" panose="02020603050405020304" pitchFamily="18" charset="0"/>
              </a:rPr>
              <a:t>Numerical</a:t>
            </a:r>
            <a:endParaRPr lang="en-IN" sz="2000" u="sng"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7" name="Table 6">
            <a:extLst>
              <a:ext uri="{FF2B5EF4-FFF2-40B4-BE49-F238E27FC236}">
                <a16:creationId xmlns="" xmlns:a16="http://schemas.microsoft.com/office/drawing/2014/main" id="{052E039C-F463-497A-9648-E1B170E961C2}"/>
              </a:ext>
            </a:extLst>
          </p:cNvPr>
          <p:cNvGraphicFramePr>
            <a:graphicFrameLocks noGrp="1"/>
          </p:cNvGraphicFramePr>
          <p:nvPr>
            <p:extLst/>
          </p:nvPr>
        </p:nvGraphicFramePr>
        <p:xfrm>
          <a:off x="6212113" y="619063"/>
          <a:ext cx="5760143" cy="6238937"/>
        </p:xfrm>
        <a:graphic>
          <a:graphicData uri="http://schemas.openxmlformats.org/drawingml/2006/table">
            <a:tbl>
              <a:tblPr firstRow="1" firstCol="1" bandRow="1">
                <a:tableStyleId>{5C22544A-7EE6-4342-B048-85BDC9FD1C3A}</a:tableStyleId>
              </a:tblPr>
              <a:tblGrid>
                <a:gridCol w="796608">
                  <a:extLst>
                    <a:ext uri="{9D8B030D-6E8A-4147-A177-3AD203B41FA5}">
                      <a16:colId xmlns="" xmlns:a16="http://schemas.microsoft.com/office/drawing/2014/main" val="177715295"/>
                    </a:ext>
                  </a:extLst>
                </a:gridCol>
                <a:gridCol w="2133136">
                  <a:extLst>
                    <a:ext uri="{9D8B030D-6E8A-4147-A177-3AD203B41FA5}">
                      <a16:colId xmlns="" xmlns:a16="http://schemas.microsoft.com/office/drawing/2014/main" val="3305664"/>
                    </a:ext>
                  </a:extLst>
                </a:gridCol>
                <a:gridCol w="492404">
                  <a:extLst>
                    <a:ext uri="{9D8B030D-6E8A-4147-A177-3AD203B41FA5}">
                      <a16:colId xmlns="" xmlns:a16="http://schemas.microsoft.com/office/drawing/2014/main" val="2995894089"/>
                    </a:ext>
                  </a:extLst>
                </a:gridCol>
                <a:gridCol w="2337995">
                  <a:extLst>
                    <a:ext uri="{9D8B030D-6E8A-4147-A177-3AD203B41FA5}">
                      <a16:colId xmlns="" xmlns:a16="http://schemas.microsoft.com/office/drawing/2014/main" val="3381433459"/>
                    </a:ext>
                  </a:extLst>
                </a:gridCol>
              </a:tblGrid>
              <a:tr h="327196">
                <a:tc>
                  <a:txBody>
                    <a:bodyPr/>
                    <a:lstStyle/>
                    <a:p>
                      <a:pPr algn="ctr">
                        <a:lnSpc>
                          <a:spcPct val="107000"/>
                        </a:lnSpc>
                        <a:spcAft>
                          <a:spcPts val="800"/>
                        </a:spcAft>
                      </a:pPr>
                      <a:r>
                        <a:rPr lang="en-US" sz="1000" dirty="0">
                          <a:effectLst/>
                        </a:rPr>
                        <a:t>Sl. 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000" dirty="0">
                          <a:effectLst/>
                        </a:rPr>
                        <a:t>Attributes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000" dirty="0" err="1">
                          <a:effectLst/>
                        </a:rPr>
                        <a:t>Dtype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000" dirty="0" err="1">
                          <a:effectLst/>
                        </a:rPr>
                        <a:t>Desicription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252956266"/>
                  </a:ext>
                </a:extLst>
              </a:tr>
              <a:tr h="327196">
                <a:tc>
                  <a:txBody>
                    <a:bodyPr/>
                    <a:lstStyle/>
                    <a:p>
                      <a:pPr algn="ctr">
                        <a:lnSpc>
                          <a:spcPct val="107000"/>
                        </a:lnSpc>
                        <a:spcAft>
                          <a:spcPts val="800"/>
                        </a:spcAft>
                      </a:pPr>
                      <a:r>
                        <a:rPr lang="en-US" sz="10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a:effectLst/>
                        </a:rPr>
                        <a:t>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a:effectLst/>
                        </a:rPr>
                        <a:t>int64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a:effectLst/>
                        </a:rPr>
                        <a:t>Airbnb's unique identifier for the listing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1457105355"/>
                  </a:ext>
                </a:extLst>
              </a:tr>
              <a:tr h="327196">
                <a:tc>
                  <a:txBody>
                    <a:bodyPr/>
                    <a:lstStyle/>
                    <a:p>
                      <a:pPr algn="ctr">
                        <a:lnSpc>
                          <a:spcPct val="107000"/>
                        </a:lnSpc>
                        <a:spcAft>
                          <a:spcPts val="800"/>
                        </a:spcAft>
                      </a:pPr>
                      <a:r>
                        <a:rPr lang="en-US" sz="10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a:effectLst/>
                        </a:rPr>
                        <a:t>scrape_id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a:effectLst/>
                        </a:rPr>
                        <a:t>int64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a:effectLst/>
                        </a:rPr>
                        <a:t>Inside Airbnb "Scrape" this was part of</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2003391227"/>
                  </a:ext>
                </a:extLst>
              </a:tr>
              <a:tr h="348114">
                <a:tc>
                  <a:txBody>
                    <a:bodyPr/>
                    <a:lstStyle/>
                    <a:p>
                      <a:pPr algn="ctr">
                        <a:lnSpc>
                          <a:spcPct val="107000"/>
                        </a:lnSpc>
                        <a:spcAft>
                          <a:spcPts val="800"/>
                        </a:spcAft>
                      </a:pPr>
                      <a:r>
                        <a:rPr lang="en-US" sz="10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a:effectLst/>
                        </a:rPr>
                        <a:t>host_id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a:effectLst/>
                        </a:rPr>
                        <a:t>int64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a:effectLst/>
                        </a:rPr>
                        <a:t>Airbnb's unique identifier for the host/user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2131923181"/>
                  </a:ext>
                </a:extLst>
              </a:tr>
              <a:tr h="348114">
                <a:tc>
                  <a:txBody>
                    <a:bodyPr/>
                    <a:lstStyle/>
                    <a:p>
                      <a:pPr algn="ctr">
                        <a:lnSpc>
                          <a:spcPct val="107000"/>
                        </a:lnSpc>
                        <a:spcAft>
                          <a:spcPts val="800"/>
                        </a:spcAft>
                      </a:pPr>
                      <a:r>
                        <a:rPr lang="en-US" sz="10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a:effectLst/>
                        </a:rPr>
                        <a:t>host_listings_count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a:effectLst/>
                        </a:rPr>
                        <a:t>float64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a:effectLst/>
                        </a:rPr>
                        <a:t>The number of listings the host has.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880172127"/>
                  </a:ext>
                </a:extLst>
              </a:tr>
              <a:tr h="348114">
                <a:tc>
                  <a:txBody>
                    <a:bodyPr/>
                    <a:lstStyle/>
                    <a:p>
                      <a:pPr algn="ctr">
                        <a:lnSpc>
                          <a:spcPct val="107000"/>
                        </a:lnSpc>
                        <a:spcAft>
                          <a:spcPts val="800"/>
                        </a:spcAft>
                      </a:pPr>
                      <a:r>
                        <a:rPr lang="en-US" sz="10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a:effectLst/>
                        </a:rPr>
                        <a:t>host_total_listings_count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a:effectLst/>
                        </a:rPr>
                        <a:t>float64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dirty="0">
                          <a:effectLst/>
                        </a:rPr>
                        <a:t>The number of listings the host has.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2704111907"/>
                  </a:ext>
                </a:extLst>
              </a:tr>
              <a:tr h="494507">
                <a:tc>
                  <a:txBody>
                    <a:bodyPr/>
                    <a:lstStyle/>
                    <a:p>
                      <a:pPr algn="ctr">
                        <a:lnSpc>
                          <a:spcPct val="107000"/>
                        </a:lnSpc>
                        <a:spcAft>
                          <a:spcPts val="800"/>
                        </a:spcAft>
                      </a:pPr>
                      <a:r>
                        <a:rPr lang="en-US" sz="10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dirty="0">
                          <a:effectLst/>
                        </a:rPr>
                        <a:t>latitude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a:effectLst/>
                        </a:rPr>
                        <a:t>float64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a:effectLst/>
                        </a:rPr>
                        <a:t>Uses the World Geodetic System (WGS84) projection for latitude and longitude.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1508545684"/>
                  </a:ext>
                </a:extLst>
              </a:tr>
              <a:tr h="494507">
                <a:tc>
                  <a:txBody>
                    <a:bodyPr/>
                    <a:lstStyle/>
                    <a:p>
                      <a:pPr algn="ctr">
                        <a:lnSpc>
                          <a:spcPct val="107000"/>
                        </a:lnSpc>
                        <a:spcAft>
                          <a:spcPts val="800"/>
                        </a:spcAft>
                      </a:pPr>
                      <a:r>
                        <a:rPr lang="en-US" sz="10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a:effectLst/>
                        </a:rPr>
                        <a:t>longitude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a:effectLst/>
                        </a:rPr>
                        <a:t>float64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a:effectLst/>
                        </a:rPr>
                        <a:t>Uses the World Geodetic System (WGS84) projection for latitude and longitude.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856287104"/>
                  </a:ext>
                </a:extLst>
              </a:tr>
              <a:tr h="316411">
                <a:tc>
                  <a:txBody>
                    <a:bodyPr/>
                    <a:lstStyle/>
                    <a:p>
                      <a:pPr algn="ctr">
                        <a:lnSpc>
                          <a:spcPct val="107000"/>
                        </a:lnSpc>
                        <a:spcAft>
                          <a:spcPts val="800"/>
                        </a:spcAft>
                      </a:pPr>
                      <a:r>
                        <a:rPr lang="en-US" sz="10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dirty="0">
                          <a:effectLst/>
                        </a:rPr>
                        <a:t>accommodates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a:effectLst/>
                        </a:rPr>
                        <a:t>int64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a:effectLst/>
                        </a:rPr>
                        <a:t>The maximum capacity of the listing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680455762"/>
                  </a:ext>
                </a:extLst>
              </a:tr>
              <a:tr h="348114">
                <a:tc>
                  <a:txBody>
                    <a:bodyPr/>
                    <a:lstStyle/>
                    <a:p>
                      <a:pPr algn="ctr">
                        <a:lnSpc>
                          <a:spcPct val="107000"/>
                        </a:lnSpc>
                        <a:spcAft>
                          <a:spcPts val="800"/>
                        </a:spcAft>
                      </a:pPr>
                      <a:r>
                        <a:rPr lang="en-US" sz="1000">
                          <a:effectLst/>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a:effectLst/>
                        </a:rPr>
                        <a:t>bathrooms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a:effectLst/>
                        </a:rPr>
                        <a:t>float64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a:effectLst/>
                        </a:rPr>
                        <a:t>The number of bathrooms in the listing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2667859331"/>
                  </a:ext>
                </a:extLst>
              </a:tr>
              <a:tr h="348114">
                <a:tc>
                  <a:txBody>
                    <a:bodyPr/>
                    <a:lstStyle/>
                    <a:p>
                      <a:pPr algn="ctr">
                        <a:lnSpc>
                          <a:spcPct val="107000"/>
                        </a:lnSpc>
                        <a:spcAft>
                          <a:spcPts val="800"/>
                        </a:spcAft>
                      </a:pPr>
                      <a:r>
                        <a:rPr lang="en-US" sz="10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dirty="0">
                          <a:effectLst/>
                        </a:rPr>
                        <a:t>bedrooms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a:effectLst/>
                        </a:rPr>
                        <a:t>float64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a:effectLst/>
                        </a:rPr>
                        <a:t>The number of bedrooms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1958753675"/>
                  </a:ext>
                </a:extLst>
              </a:tr>
              <a:tr h="348114">
                <a:tc>
                  <a:txBody>
                    <a:bodyPr/>
                    <a:lstStyle/>
                    <a:p>
                      <a:pPr algn="ctr">
                        <a:lnSpc>
                          <a:spcPct val="107000"/>
                        </a:lnSpc>
                        <a:spcAft>
                          <a:spcPts val="800"/>
                        </a:spcAft>
                      </a:pPr>
                      <a:r>
                        <a:rPr lang="en-US" sz="1000">
                          <a:effectLst/>
                        </a:rPr>
                        <a:t>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dirty="0">
                          <a:effectLst/>
                        </a:rPr>
                        <a:t>beds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a:effectLst/>
                        </a:rPr>
                        <a:t>float64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a:effectLst/>
                        </a:rPr>
                        <a:t>The number of bed(s)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4187781357"/>
                  </a:ext>
                </a:extLst>
              </a:tr>
              <a:tr h="423281">
                <a:tc>
                  <a:txBody>
                    <a:bodyPr/>
                    <a:lstStyle/>
                    <a:p>
                      <a:pPr algn="ctr">
                        <a:lnSpc>
                          <a:spcPct val="107000"/>
                        </a:lnSpc>
                        <a:spcAft>
                          <a:spcPts val="800"/>
                        </a:spcAft>
                      </a:pPr>
                      <a:r>
                        <a:rPr lang="en-US" sz="1000">
                          <a:effectLst/>
                        </a:rPr>
                        <a:t>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dirty="0" err="1">
                          <a:effectLst/>
                        </a:rPr>
                        <a:t>minimum_nights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a:effectLst/>
                        </a:rPr>
                        <a:t>int64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a:effectLst/>
                        </a:rPr>
                        <a:t>minimum number of night stay for the listing.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871296125"/>
                  </a:ext>
                </a:extLst>
              </a:tr>
              <a:tr h="423281">
                <a:tc>
                  <a:txBody>
                    <a:bodyPr/>
                    <a:lstStyle/>
                    <a:p>
                      <a:pPr algn="ctr">
                        <a:lnSpc>
                          <a:spcPct val="107000"/>
                        </a:lnSpc>
                        <a:spcAft>
                          <a:spcPts val="800"/>
                        </a:spcAft>
                      </a:pPr>
                      <a:r>
                        <a:rPr lang="en-US" sz="1000">
                          <a:effectLst/>
                        </a:rPr>
                        <a:t>13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dirty="0" err="1">
                          <a:effectLst/>
                        </a:rPr>
                        <a:t>maximum_nights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a:effectLst/>
                        </a:rPr>
                        <a:t>int64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a:effectLst/>
                        </a:rPr>
                        <a:t>maximum number of night stay for the listing.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2386973001"/>
                  </a:ext>
                </a:extLst>
              </a:tr>
              <a:tr h="522171">
                <a:tc>
                  <a:txBody>
                    <a:bodyPr/>
                    <a:lstStyle/>
                    <a:p>
                      <a:pPr algn="ctr">
                        <a:lnSpc>
                          <a:spcPct val="107000"/>
                        </a:lnSpc>
                        <a:spcAft>
                          <a:spcPts val="800"/>
                        </a:spcAft>
                      </a:pPr>
                      <a:r>
                        <a:rPr lang="en-US" sz="1000">
                          <a:effectLst/>
                        </a:rPr>
                        <a:t>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a:effectLst/>
                        </a:rPr>
                        <a:t>minimum_minimum_nights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a:effectLst/>
                        </a:rPr>
                        <a:t>float64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a:effectLst/>
                        </a:rPr>
                        <a:t>the smallest minimum_night value from the calender (looking 365 nights in the future)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270522774"/>
                  </a:ext>
                </a:extLst>
              </a:tr>
              <a:tr h="494507">
                <a:tc>
                  <a:txBody>
                    <a:bodyPr/>
                    <a:lstStyle/>
                    <a:p>
                      <a:pPr algn="ctr">
                        <a:lnSpc>
                          <a:spcPct val="107000"/>
                        </a:lnSpc>
                        <a:spcAft>
                          <a:spcPts val="800"/>
                        </a:spcAft>
                      </a:pPr>
                      <a:r>
                        <a:rPr lang="en-US" sz="1000" dirty="0">
                          <a:effectLst/>
                        </a:rPr>
                        <a:t>15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dirty="0" err="1">
                          <a:effectLst/>
                        </a:rPr>
                        <a:t>maximum_minimum_nights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dirty="0">
                          <a:effectLst/>
                        </a:rPr>
                        <a:t>float64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dirty="0">
                          <a:effectLst/>
                        </a:rPr>
                        <a:t>the largest minimum night value from the </a:t>
                      </a:r>
                      <a:r>
                        <a:rPr lang="en-US" sz="1000" dirty="0" err="1">
                          <a:effectLst/>
                        </a:rPr>
                        <a:t>calender</a:t>
                      </a:r>
                      <a:r>
                        <a:rPr lang="en-US" sz="1000" dirty="0">
                          <a:effectLst/>
                        </a:rPr>
                        <a:t> (looking 365 nights in the future)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1807838273"/>
                  </a:ext>
                </a:extLst>
              </a:tr>
            </a:tbl>
          </a:graphicData>
        </a:graphic>
      </p:graphicFrame>
      <p:graphicFrame>
        <p:nvGraphicFramePr>
          <p:cNvPr id="12" name="Table 12">
            <a:extLst>
              <a:ext uri="{FF2B5EF4-FFF2-40B4-BE49-F238E27FC236}">
                <a16:creationId xmlns="" xmlns:a16="http://schemas.microsoft.com/office/drawing/2014/main" id="{4B5264E3-7139-45F0-BBB1-23337C1EAB74}"/>
              </a:ext>
            </a:extLst>
          </p:cNvPr>
          <p:cNvGraphicFramePr>
            <a:graphicFrameLocks noGrp="1"/>
          </p:cNvGraphicFramePr>
          <p:nvPr>
            <p:extLst>
              <p:ext uri="{D42A27DB-BD31-4B8C-83A1-F6EECF244321}">
                <p14:modId xmlns:p14="http://schemas.microsoft.com/office/powerpoint/2010/main" val="542657313"/>
              </p:ext>
            </p:extLst>
          </p:nvPr>
        </p:nvGraphicFramePr>
        <p:xfrm>
          <a:off x="685800" y="3273014"/>
          <a:ext cx="5041154" cy="2663702"/>
        </p:xfrm>
        <a:graphic>
          <a:graphicData uri="http://schemas.openxmlformats.org/drawingml/2006/table">
            <a:tbl>
              <a:tblPr firstRow="1" bandRow="1">
                <a:tableStyleId>{5C22544A-7EE6-4342-B048-85BDC9FD1C3A}</a:tableStyleId>
              </a:tblPr>
              <a:tblGrid>
                <a:gridCol w="2520577">
                  <a:extLst>
                    <a:ext uri="{9D8B030D-6E8A-4147-A177-3AD203B41FA5}">
                      <a16:colId xmlns="" xmlns:a16="http://schemas.microsoft.com/office/drawing/2014/main" val="2948135925"/>
                    </a:ext>
                  </a:extLst>
                </a:gridCol>
                <a:gridCol w="2520577">
                  <a:extLst>
                    <a:ext uri="{9D8B030D-6E8A-4147-A177-3AD203B41FA5}">
                      <a16:colId xmlns="" xmlns:a16="http://schemas.microsoft.com/office/drawing/2014/main" val="3336850686"/>
                    </a:ext>
                  </a:extLst>
                </a:gridCol>
              </a:tblGrid>
              <a:tr h="383117">
                <a:tc>
                  <a:txBody>
                    <a:bodyPr/>
                    <a:lstStyle/>
                    <a:p>
                      <a:pPr algn="ctr"/>
                      <a:r>
                        <a:rPr lang="en-IN" dirty="0"/>
                        <a:t>Data Information</a:t>
                      </a:r>
                    </a:p>
                  </a:txBody>
                  <a:tcPr/>
                </a:tc>
                <a:tc>
                  <a:txBody>
                    <a:bodyPr/>
                    <a:lstStyle/>
                    <a:p>
                      <a:pPr algn="ctr"/>
                      <a:r>
                        <a:rPr lang="en-IN" dirty="0"/>
                        <a:t>Number</a:t>
                      </a:r>
                    </a:p>
                  </a:txBody>
                  <a:tcPr/>
                </a:tc>
                <a:extLst>
                  <a:ext uri="{0D108BD9-81ED-4DB2-BD59-A6C34878D82A}">
                    <a16:rowId xmlns="" xmlns:a16="http://schemas.microsoft.com/office/drawing/2014/main" val="32711540"/>
                  </a:ext>
                </a:extLst>
              </a:tr>
              <a:tr h="383117">
                <a:tc>
                  <a:txBody>
                    <a:bodyPr/>
                    <a:lstStyle/>
                    <a:p>
                      <a:pPr algn="ctr"/>
                      <a:r>
                        <a:rPr lang="en-IN" dirty="0"/>
                        <a:t>Features</a:t>
                      </a:r>
                    </a:p>
                  </a:txBody>
                  <a:tcPr/>
                </a:tc>
                <a:tc>
                  <a:txBody>
                    <a:bodyPr/>
                    <a:lstStyle/>
                    <a:p>
                      <a:pPr algn="ctr"/>
                      <a:r>
                        <a:rPr lang="en-IN" dirty="0"/>
                        <a:t>74</a:t>
                      </a:r>
                    </a:p>
                  </a:txBody>
                  <a:tcPr/>
                </a:tc>
                <a:extLst>
                  <a:ext uri="{0D108BD9-81ED-4DB2-BD59-A6C34878D82A}">
                    <a16:rowId xmlns="" xmlns:a16="http://schemas.microsoft.com/office/drawing/2014/main" val="3662884680"/>
                  </a:ext>
                </a:extLst>
              </a:tr>
              <a:tr h="3831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Rows</a:t>
                      </a:r>
                    </a:p>
                  </a:txBody>
                  <a:tcPr/>
                </a:tc>
                <a:tc>
                  <a:txBody>
                    <a:bodyPr/>
                    <a:lstStyle/>
                    <a:p>
                      <a:pPr algn="ctr"/>
                      <a:r>
                        <a:rPr lang="en-US" sz="1800" kern="1200" dirty="0">
                          <a:solidFill>
                            <a:schemeClr val="dk1"/>
                          </a:solidFill>
                          <a:effectLst/>
                          <a:latin typeface="+mn-lt"/>
                          <a:ea typeface="+mn-ea"/>
                          <a:cs typeface="+mn-cs"/>
                        </a:rPr>
                        <a:t>33000</a:t>
                      </a:r>
                      <a:endParaRPr lang="en-IN" dirty="0"/>
                    </a:p>
                  </a:txBody>
                  <a:tcPr/>
                </a:tc>
                <a:extLst>
                  <a:ext uri="{0D108BD9-81ED-4DB2-BD59-A6C34878D82A}">
                    <a16:rowId xmlns="" xmlns:a16="http://schemas.microsoft.com/office/drawing/2014/main" val="4002911412"/>
                  </a:ext>
                </a:extLst>
              </a:tr>
              <a:tr h="383117">
                <a:tc>
                  <a:txBody>
                    <a:bodyPr/>
                    <a:lstStyle/>
                    <a:p>
                      <a:pPr algn="ctr"/>
                      <a:r>
                        <a:rPr lang="en-IN" dirty="0"/>
                        <a:t>Independent</a:t>
                      </a:r>
                    </a:p>
                  </a:txBody>
                  <a:tcPr/>
                </a:tc>
                <a:tc>
                  <a:txBody>
                    <a:bodyPr/>
                    <a:lstStyle/>
                    <a:p>
                      <a:pPr algn="ctr"/>
                      <a:r>
                        <a:rPr lang="en-IN" dirty="0"/>
                        <a:t>73</a:t>
                      </a:r>
                    </a:p>
                  </a:txBody>
                  <a:tcPr/>
                </a:tc>
                <a:extLst>
                  <a:ext uri="{0D108BD9-81ED-4DB2-BD59-A6C34878D82A}">
                    <a16:rowId xmlns="" xmlns:a16="http://schemas.microsoft.com/office/drawing/2014/main" val="4171236139"/>
                  </a:ext>
                </a:extLst>
              </a:tr>
              <a:tr h="378198">
                <a:tc>
                  <a:txBody>
                    <a:bodyPr/>
                    <a:lstStyle/>
                    <a:p>
                      <a:pPr algn="ctr"/>
                      <a:r>
                        <a:rPr lang="en-IN" dirty="0"/>
                        <a:t>Dependent</a:t>
                      </a:r>
                    </a:p>
                  </a:txBody>
                  <a:tcPr/>
                </a:tc>
                <a:tc>
                  <a:txBody>
                    <a:bodyPr/>
                    <a:lstStyle/>
                    <a:p>
                      <a:pPr algn="ctr"/>
                      <a:r>
                        <a:rPr lang="en-IN" dirty="0"/>
                        <a:t>1</a:t>
                      </a:r>
                    </a:p>
                  </a:txBody>
                  <a:tcPr/>
                </a:tc>
                <a:extLst>
                  <a:ext uri="{0D108BD9-81ED-4DB2-BD59-A6C34878D82A}">
                    <a16:rowId xmlns="" xmlns:a16="http://schemas.microsoft.com/office/drawing/2014/main" val="3054934784"/>
                  </a:ext>
                </a:extLst>
              </a:tr>
              <a:tr h="376518">
                <a:tc>
                  <a:txBody>
                    <a:bodyPr/>
                    <a:lstStyle/>
                    <a:p>
                      <a:pPr algn="ctr"/>
                      <a:r>
                        <a:rPr lang="en-IN" dirty="0"/>
                        <a:t>Numerical</a:t>
                      </a:r>
                    </a:p>
                  </a:txBody>
                  <a:tcPr/>
                </a:tc>
                <a:tc>
                  <a:txBody>
                    <a:bodyPr/>
                    <a:lstStyle/>
                    <a:p>
                      <a:pPr algn="ctr"/>
                      <a:r>
                        <a:rPr lang="en-IN" dirty="0"/>
                        <a:t>39</a:t>
                      </a:r>
                    </a:p>
                  </a:txBody>
                  <a:tcPr/>
                </a:tc>
                <a:extLst>
                  <a:ext uri="{0D108BD9-81ED-4DB2-BD59-A6C34878D82A}">
                    <a16:rowId xmlns="" xmlns:a16="http://schemas.microsoft.com/office/drawing/2014/main" val="2750453452"/>
                  </a:ext>
                </a:extLst>
              </a:tr>
              <a:tr h="376518">
                <a:tc>
                  <a:txBody>
                    <a:bodyPr/>
                    <a:lstStyle/>
                    <a:p>
                      <a:pPr algn="ctr"/>
                      <a:r>
                        <a:rPr lang="en-IN" dirty="0"/>
                        <a:t>Categorical</a:t>
                      </a:r>
                    </a:p>
                  </a:txBody>
                  <a:tcPr/>
                </a:tc>
                <a:tc>
                  <a:txBody>
                    <a:bodyPr/>
                    <a:lstStyle/>
                    <a:p>
                      <a:pPr algn="ctr"/>
                      <a:r>
                        <a:rPr lang="en-IN" dirty="0"/>
                        <a:t>34</a:t>
                      </a:r>
                    </a:p>
                  </a:txBody>
                  <a:tcPr/>
                </a:tc>
                <a:extLst>
                  <a:ext uri="{0D108BD9-81ED-4DB2-BD59-A6C34878D82A}">
                    <a16:rowId xmlns="" xmlns:a16="http://schemas.microsoft.com/office/drawing/2014/main" val="3706099462"/>
                  </a:ext>
                </a:extLst>
              </a:tr>
            </a:tbl>
          </a:graphicData>
        </a:graphic>
      </p:graphicFrame>
      <p:sp>
        <p:nvSpPr>
          <p:cNvPr id="6" name="TextBox 1">
            <a:extLst>
              <a:ext uri="{FF2B5EF4-FFF2-40B4-BE49-F238E27FC236}">
                <a16:creationId xmlns:lc="http://schemas.openxmlformats.org/drawingml/2006/lockedCanvas" xmlns:a16="http://schemas.microsoft.com/office/drawing/2014/main" xmlns="" id="{24E4DD49-2CF0-41D1-9469-026F2722560B}"/>
              </a:ext>
            </a:extLst>
          </p:cNvPr>
          <p:cNvSpPr txBox="1"/>
          <p:nvPr/>
        </p:nvSpPr>
        <p:spPr>
          <a:xfrm>
            <a:off x="556701" y="1219200"/>
            <a:ext cx="5568328" cy="193899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buFont typeface="Arial" panose="020B0604020202020204" pitchFamily="34" charset="0"/>
              <a:buChar char="•"/>
            </a:pPr>
            <a:r>
              <a:rPr lang="en-IN" sz="2000" dirty="0">
                <a:latin typeface="+mn-lt"/>
                <a:ea typeface="Calibri" panose="020F0502020204030204" pitchFamily="34" charset="0"/>
                <a:cs typeface="Times New Roman" panose="02020603050405020304" pitchFamily="18" charset="0"/>
              </a:rPr>
              <a:t>The data was made available by </a:t>
            </a:r>
            <a:r>
              <a:rPr lang="en-US" sz="2000" dirty="0">
                <a:latin typeface="+mn-lt"/>
              </a:rPr>
              <a:t>Inside </a:t>
            </a:r>
            <a:r>
              <a:rPr lang="en-US" sz="2000" dirty="0" err="1">
                <a:latin typeface="+mn-lt"/>
              </a:rPr>
              <a:t>Airbnb</a:t>
            </a:r>
            <a:r>
              <a:rPr lang="en-US" sz="2000" dirty="0">
                <a:latin typeface="+mn-lt"/>
              </a:rPr>
              <a:t> site </a:t>
            </a:r>
            <a:r>
              <a:rPr lang="en-US" sz="2000" dirty="0" smtClean="0">
                <a:latin typeface="+mn-lt"/>
              </a:rPr>
              <a:t>and is </a:t>
            </a:r>
            <a:r>
              <a:rPr lang="en-US" sz="2000" dirty="0">
                <a:latin typeface="+mn-lt"/>
              </a:rPr>
              <a:t>sourced from publicly available information from the </a:t>
            </a:r>
            <a:r>
              <a:rPr lang="en-US" sz="2000" dirty="0" err="1">
                <a:latin typeface="+mn-lt"/>
              </a:rPr>
              <a:t>Airbnb</a:t>
            </a:r>
            <a:r>
              <a:rPr lang="en-US" sz="2000" dirty="0">
                <a:latin typeface="+mn-lt"/>
              </a:rPr>
              <a:t> site</a:t>
            </a:r>
            <a:r>
              <a:rPr lang="en-US" sz="2000" dirty="0" smtClean="0">
                <a:latin typeface="+mn-lt"/>
              </a:rPr>
              <a:t>.</a:t>
            </a:r>
          </a:p>
          <a:p>
            <a:pPr marL="285750" indent="-285750" algn="just">
              <a:buFont typeface="Arial" panose="020B0604020202020204" pitchFamily="34" charset="0"/>
              <a:buChar char="•"/>
            </a:pPr>
            <a:r>
              <a:rPr lang="en-IN" sz="2000" dirty="0" smtClean="0">
                <a:latin typeface="+mn-lt"/>
                <a:ea typeface="Calibri" panose="020F0502020204030204" pitchFamily="34" charset="0"/>
                <a:cs typeface="Times New Roman" panose="02020603050405020304" pitchFamily="18" charset="0"/>
              </a:rPr>
              <a:t>The </a:t>
            </a:r>
            <a:r>
              <a:rPr lang="en-IN" sz="2000" dirty="0">
                <a:latin typeface="+mn-lt"/>
                <a:ea typeface="Calibri" panose="020F0502020204030204" pitchFamily="34" charset="0"/>
                <a:cs typeface="Times New Roman" panose="02020603050405020304" pitchFamily="18" charset="0"/>
              </a:rPr>
              <a:t>dataset </a:t>
            </a:r>
            <a:r>
              <a:rPr lang="en-IN" sz="2000" dirty="0" smtClean="0">
                <a:latin typeface="+mn-lt"/>
                <a:ea typeface="Calibri" panose="020F0502020204030204" pitchFamily="34" charset="0"/>
                <a:cs typeface="Times New Roman" panose="02020603050405020304" pitchFamily="18" charset="0"/>
              </a:rPr>
              <a:t>contains </a:t>
            </a:r>
            <a:r>
              <a:rPr lang="en-IN" sz="2000" dirty="0">
                <a:latin typeface="+mn-lt"/>
                <a:ea typeface="Calibri" panose="020F0502020204030204" pitchFamily="34" charset="0"/>
                <a:cs typeface="Times New Roman" panose="02020603050405020304" pitchFamily="18" charset="0"/>
              </a:rPr>
              <a:t>record of the </a:t>
            </a:r>
            <a:r>
              <a:rPr lang="en-IN" sz="2000" dirty="0" smtClean="0">
                <a:latin typeface="+mn-lt"/>
                <a:ea typeface="Calibri" panose="020F0502020204030204" pitchFamily="34" charset="0"/>
                <a:cs typeface="Times New Roman" panose="02020603050405020304" pitchFamily="18" charset="0"/>
              </a:rPr>
              <a:t>hosts who are part if the </a:t>
            </a:r>
            <a:r>
              <a:rPr lang="en-IN" sz="2000" dirty="0" err="1" smtClean="0">
                <a:latin typeface="+mn-lt"/>
                <a:ea typeface="Calibri" panose="020F0502020204030204" pitchFamily="34" charset="0"/>
                <a:cs typeface="Times New Roman" panose="02020603050405020304" pitchFamily="18" charset="0"/>
              </a:rPr>
              <a:t>Airbnb</a:t>
            </a:r>
            <a:r>
              <a:rPr lang="en-IN" sz="2000" dirty="0" smtClean="0">
                <a:latin typeface="+mn-lt"/>
                <a:ea typeface="Calibri" panose="020F0502020204030204" pitchFamily="34" charset="0"/>
                <a:cs typeface="Times New Roman" panose="02020603050405020304" pitchFamily="18" charset="0"/>
              </a:rPr>
              <a:t> OTA platform.</a:t>
            </a:r>
          </a:p>
          <a:p>
            <a:pPr marL="285750" indent="-285750" algn="just">
              <a:buFont typeface="Arial" panose="020B0604020202020204" pitchFamily="34" charset="0"/>
              <a:buChar char="•"/>
            </a:pPr>
            <a:r>
              <a:rPr lang="en-IN" sz="2000" dirty="0" smtClean="0">
                <a:latin typeface="+mn-lt"/>
                <a:ea typeface="Calibri" panose="020F0502020204030204" pitchFamily="34" charset="0"/>
                <a:cs typeface="Times New Roman" panose="02020603050405020304" pitchFamily="18" charset="0"/>
              </a:rPr>
              <a:t>The records details are as below:</a:t>
            </a:r>
            <a:endParaRPr lang="en-IN" sz="2000" dirty="0">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1817075"/>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 xmlns:a16="http://schemas.microsoft.com/office/drawing/2014/main" id="{86BB6C0B-82FA-4DD2-B9C0-0AFEE32BCA7A}"/>
              </a:ext>
            </a:extLst>
          </p:cNvPr>
          <p:cNvGraphicFramePr>
            <a:graphicFrameLocks noGrp="1"/>
          </p:cNvGraphicFramePr>
          <p:nvPr>
            <p:extLst>
              <p:ext uri="{D42A27DB-BD31-4B8C-83A1-F6EECF244321}">
                <p14:modId xmlns:p14="http://schemas.microsoft.com/office/powerpoint/2010/main" val="307706857"/>
              </p:ext>
            </p:extLst>
          </p:nvPr>
        </p:nvGraphicFramePr>
        <p:xfrm>
          <a:off x="6158324" y="609600"/>
          <a:ext cx="6051261" cy="5329379"/>
        </p:xfrm>
        <a:graphic>
          <a:graphicData uri="http://schemas.openxmlformats.org/drawingml/2006/table">
            <a:tbl>
              <a:tblPr firstRow="1" firstCol="1" bandRow="1">
                <a:tableStyleId>{5C22544A-7EE6-4342-B048-85BDC9FD1C3A}</a:tableStyleId>
              </a:tblPr>
              <a:tblGrid>
                <a:gridCol w="677403">
                  <a:extLst>
                    <a:ext uri="{9D8B030D-6E8A-4147-A177-3AD203B41FA5}">
                      <a16:colId xmlns="" xmlns:a16="http://schemas.microsoft.com/office/drawing/2014/main" val="1910926757"/>
                    </a:ext>
                  </a:extLst>
                </a:gridCol>
                <a:gridCol w="2286000">
                  <a:extLst>
                    <a:ext uri="{9D8B030D-6E8A-4147-A177-3AD203B41FA5}">
                      <a16:colId xmlns="" xmlns:a16="http://schemas.microsoft.com/office/drawing/2014/main" val="615364678"/>
                    </a:ext>
                  </a:extLst>
                </a:gridCol>
                <a:gridCol w="996008">
                  <a:extLst>
                    <a:ext uri="{9D8B030D-6E8A-4147-A177-3AD203B41FA5}">
                      <a16:colId xmlns="" xmlns:a16="http://schemas.microsoft.com/office/drawing/2014/main" val="668028682"/>
                    </a:ext>
                  </a:extLst>
                </a:gridCol>
                <a:gridCol w="2091850">
                  <a:extLst>
                    <a:ext uri="{9D8B030D-6E8A-4147-A177-3AD203B41FA5}">
                      <a16:colId xmlns="" xmlns:a16="http://schemas.microsoft.com/office/drawing/2014/main" val="2413840263"/>
                    </a:ext>
                  </a:extLst>
                </a:gridCol>
              </a:tblGrid>
              <a:tr h="502915">
                <a:tc>
                  <a:txBody>
                    <a:bodyPr/>
                    <a:lstStyle/>
                    <a:p>
                      <a:pPr algn="ctr">
                        <a:lnSpc>
                          <a:spcPct val="107000"/>
                        </a:lnSpc>
                        <a:spcAft>
                          <a:spcPts val="800"/>
                        </a:spcAft>
                      </a:pPr>
                      <a:r>
                        <a:rPr lang="en-US" sz="1000">
                          <a:effectLst/>
                        </a:rPr>
                        <a:t>31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dirty="0" err="1">
                          <a:effectLst/>
                        </a:rPr>
                        <a:t>review_scores_checkin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dirty="0">
                          <a:effectLst/>
                        </a:rPr>
                        <a:t>float64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a:effectLst/>
                        </a:rPr>
                        <a:t>The checkin review score for the stay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770031796"/>
                  </a:ext>
                </a:extLst>
              </a:tr>
              <a:tr h="502915">
                <a:tc>
                  <a:txBody>
                    <a:bodyPr/>
                    <a:lstStyle/>
                    <a:p>
                      <a:pPr algn="ctr">
                        <a:lnSpc>
                          <a:spcPct val="107000"/>
                        </a:lnSpc>
                        <a:spcAft>
                          <a:spcPts val="800"/>
                        </a:spcAft>
                      </a:pPr>
                      <a:r>
                        <a:rPr lang="en-US" sz="1000">
                          <a:effectLst/>
                        </a:rPr>
                        <a:t>32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dirty="0" err="1">
                          <a:effectLst/>
                        </a:rPr>
                        <a:t>review_scores_communication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a:effectLst/>
                        </a:rPr>
                        <a:t>float64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a:effectLst/>
                        </a:rPr>
                        <a:t>The communication review score for the stay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2851796126"/>
                  </a:ext>
                </a:extLst>
              </a:tr>
              <a:tr h="502915">
                <a:tc>
                  <a:txBody>
                    <a:bodyPr/>
                    <a:lstStyle/>
                    <a:p>
                      <a:pPr algn="ctr">
                        <a:lnSpc>
                          <a:spcPct val="107000"/>
                        </a:lnSpc>
                        <a:spcAft>
                          <a:spcPts val="800"/>
                        </a:spcAft>
                      </a:pPr>
                      <a:r>
                        <a:rPr lang="en-US" sz="1000">
                          <a:effectLst/>
                        </a:rPr>
                        <a:t>33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dirty="0" err="1">
                          <a:effectLst/>
                        </a:rPr>
                        <a:t>review_scores_location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a:effectLst/>
                        </a:rPr>
                        <a:t>float64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a:effectLst/>
                        </a:rPr>
                        <a:t>The location review score for the stay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2123661567"/>
                  </a:ext>
                </a:extLst>
              </a:tr>
              <a:tr h="277395">
                <a:tc>
                  <a:txBody>
                    <a:bodyPr/>
                    <a:lstStyle/>
                    <a:p>
                      <a:pPr algn="ctr">
                        <a:lnSpc>
                          <a:spcPct val="107000"/>
                        </a:lnSpc>
                        <a:spcAft>
                          <a:spcPts val="800"/>
                        </a:spcAft>
                      </a:pPr>
                      <a:r>
                        <a:rPr lang="en-US" sz="1000">
                          <a:effectLst/>
                        </a:rPr>
                        <a:t>34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dirty="0" err="1">
                          <a:effectLst/>
                        </a:rPr>
                        <a:t>review_scores_value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a:effectLst/>
                        </a:rPr>
                        <a:t>float64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a:effectLst/>
                        </a:rPr>
                        <a:t>The value review score for the stay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3251284229"/>
                  </a:ext>
                </a:extLst>
              </a:tr>
              <a:tr h="760081">
                <a:tc>
                  <a:txBody>
                    <a:bodyPr/>
                    <a:lstStyle/>
                    <a:p>
                      <a:pPr algn="ctr">
                        <a:lnSpc>
                          <a:spcPct val="107000"/>
                        </a:lnSpc>
                        <a:spcAft>
                          <a:spcPts val="800"/>
                        </a:spcAft>
                      </a:pPr>
                      <a:r>
                        <a:rPr lang="en-US" sz="1000">
                          <a:effectLst/>
                        </a:rPr>
                        <a:t>35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dirty="0" err="1">
                          <a:effectLst/>
                        </a:rPr>
                        <a:t>calculated_host_listings_count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a:effectLst/>
                        </a:rPr>
                        <a:t>int64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a:effectLst/>
                        </a:rPr>
                        <a:t>The number of listings the host has in the current scrape, in the city/region geography.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1984153771"/>
                  </a:ext>
                </a:extLst>
              </a:tr>
              <a:tr h="760081">
                <a:tc>
                  <a:txBody>
                    <a:bodyPr/>
                    <a:lstStyle/>
                    <a:p>
                      <a:pPr algn="ctr">
                        <a:lnSpc>
                          <a:spcPct val="107000"/>
                        </a:lnSpc>
                        <a:spcAft>
                          <a:spcPts val="800"/>
                        </a:spcAft>
                      </a:pPr>
                      <a:r>
                        <a:rPr lang="en-US" sz="1000">
                          <a:effectLst/>
                        </a:rPr>
                        <a:t>36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dirty="0" err="1">
                          <a:effectLst/>
                        </a:rPr>
                        <a:t>calculated_host_listings_count_entire_homes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a:effectLst/>
                        </a:rPr>
                        <a:t>int64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a:effectLst/>
                        </a:rPr>
                        <a:t>The number of Entire home/apt listings the host has in the current scrape, in the city/region geography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2527489772"/>
                  </a:ext>
                </a:extLst>
              </a:tr>
              <a:tr h="760081">
                <a:tc>
                  <a:txBody>
                    <a:bodyPr/>
                    <a:lstStyle/>
                    <a:p>
                      <a:pPr algn="ctr">
                        <a:lnSpc>
                          <a:spcPct val="107000"/>
                        </a:lnSpc>
                        <a:spcAft>
                          <a:spcPts val="800"/>
                        </a:spcAft>
                      </a:pPr>
                      <a:r>
                        <a:rPr lang="en-US" sz="1000">
                          <a:effectLst/>
                        </a:rPr>
                        <a:t>37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dirty="0" err="1">
                          <a:effectLst/>
                        </a:rPr>
                        <a:t>calculated_host_listings_count_private_rooms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a:effectLst/>
                        </a:rPr>
                        <a:t>int64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a:effectLst/>
                        </a:rPr>
                        <a:t>The number of Private room listings the host has in the current scrape, in the city/region geography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2025053340"/>
                  </a:ext>
                </a:extLst>
              </a:tr>
              <a:tr h="760081">
                <a:tc>
                  <a:txBody>
                    <a:bodyPr/>
                    <a:lstStyle/>
                    <a:p>
                      <a:pPr algn="ctr">
                        <a:lnSpc>
                          <a:spcPct val="107000"/>
                        </a:lnSpc>
                        <a:spcAft>
                          <a:spcPts val="800"/>
                        </a:spcAft>
                      </a:pPr>
                      <a:r>
                        <a:rPr lang="en-US" sz="1000">
                          <a:effectLst/>
                        </a:rPr>
                        <a:t>38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a:effectLst/>
                        </a:rPr>
                        <a:t>calculated_host_listings_count_shared_rooms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dirty="0">
                          <a:effectLst/>
                        </a:rPr>
                        <a:t>int64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a:effectLst/>
                        </a:rPr>
                        <a:t>The number of Shared room listings the host has in the current scrape, in the city/region geography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4243733352"/>
                  </a:ext>
                </a:extLst>
              </a:tr>
              <a:tr h="502915">
                <a:tc>
                  <a:txBody>
                    <a:bodyPr/>
                    <a:lstStyle/>
                    <a:p>
                      <a:pPr algn="ctr">
                        <a:lnSpc>
                          <a:spcPct val="107000"/>
                        </a:lnSpc>
                        <a:spcAft>
                          <a:spcPts val="800"/>
                        </a:spcAft>
                      </a:pPr>
                      <a:r>
                        <a:rPr lang="en-US" sz="1000">
                          <a:effectLst/>
                        </a:rPr>
                        <a:t>39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dirty="0" err="1">
                          <a:effectLst/>
                        </a:rPr>
                        <a:t>reviews_per_month</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dirty="0">
                          <a:effectLst/>
                        </a:rPr>
                        <a:t>float64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dirty="0">
                          <a:effectLst/>
                        </a:rPr>
                        <a:t>The number of reviews the listing has over the lifetime of the listing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3193891564"/>
                  </a:ext>
                </a:extLst>
              </a:tr>
            </a:tbl>
          </a:graphicData>
        </a:graphic>
      </p:graphicFrame>
      <p:sp>
        <p:nvSpPr>
          <p:cNvPr id="3" name="Rectangle 1">
            <a:extLst>
              <a:ext uri="{FF2B5EF4-FFF2-40B4-BE49-F238E27FC236}">
                <a16:creationId xmlns="" xmlns:a16="http://schemas.microsoft.com/office/drawing/2014/main" id="{38BCEEFB-05F5-4EFE-B06B-8F520C516382}"/>
              </a:ext>
            </a:extLst>
          </p:cNvPr>
          <p:cNvSpPr>
            <a:spLocks noChangeArrowheads="1"/>
          </p:cNvSpPr>
          <p:nvPr/>
        </p:nvSpPr>
        <p:spPr bwMode="auto">
          <a:xfrm>
            <a:off x="2908214" y="2184404"/>
            <a:ext cx="12446086" cy="512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4" name="Table 3">
            <a:extLst>
              <a:ext uri="{FF2B5EF4-FFF2-40B4-BE49-F238E27FC236}">
                <a16:creationId xmlns="" xmlns:a16="http://schemas.microsoft.com/office/drawing/2014/main" id="{92A1F20F-90B0-4861-9B61-C204F7AD3D0B}"/>
              </a:ext>
            </a:extLst>
          </p:cNvPr>
          <p:cNvGraphicFramePr>
            <a:graphicFrameLocks noGrp="1"/>
          </p:cNvGraphicFramePr>
          <p:nvPr>
            <p:extLst>
              <p:ext uri="{D42A27DB-BD31-4B8C-83A1-F6EECF244321}">
                <p14:modId xmlns:p14="http://schemas.microsoft.com/office/powerpoint/2010/main" val="3294892842"/>
              </p:ext>
            </p:extLst>
          </p:nvPr>
        </p:nvGraphicFramePr>
        <p:xfrm>
          <a:off x="685799" y="622655"/>
          <a:ext cx="5459506" cy="6165007"/>
        </p:xfrm>
        <a:graphic>
          <a:graphicData uri="http://schemas.openxmlformats.org/drawingml/2006/table">
            <a:tbl>
              <a:tblPr firstRow="1" firstCol="1" bandRow="1">
                <a:tableStyleId>{5C22544A-7EE6-4342-B048-85BDC9FD1C3A}</a:tableStyleId>
              </a:tblPr>
              <a:tblGrid>
                <a:gridCol w="685800">
                  <a:extLst>
                    <a:ext uri="{9D8B030D-6E8A-4147-A177-3AD203B41FA5}">
                      <a16:colId xmlns="" xmlns:a16="http://schemas.microsoft.com/office/drawing/2014/main" val="1814092870"/>
                    </a:ext>
                  </a:extLst>
                </a:gridCol>
                <a:gridCol w="1752601">
                  <a:extLst>
                    <a:ext uri="{9D8B030D-6E8A-4147-A177-3AD203B41FA5}">
                      <a16:colId xmlns="" xmlns:a16="http://schemas.microsoft.com/office/drawing/2014/main" val="2102644180"/>
                    </a:ext>
                  </a:extLst>
                </a:gridCol>
                <a:gridCol w="533400">
                  <a:extLst>
                    <a:ext uri="{9D8B030D-6E8A-4147-A177-3AD203B41FA5}">
                      <a16:colId xmlns="" xmlns:a16="http://schemas.microsoft.com/office/drawing/2014/main" val="1445286279"/>
                    </a:ext>
                  </a:extLst>
                </a:gridCol>
                <a:gridCol w="2487705">
                  <a:extLst>
                    <a:ext uri="{9D8B030D-6E8A-4147-A177-3AD203B41FA5}">
                      <a16:colId xmlns="" xmlns:a16="http://schemas.microsoft.com/office/drawing/2014/main" val="3394796291"/>
                    </a:ext>
                  </a:extLst>
                </a:gridCol>
              </a:tblGrid>
              <a:tr h="389598">
                <a:tc>
                  <a:txBody>
                    <a:bodyPr/>
                    <a:lstStyle/>
                    <a:p>
                      <a:pPr algn="ctr">
                        <a:lnSpc>
                          <a:spcPct val="107000"/>
                        </a:lnSpc>
                        <a:spcAft>
                          <a:spcPts val="800"/>
                        </a:spcAft>
                      </a:pPr>
                      <a:r>
                        <a:rPr lang="en-US" sz="900" dirty="0">
                          <a:effectLst/>
                        </a:rPr>
                        <a:t>16</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ctr"/>
                </a:tc>
                <a:tc>
                  <a:txBody>
                    <a:bodyPr/>
                    <a:lstStyle/>
                    <a:p>
                      <a:pPr algn="ctr">
                        <a:lnSpc>
                          <a:spcPct val="107000"/>
                        </a:lnSpc>
                        <a:spcAft>
                          <a:spcPts val="800"/>
                        </a:spcAft>
                      </a:pPr>
                      <a:r>
                        <a:rPr lang="en-US" sz="900" dirty="0" err="1">
                          <a:effectLst/>
                        </a:rPr>
                        <a:t>minimum_maximum_nights</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ctr"/>
                </a:tc>
                <a:tc>
                  <a:txBody>
                    <a:bodyPr/>
                    <a:lstStyle/>
                    <a:p>
                      <a:pPr algn="ctr">
                        <a:lnSpc>
                          <a:spcPct val="107000"/>
                        </a:lnSpc>
                        <a:spcAft>
                          <a:spcPts val="800"/>
                        </a:spcAft>
                      </a:pPr>
                      <a:r>
                        <a:rPr lang="en-US" sz="900">
                          <a:effectLst/>
                        </a:rPr>
                        <a:t>float64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ctr"/>
                </a:tc>
                <a:tc>
                  <a:txBody>
                    <a:bodyPr/>
                    <a:lstStyle/>
                    <a:p>
                      <a:pPr algn="ctr">
                        <a:lnSpc>
                          <a:spcPct val="107000"/>
                        </a:lnSpc>
                        <a:spcAft>
                          <a:spcPts val="800"/>
                        </a:spcAft>
                      </a:pPr>
                      <a:r>
                        <a:rPr lang="en-US" sz="900">
                          <a:effectLst/>
                        </a:rPr>
                        <a:t>the smallest maximum_night value from the calender (looking 365 nights in the future)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b"/>
                </a:tc>
                <a:extLst>
                  <a:ext uri="{0D108BD9-81ED-4DB2-BD59-A6C34878D82A}">
                    <a16:rowId xmlns="" xmlns:a16="http://schemas.microsoft.com/office/drawing/2014/main" val="3237401283"/>
                  </a:ext>
                </a:extLst>
              </a:tr>
              <a:tr h="403776">
                <a:tc>
                  <a:txBody>
                    <a:bodyPr/>
                    <a:lstStyle/>
                    <a:p>
                      <a:pPr algn="ctr">
                        <a:lnSpc>
                          <a:spcPct val="107000"/>
                        </a:lnSpc>
                        <a:spcAft>
                          <a:spcPts val="800"/>
                        </a:spcAft>
                      </a:pPr>
                      <a:r>
                        <a:rPr lang="en-US" sz="900">
                          <a:effectLst/>
                        </a:rPr>
                        <a:t>17</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ctr"/>
                </a:tc>
                <a:tc>
                  <a:txBody>
                    <a:bodyPr/>
                    <a:lstStyle/>
                    <a:p>
                      <a:pPr algn="ctr">
                        <a:lnSpc>
                          <a:spcPct val="107000"/>
                        </a:lnSpc>
                        <a:spcAft>
                          <a:spcPts val="800"/>
                        </a:spcAft>
                      </a:pPr>
                      <a:r>
                        <a:rPr lang="en-US" sz="900">
                          <a:effectLst/>
                        </a:rPr>
                        <a:t>maximum_maximum_nights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ctr"/>
                </a:tc>
                <a:tc>
                  <a:txBody>
                    <a:bodyPr/>
                    <a:lstStyle/>
                    <a:p>
                      <a:pPr algn="ctr">
                        <a:lnSpc>
                          <a:spcPct val="107000"/>
                        </a:lnSpc>
                        <a:spcAft>
                          <a:spcPts val="800"/>
                        </a:spcAft>
                      </a:pPr>
                      <a:r>
                        <a:rPr lang="en-US" sz="900">
                          <a:effectLst/>
                        </a:rPr>
                        <a:t>float64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ctr"/>
                </a:tc>
                <a:tc>
                  <a:txBody>
                    <a:bodyPr/>
                    <a:lstStyle/>
                    <a:p>
                      <a:pPr algn="ctr">
                        <a:lnSpc>
                          <a:spcPct val="107000"/>
                        </a:lnSpc>
                        <a:spcAft>
                          <a:spcPts val="800"/>
                        </a:spcAft>
                      </a:pPr>
                      <a:r>
                        <a:rPr lang="en-US" sz="900">
                          <a:effectLst/>
                        </a:rPr>
                        <a:t>the largest maximum_night value from the calender (looking 365 nights in the future)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b"/>
                </a:tc>
                <a:extLst>
                  <a:ext uri="{0D108BD9-81ED-4DB2-BD59-A6C34878D82A}">
                    <a16:rowId xmlns="" xmlns:a16="http://schemas.microsoft.com/office/drawing/2014/main" val="3092907940"/>
                  </a:ext>
                </a:extLst>
              </a:tr>
              <a:tr h="403776">
                <a:tc>
                  <a:txBody>
                    <a:bodyPr/>
                    <a:lstStyle/>
                    <a:p>
                      <a:pPr algn="ctr">
                        <a:lnSpc>
                          <a:spcPct val="107000"/>
                        </a:lnSpc>
                        <a:spcAft>
                          <a:spcPts val="800"/>
                        </a:spcAft>
                      </a:pPr>
                      <a:r>
                        <a:rPr lang="en-US" sz="900">
                          <a:effectLst/>
                        </a:rPr>
                        <a:t>18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ctr"/>
                </a:tc>
                <a:tc>
                  <a:txBody>
                    <a:bodyPr/>
                    <a:lstStyle/>
                    <a:p>
                      <a:pPr algn="ctr">
                        <a:lnSpc>
                          <a:spcPct val="107000"/>
                        </a:lnSpc>
                        <a:spcAft>
                          <a:spcPts val="800"/>
                        </a:spcAft>
                      </a:pPr>
                      <a:r>
                        <a:rPr lang="en-US" sz="900">
                          <a:effectLst/>
                        </a:rPr>
                        <a:t>minimum_nights_avg_ntm</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ctr"/>
                </a:tc>
                <a:tc>
                  <a:txBody>
                    <a:bodyPr/>
                    <a:lstStyle/>
                    <a:p>
                      <a:pPr algn="ctr">
                        <a:lnSpc>
                          <a:spcPct val="107000"/>
                        </a:lnSpc>
                        <a:spcAft>
                          <a:spcPts val="800"/>
                        </a:spcAft>
                      </a:pPr>
                      <a:r>
                        <a:rPr lang="en-US" sz="900">
                          <a:effectLst/>
                        </a:rPr>
                        <a:t>float64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ctr"/>
                </a:tc>
                <a:tc>
                  <a:txBody>
                    <a:bodyPr/>
                    <a:lstStyle/>
                    <a:p>
                      <a:pPr algn="ctr">
                        <a:lnSpc>
                          <a:spcPct val="107000"/>
                        </a:lnSpc>
                        <a:spcAft>
                          <a:spcPts val="800"/>
                        </a:spcAft>
                      </a:pPr>
                      <a:r>
                        <a:rPr lang="en-US" sz="900">
                          <a:effectLst/>
                        </a:rPr>
                        <a:t>the average minimum_night value from the calender (looking 365 nights in the future)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b"/>
                </a:tc>
                <a:extLst>
                  <a:ext uri="{0D108BD9-81ED-4DB2-BD59-A6C34878D82A}">
                    <a16:rowId xmlns="" xmlns:a16="http://schemas.microsoft.com/office/drawing/2014/main" val="3159734606"/>
                  </a:ext>
                </a:extLst>
              </a:tr>
              <a:tr h="610185">
                <a:tc>
                  <a:txBody>
                    <a:bodyPr/>
                    <a:lstStyle/>
                    <a:p>
                      <a:pPr algn="ctr">
                        <a:lnSpc>
                          <a:spcPct val="107000"/>
                        </a:lnSpc>
                        <a:spcAft>
                          <a:spcPts val="800"/>
                        </a:spcAft>
                      </a:pPr>
                      <a:r>
                        <a:rPr lang="en-US" sz="900">
                          <a:effectLst/>
                        </a:rPr>
                        <a:t>19</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ctr"/>
                </a:tc>
                <a:tc>
                  <a:txBody>
                    <a:bodyPr/>
                    <a:lstStyle/>
                    <a:p>
                      <a:pPr algn="ctr">
                        <a:lnSpc>
                          <a:spcPct val="107000"/>
                        </a:lnSpc>
                        <a:spcAft>
                          <a:spcPts val="800"/>
                        </a:spcAft>
                      </a:pPr>
                      <a:r>
                        <a:rPr lang="en-US" sz="900">
                          <a:effectLst/>
                        </a:rPr>
                        <a:t>maximum_nights_avg_ntm</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ctr"/>
                </a:tc>
                <a:tc>
                  <a:txBody>
                    <a:bodyPr/>
                    <a:lstStyle/>
                    <a:p>
                      <a:pPr algn="ctr">
                        <a:lnSpc>
                          <a:spcPct val="107000"/>
                        </a:lnSpc>
                        <a:spcAft>
                          <a:spcPts val="800"/>
                        </a:spcAft>
                      </a:pPr>
                      <a:r>
                        <a:rPr lang="en-US" sz="900">
                          <a:effectLst/>
                        </a:rPr>
                        <a:t>float64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ctr"/>
                </a:tc>
                <a:tc>
                  <a:txBody>
                    <a:bodyPr/>
                    <a:lstStyle/>
                    <a:p>
                      <a:pPr algn="ctr">
                        <a:lnSpc>
                          <a:spcPct val="107000"/>
                        </a:lnSpc>
                        <a:spcAft>
                          <a:spcPts val="800"/>
                        </a:spcAft>
                      </a:pPr>
                      <a:r>
                        <a:rPr lang="en-US" sz="900">
                          <a:effectLst/>
                        </a:rPr>
                        <a:t>the average maximum_night value from the calender (looking 365 nights in the future)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b"/>
                </a:tc>
                <a:extLst>
                  <a:ext uri="{0D108BD9-81ED-4DB2-BD59-A6C34878D82A}">
                    <a16:rowId xmlns="" xmlns:a16="http://schemas.microsoft.com/office/drawing/2014/main" val="4039914190"/>
                  </a:ext>
                </a:extLst>
              </a:tr>
              <a:tr h="221876">
                <a:tc>
                  <a:txBody>
                    <a:bodyPr/>
                    <a:lstStyle/>
                    <a:p>
                      <a:pPr algn="ctr">
                        <a:lnSpc>
                          <a:spcPct val="107000"/>
                        </a:lnSpc>
                        <a:spcAft>
                          <a:spcPts val="800"/>
                        </a:spcAft>
                      </a:pPr>
                      <a:r>
                        <a:rPr lang="en-US" sz="900">
                          <a:effectLst/>
                        </a:rPr>
                        <a:t>20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ctr"/>
                </a:tc>
                <a:tc>
                  <a:txBody>
                    <a:bodyPr/>
                    <a:lstStyle/>
                    <a:p>
                      <a:pPr algn="ctr">
                        <a:lnSpc>
                          <a:spcPct val="107000"/>
                        </a:lnSpc>
                        <a:spcAft>
                          <a:spcPts val="800"/>
                        </a:spcAft>
                      </a:pPr>
                      <a:r>
                        <a:rPr lang="en-US" sz="900">
                          <a:effectLst/>
                        </a:rPr>
                        <a:t>calendar_updated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ctr"/>
                </a:tc>
                <a:tc>
                  <a:txBody>
                    <a:bodyPr/>
                    <a:lstStyle/>
                    <a:p>
                      <a:pPr algn="ctr">
                        <a:lnSpc>
                          <a:spcPct val="107000"/>
                        </a:lnSpc>
                        <a:spcAft>
                          <a:spcPts val="800"/>
                        </a:spcAft>
                      </a:pPr>
                      <a:r>
                        <a:rPr lang="en-US" sz="900">
                          <a:effectLst/>
                        </a:rPr>
                        <a:t>float64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ctr"/>
                </a:tc>
                <a:tc>
                  <a:txBody>
                    <a:bodyPr/>
                    <a:lstStyle/>
                    <a:p>
                      <a:pPr algn="ctr">
                        <a:lnSpc>
                          <a:spcPct val="107000"/>
                        </a:lnSpc>
                        <a:spcAft>
                          <a:spcPts val="800"/>
                        </a:spcAft>
                      </a:pPr>
                      <a:r>
                        <a:rPr lang="en-US" sz="900">
                          <a:effectLst/>
                        </a:rPr>
                        <a:t>Calendar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ctr"/>
                </a:tc>
                <a:extLst>
                  <a:ext uri="{0D108BD9-81ED-4DB2-BD59-A6C34878D82A}">
                    <a16:rowId xmlns="" xmlns:a16="http://schemas.microsoft.com/office/drawing/2014/main" val="1296057196"/>
                  </a:ext>
                </a:extLst>
              </a:tr>
              <a:tr h="610185">
                <a:tc>
                  <a:txBody>
                    <a:bodyPr/>
                    <a:lstStyle/>
                    <a:p>
                      <a:pPr algn="ctr">
                        <a:lnSpc>
                          <a:spcPct val="107000"/>
                        </a:lnSpc>
                        <a:spcAft>
                          <a:spcPts val="800"/>
                        </a:spcAft>
                      </a:pPr>
                      <a:r>
                        <a:rPr lang="en-US" sz="900">
                          <a:effectLst/>
                        </a:rPr>
                        <a:t>21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ctr"/>
                </a:tc>
                <a:tc>
                  <a:txBody>
                    <a:bodyPr/>
                    <a:lstStyle/>
                    <a:p>
                      <a:pPr algn="ctr">
                        <a:lnSpc>
                          <a:spcPct val="107000"/>
                        </a:lnSpc>
                        <a:spcAft>
                          <a:spcPts val="800"/>
                        </a:spcAft>
                      </a:pPr>
                      <a:r>
                        <a:rPr lang="en-US" sz="900">
                          <a:effectLst/>
                        </a:rPr>
                        <a:t>availability_30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ctr"/>
                </a:tc>
                <a:tc>
                  <a:txBody>
                    <a:bodyPr/>
                    <a:lstStyle/>
                    <a:p>
                      <a:pPr algn="ctr">
                        <a:lnSpc>
                          <a:spcPct val="107000"/>
                        </a:lnSpc>
                        <a:spcAft>
                          <a:spcPts val="800"/>
                        </a:spcAft>
                      </a:pPr>
                      <a:r>
                        <a:rPr lang="en-US" sz="900">
                          <a:effectLst/>
                        </a:rPr>
                        <a:t>int64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ctr"/>
                </a:tc>
                <a:tc>
                  <a:txBody>
                    <a:bodyPr/>
                    <a:lstStyle/>
                    <a:p>
                      <a:pPr algn="ctr">
                        <a:lnSpc>
                          <a:spcPct val="107000"/>
                        </a:lnSpc>
                        <a:spcAft>
                          <a:spcPts val="800"/>
                        </a:spcAft>
                      </a:pPr>
                      <a:r>
                        <a:rPr lang="en-US" sz="900">
                          <a:effectLst/>
                        </a:rPr>
                        <a:t>avaliability_30. The availability of the listing 30 days in the future as determined by the calendar.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b"/>
                </a:tc>
                <a:extLst>
                  <a:ext uri="{0D108BD9-81ED-4DB2-BD59-A6C34878D82A}">
                    <a16:rowId xmlns="" xmlns:a16="http://schemas.microsoft.com/office/drawing/2014/main" val="4232199394"/>
                  </a:ext>
                </a:extLst>
              </a:tr>
              <a:tr h="610185">
                <a:tc>
                  <a:txBody>
                    <a:bodyPr/>
                    <a:lstStyle/>
                    <a:p>
                      <a:pPr algn="ctr">
                        <a:lnSpc>
                          <a:spcPct val="107000"/>
                        </a:lnSpc>
                        <a:spcAft>
                          <a:spcPts val="800"/>
                        </a:spcAft>
                      </a:pPr>
                      <a:r>
                        <a:rPr lang="en-US" sz="900">
                          <a:effectLst/>
                        </a:rPr>
                        <a:t>22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ctr"/>
                </a:tc>
                <a:tc>
                  <a:txBody>
                    <a:bodyPr/>
                    <a:lstStyle/>
                    <a:p>
                      <a:pPr algn="ctr">
                        <a:lnSpc>
                          <a:spcPct val="107000"/>
                        </a:lnSpc>
                        <a:spcAft>
                          <a:spcPts val="800"/>
                        </a:spcAft>
                      </a:pPr>
                      <a:r>
                        <a:rPr lang="en-US" sz="900" dirty="0">
                          <a:effectLst/>
                        </a:rPr>
                        <a:t>availability_60</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ctr"/>
                </a:tc>
                <a:tc>
                  <a:txBody>
                    <a:bodyPr/>
                    <a:lstStyle/>
                    <a:p>
                      <a:pPr algn="ctr">
                        <a:lnSpc>
                          <a:spcPct val="107000"/>
                        </a:lnSpc>
                        <a:spcAft>
                          <a:spcPts val="800"/>
                        </a:spcAft>
                      </a:pPr>
                      <a:r>
                        <a:rPr lang="en-US" sz="900">
                          <a:effectLst/>
                        </a:rPr>
                        <a:t>int64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ctr"/>
                </a:tc>
                <a:tc>
                  <a:txBody>
                    <a:bodyPr/>
                    <a:lstStyle/>
                    <a:p>
                      <a:pPr algn="ctr">
                        <a:lnSpc>
                          <a:spcPct val="107000"/>
                        </a:lnSpc>
                        <a:spcAft>
                          <a:spcPts val="800"/>
                        </a:spcAft>
                      </a:pPr>
                      <a:r>
                        <a:rPr lang="en-US" sz="900">
                          <a:effectLst/>
                        </a:rPr>
                        <a:t>avaliability_60. The availability of the listing 60 days in the future as determined by the calendar.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b"/>
                </a:tc>
                <a:extLst>
                  <a:ext uri="{0D108BD9-81ED-4DB2-BD59-A6C34878D82A}">
                    <a16:rowId xmlns="" xmlns:a16="http://schemas.microsoft.com/office/drawing/2014/main" val="1670676981"/>
                  </a:ext>
                </a:extLst>
              </a:tr>
              <a:tr h="610185">
                <a:tc>
                  <a:txBody>
                    <a:bodyPr/>
                    <a:lstStyle/>
                    <a:p>
                      <a:pPr algn="ctr">
                        <a:lnSpc>
                          <a:spcPct val="107000"/>
                        </a:lnSpc>
                        <a:spcAft>
                          <a:spcPts val="800"/>
                        </a:spcAft>
                      </a:pPr>
                      <a:r>
                        <a:rPr lang="en-US" sz="900">
                          <a:effectLst/>
                        </a:rPr>
                        <a:t>23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ctr"/>
                </a:tc>
                <a:tc>
                  <a:txBody>
                    <a:bodyPr/>
                    <a:lstStyle/>
                    <a:p>
                      <a:pPr algn="ctr">
                        <a:lnSpc>
                          <a:spcPct val="107000"/>
                        </a:lnSpc>
                        <a:spcAft>
                          <a:spcPts val="800"/>
                        </a:spcAft>
                      </a:pPr>
                      <a:r>
                        <a:rPr lang="en-US" sz="900">
                          <a:effectLst/>
                        </a:rPr>
                        <a:t>availability_90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ctr"/>
                </a:tc>
                <a:tc>
                  <a:txBody>
                    <a:bodyPr/>
                    <a:lstStyle/>
                    <a:p>
                      <a:pPr algn="ctr">
                        <a:lnSpc>
                          <a:spcPct val="107000"/>
                        </a:lnSpc>
                        <a:spcAft>
                          <a:spcPts val="800"/>
                        </a:spcAft>
                      </a:pPr>
                      <a:r>
                        <a:rPr lang="en-US" sz="900">
                          <a:effectLst/>
                        </a:rPr>
                        <a:t>int64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ctr"/>
                </a:tc>
                <a:tc>
                  <a:txBody>
                    <a:bodyPr/>
                    <a:lstStyle/>
                    <a:p>
                      <a:pPr algn="ctr">
                        <a:lnSpc>
                          <a:spcPct val="107000"/>
                        </a:lnSpc>
                        <a:spcAft>
                          <a:spcPts val="800"/>
                        </a:spcAft>
                      </a:pPr>
                      <a:r>
                        <a:rPr lang="en-US" sz="900">
                          <a:effectLst/>
                        </a:rPr>
                        <a:t>avaliability_90. The availability of the listing 90 days in the future as determined by the calendar.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b"/>
                </a:tc>
                <a:extLst>
                  <a:ext uri="{0D108BD9-81ED-4DB2-BD59-A6C34878D82A}">
                    <a16:rowId xmlns="" xmlns:a16="http://schemas.microsoft.com/office/drawing/2014/main" val="490970862"/>
                  </a:ext>
                </a:extLst>
              </a:tr>
              <a:tr h="610185">
                <a:tc>
                  <a:txBody>
                    <a:bodyPr/>
                    <a:lstStyle/>
                    <a:p>
                      <a:pPr algn="ctr">
                        <a:lnSpc>
                          <a:spcPct val="107000"/>
                        </a:lnSpc>
                        <a:spcAft>
                          <a:spcPts val="800"/>
                        </a:spcAft>
                      </a:pPr>
                      <a:r>
                        <a:rPr lang="en-US" sz="900">
                          <a:effectLst/>
                        </a:rPr>
                        <a:t>24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ctr"/>
                </a:tc>
                <a:tc>
                  <a:txBody>
                    <a:bodyPr/>
                    <a:lstStyle/>
                    <a:p>
                      <a:pPr algn="ctr">
                        <a:lnSpc>
                          <a:spcPct val="107000"/>
                        </a:lnSpc>
                        <a:spcAft>
                          <a:spcPts val="800"/>
                        </a:spcAft>
                      </a:pPr>
                      <a:r>
                        <a:rPr lang="en-US" sz="900">
                          <a:effectLst/>
                        </a:rPr>
                        <a:t>availability_365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ctr"/>
                </a:tc>
                <a:tc>
                  <a:txBody>
                    <a:bodyPr/>
                    <a:lstStyle/>
                    <a:p>
                      <a:pPr algn="ctr">
                        <a:lnSpc>
                          <a:spcPct val="107000"/>
                        </a:lnSpc>
                        <a:spcAft>
                          <a:spcPts val="800"/>
                        </a:spcAft>
                      </a:pPr>
                      <a:r>
                        <a:rPr lang="en-US" sz="900">
                          <a:effectLst/>
                        </a:rPr>
                        <a:t>int64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ctr"/>
                </a:tc>
                <a:tc>
                  <a:txBody>
                    <a:bodyPr/>
                    <a:lstStyle/>
                    <a:p>
                      <a:pPr algn="ctr">
                        <a:lnSpc>
                          <a:spcPct val="107000"/>
                        </a:lnSpc>
                        <a:spcAft>
                          <a:spcPts val="800"/>
                        </a:spcAft>
                      </a:pPr>
                      <a:r>
                        <a:rPr lang="en-US" sz="900">
                          <a:effectLst/>
                        </a:rPr>
                        <a:t>avaliability_365. The availability of the listing 365 days in the future as determined by the calendar.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b"/>
                </a:tc>
                <a:extLst>
                  <a:ext uri="{0D108BD9-81ED-4DB2-BD59-A6C34878D82A}">
                    <a16:rowId xmlns="" xmlns:a16="http://schemas.microsoft.com/office/drawing/2014/main" val="4031890463"/>
                  </a:ext>
                </a:extLst>
              </a:tr>
              <a:tr h="221876">
                <a:tc>
                  <a:txBody>
                    <a:bodyPr/>
                    <a:lstStyle/>
                    <a:p>
                      <a:pPr algn="ctr">
                        <a:lnSpc>
                          <a:spcPct val="107000"/>
                        </a:lnSpc>
                        <a:spcAft>
                          <a:spcPts val="800"/>
                        </a:spcAft>
                      </a:pPr>
                      <a:r>
                        <a:rPr lang="en-US" sz="900">
                          <a:effectLst/>
                        </a:rPr>
                        <a:t>25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ctr"/>
                </a:tc>
                <a:tc>
                  <a:txBody>
                    <a:bodyPr/>
                    <a:lstStyle/>
                    <a:p>
                      <a:pPr algn="ctr">
                        <a:lnSpc>
                          <a:spcPct val="107000"/>
                        </a:lnSpc>
                        <a:spcAft>
                          <a:spcPts val="800"/>
                        </a:spcAft>
                      </a:pPr>
                      <a:r>
                        <a:rPr lang="en-US" sz="900" dirty="0" err="1">
                          <a:effectLst/>
                        </a:rPr>
                        <a:t>number_of_reviews</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ctr"/>
                </a:tc>
                <a:tc>
                  <a:txBody>
                    <a:bodyPr/>
                    <a:lstStyle/>
                    <a:p>
                      <a:pPr algn="ctr">
                        <a:lnSpc>
                          <a:spcPct val="107000"/>
                        </a:lnSpc>
                        <a:spcAft>
                          <a:spcPts val="800"/>
                        </a:spcAft>
                      </a:pPr>
                      <a:r>
                        <a:rPr lang="en-US" sz="900">
                          <a:effectLst/>
                        </a:rPr>
                        <a:t>int64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ctr"/>
                </a:tc>
                <a:tc>
                  <a:txBody>
                    <a:bodyPr/>
                    <a:lstStyle/>
                    <a:p>
                      <a:pPr algn="ctr">
                        <a:lnSpc>
                          <a:spcPct val="107000"/>
                        </a:lnSpc>
                        <a:spcAft>
                          <a:spcPts val="800"/>
                        </a:spcAft>
                      </a:pPr>
                      <a:r>
                        <a:rPr lang="en-US" sz="900">
                          <a:effectLst/>
                        </a:rPr>
                        <a:t>The number of reviews the listing has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b"/>
                </a:tc>
                <a:extLst>
                  <a:ext uri="{0D108BD9-81ED-4DB2-BD59-A6C34878D82A}">
                    <a16:rowId xmlns="" xmlns:a16="http://schemas.microsoft.com/office/drawing/2014/main" val="1073586133"/>
                  </a:ext>
                </a:extLst>
              </a:tr>
              <a:tr h="403776">
                <a:tc>
                  <a:txBody>
                    <a:bodyPr/>
                    <a:lstStyle/>
                    <a:p>
                      <a:pPr algn="ctr">
                        <a:lnSpc>
                          <a:spcPct val="107000"/>
                        </a:lnSpc>
                        <a:spcAft>
                          <a:spcPts val="800"/>
                        </a:spcAft>
                      </a:pPr>
                      <a:r>
                        <a:rPr lang="en-US" sz="900">
                          <a:effectLst/>
                        </a:rPr>
                        <a:t>26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ctr"/>
                </a:tc>
                <a:tc>
                  <a:txBody>
                    <a:bodyPr/>
                    <a:lstStyle/>
                    <a:p>
                      <a:pPr algn="ctr">
                        <a:lnSpc>
                          <a:spcPct val="107000"/>
                        </a:lnSpc>
                        <a:spcAft>
                          <a:spcPts val="800"/>
                        </a:spcAft>
                      </a:pPr>
                      <a:r>
                        <a:rPr lang="en-US" sz="900">
                          <a:effectLst/>
                        </a:rPr>
                        <a:t>number_of_reviews_ltm</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ctr"/>
                </a:tc>
                <a:tc>
                  <a:txBody>
                    <a:bodyPr/>
                    <a:lstStyle/>
                    <a:p>
                      <a:pPr algn="ctr">
                        <a:lnSpc>
                          <a:spcPct val="107000"/>
                        </a:lnSpc>
                        <a:spcAft>
                          <a:spcPts val="800"/>
                        </a:spcAft>
                      </a:pPr>
                      <a:r>
                        <a:rPr lang="en-US" sz="900">
                          <a:effectLst/>
                        </a:rPr>
                        <a:t>int64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ctr"/>
                </a:tc>
                <a:tc>
                  <a:txBody>
                    <a:bodyPr/>
                    <a:lstStyle/>
                    <a:p>
                      <a:pPr algn="ctr">
                        <a:lnSpc>
                          <a:spcPct val="107000"/>
                        </a:lnSpc>
                        <a:spcAft>
                          <a:spcPts val="800"/>
                        </a:spcAft>
                      </a:pPr>
                      <a:r>
                        <a:rPr lang="en-US" sz="900">
                          <a:effectLst/>
                        </a:rPr>
                        <a:t>The number of reviews the listing has (in the last 12 months)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b"/>
                </a:tc>
                <a:extLst>
                  <a:ext uri="{0D108BD9-81ED-4DB2-BD59-A6C34878D82A}">
                    <a16:rowId xmlns="" xmlns:a16="http://schemas.microsoft.com/office/drawing/2014/main" val="3605315762"/>
                  </a:ext>
                </a:extLst>
              </a:tr>
              <a:tr h="403776">
                <a:tc>
                  <a:txBody>
                    <a:bodyPr/>
                    <a:lstStyle/>
                    <a:p>
                      <a:pPr algn="ctr">
                        <a:lnSpc>
                          <a:spcPct val="107000"/>
                        </a:lnSpc>
                        <a:spcAft>
                          <a:spcPts val="800"/>
                        </a:spcAft>
                      </a:pPr>
                      <a:r>
                        <a:rPr lang="en-US" sz="900">
                          <a:effectLst/>
                        </a:rPr>
                        <a:t>27</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ctr"/>
                </a:tc>
                <a:tc>
                  <a:txBody>
                    <a:bodyPr/>
                    <a:lstStyle/>
                    <a:p>
                      <a:pPr algn="ctr">
                        <a:lnSpc>
                          <a:spcPct val="107000"/>
                        </a:lnSpc>
                        <a:spcAft>
                          <a:spcPts val="800"/>
                        </a:spcAft>
                      </a:pPr>
                      <a:r>
                        <a:rPr lang="en-US" sz="900">
                          <a:effectLst/>
                        </a:rPr>
                        <a:t>number_of_reviews_l30d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ctr"/>
                </a:tc>
                <a:tc>
                  <a:txBody>
                    <a:bodyPr/>
                    <a:lstStyle/>
                    <a:p>
                      <a:pPr algn="ctr">
                        <a:lnSpc>
                          <a:spcPct val="107000"/>
                        </a:lnSpc>
                        <a:spcAft>
                          <a:spcPts val="800"/>
                        </a:spcAft>
                      </a:pPr>
                      <a:r>
                        <a:rPr lang="en-US" sz="900">
                          <a:effectLst/>
                        </a:rPr>
                        <a:t>int64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ctr"/>
                </a:tc>
                <a:tc>
                  <a:txBody>
                    <a:bodyPr/>
                    <a:lstStyle/>
                    <a:p>
                      <a:pPr algn="ctr">
                        <a:lnSpc>
                          <a:spcPct val="107000"/>
                        </a:lnSpc>
                        <a:spcAft>
                          <a:spcPts val="800"/>
                        </a:spcAft>
                      </a:pPr>
                      <a:r>
                        <a:rPr lang="en-US" sz="900">
                          <a:effectLst/>
                        </a:rPr>
                        <a:t>The number of reviews the listing has (in the last 30 days)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b"/>
                </a:tc>
                <a:extLst>
                  <a:ext uri="{0D108BD9-81ED-4DB2-BD59-A6C34878D82A}">
                    <a16:rowId xmlns="" xmlns:a16="http://schemas.microsoft.com/office/drawing/2014/main" val="2993736100"/>
                  </a:ext>
                </a:extLst>
              </a:tr>
              <a:tr h="221876">
                <a:tc>
                  <a:txBody>
                    <a:bodyPr/>
                    <a:lstStyle/>
                    <a:p>
                      <a:pPr algn="ctr">
                        <a:lnSpc>
                          <a:spcPct val="107000"/>
                        </a:lnSpc>
                        <a:spcAft>
                          <a:spcPts val="800"/>
                        </a:spcAft>
                      </a:pPr>
                      <a:r>
                        <a:rPr lang="en-US" sz="900">
                          <a:effectLst/>
                        </a:rPr>
                        <a:t>28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ctr"/>
                </a:tc>
                <a:tc>
                  <a:txBody>
                    <a:bodyPr/>
                    <a:lstStyle/>
                    <a:p>
                      <a:pPr algn="ctr">
                        <a:lnSpc>
                          <a:spcPct val="107000"/>
                        </a:lnSpc>
                        <a:spcAft>
                          <a:spcPts val="800"/>
                        </a:spcAft>
                      </a:pPr>
                      <a:r>
                        <a:rPr lang="en-US" sz="900">
                          <a:effectLst/>
                        </a:rPr>
                        <a:t>review_scores_rating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ctr"/>
                </a:tc>
                <a:tc>
                  <a:txBody>
                    <a:bodyPr/>
                    <a:lstStyle/>
                    <a:p>
                      <a:pPr algn="ctr">
                        <a:lnSpc>
                          <a:spcPct val="107000"/>
                        </a:lnSpc>
                        <a:spcAft>
                          <a:spcPts val="800"/>
                        </a:spcAft>
                      </a:pPr>
                      <a:r>
                        <a:rPr lang="en-US" sz="900">
                          <a:effectLst/>
                        </a:rPr>
                        <a:t>float64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ctr"/>
                </a:tc>
                <a:tc>
                  <a:txBody>
                    <a:bodyPr/>
                    <a:lstStyle/>
                    <a:p>
                      <a:pPr algn="ctr">
                        <a:lnSpc>
                          <a:spcPct val="107000"/>
                        </a:lnSpc>
                        <a:spcAft>
                          <a:spcPts val="800"/>
                        </a:spcAft>
                      </a:pPr>
                      <a:r>
                        <a:rPr lang="en-US" sz="900">
                          <a:effectLst/>
                        </a:rPr>
                        <a:t>The overall review for the stay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b"/>
                </a:tc>
                <a:extLst>
                  <a:ext uri="{0D108BD9-81ED-4DB2-BD59-A6C34878D82A}">
                    <a16:rowId xmlns="" xmlns:a16="http://schemas.microsoft.com/office/drawing/2014/main" val="2914127720"/>
                  </a:ext>
                </a:extLst>
              </a:tr>
              <a:tr h="221876">
                <a:tc>
                  <a:txBody>
                    <a:bodyPr/>
                    <a:lstStyle/>
                    <a:p>
                      <a:pPr algn="ctr">
                        <a:lnSpc>
                          <a:spcPct val="107000"/>
                        </a:lnSpc>
                        <a:spcAft>
                          <a:spcPts val="800"/>
                        </a:spcAft>
                      </a:pPr>
                      <a:r>
                        <a:rPr lang="en-US" sz="900">
                          <a:effectLst/>
                        </a:rPr>
                        <a:t>29</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ctr"/>
                </a:tc>
                <a:tc>
                  <a:txBody>
                    <a:bodyPr/>
                    <a:lstStyle/>
                    <a:p>
                      <a:pPr algn="ctr">
                        <a:lnSpc>
                          <a:spcPct val="107000"/>
                        </a:lnSpc>
                        <a:spcAft>
                          <a:spcPts val="800"/>
                        </a:spcAft>
                      </a:pPr>
                      <a:r>
                        <a:rPr lang="en-US" sz="900">
                          <a:effectLst/>
                        </a:rPr>
                        <a:t>review_scores_accuracy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ctr"/>
                </a:tc>
                <a:tc>
                  <a:txBody>
                    <a:bodyPr/>
                    <a:lstStyle/>
                    <a:p>
                      <a:pPr algn="ctr">
                        <a:lnSpc>
                          <a:spcPct val="107000"/>
                        </a:lnSpc>
                        <a:spcAft>
                          <a:spcPts val="800"/>
                        </a:spcAft>
                      </a:pPr>
                      <a:r>
                        <a:rPr lang="en-US" sz="900">
                          <a:effectLst/>
                        </a:rPr>
                        <a:t>float64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ctr"/>
                </a:tc>
                <a:tc>
                  <a:txBody>
                    <a:bodyPr/>
                    <a:lstStyle/>
                    <a:p>
                      <a:pPr algn="ctr">
                        <a:lnSpc>
                          <a:spcPct val="107000"/>
                        </a:lnSpc>
                        <a:spcAft>
                          <a:spcPts val="800"/>
                        </a:spcAft>
                      </a:pPr>
                      <a:r>
                        <a:rPr lang="en-US" sz="900">
                          <a:effectLst/>
                        </a:rPr>
                        <a:t>The accuracy review score for the stay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b"/>
                </a:tc>
                <a:extLst>
                  <a:ext uri="{0D108BD9-81ED-4DB2-BD59-A6C34878D82A}">
                    <a16:rowId xmlns="" xmlns:a16="http://schemas.microsoft.com/office/drawing/2014/main" val="3485122134"/>
                  </a:ext>
                </a:extLst>
              </a:tr>
              <a:tr h="221876">
                <a:tc>
                  <a:txBody>
                    <a:bodyPr/>
                    <a:lstStyle/>
                    <a:p>
                      <a:pPr algn="ctr">
                        <a:lnSpc>
                          <a:spcPct val="107000"/>
                        </a:lnSpc>
                        <a:spcAft>
                          <a:spcPts val="800"/>
                        </a:spcAft>
                      </a:pPr>
                      <a:r>
                        <a:rPr lang="en-US" sz="900">
                          <a:effectLst/>
                        </a:rPr>
                        <a:t>30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ctr"/>
                </a:tc>
                <a:tc>
                  <a:txBody>
                    <a:bodyPr/>
                    <a:lstStyle/>
                    <a:p>
                      <a:pPr algn="ctr">
                        <a:lnSpc>
                          <a:spcPct val="107000"/>
                        </a:lnSpc>
                        <a:spcAft>
                          <a:spcPts val="800"/>
                        </a:spcAft>
                      </a:pPr>
                      <a:r>
                        <a:rPr lang="en-US" sz="900">
                          <a:effectLst/>
                        </a:rPr>
                        <a:t>review_scores_cleanliness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ctr"/>
                </a:tc>
                <a:tc>
                  <a:txBody>
                    <a:bodyPr/>
                    <a:lstStyle/>
                    <a:p>
                      <a:pPr algn="ctr">
                        <a:lnSpc>
                          <a:spcPct val="107000"/>
                        </a:lnSpc>
                        <a:spcAft>
                          <a:spcPts val="800"/>
                        </a:spcAft>
                      </a:pPr>
                      <a:r>
                        <a:rPr lang="en-US" sz="900">
                          <a:effectLst/>
                        </a:rPr>
                        <a:t>float64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ctr"/>
                </a:tc>
                <a:tc>
                  <a:txBody>
                    <a:bodyPr/>
                    <a:lstStyle/>
                    <a:p>
                      <a:pPr algn="ctr">
                        <a:lnSpc>
                          <a:spcPct val="107000"/>
                        </a:lnSpc>
                        <a:spcAft>
                          <a:spcPts val="800"/>
                        </a:spcAft>
                      </a:pPr>
                      <a:r>
                        <a:rPr lang="en-US" sz="900" dirty="0">
                          <a:effectLst/>
                        </a:rPr>
                        <a:t>The cleanliness review score for the stay</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4663" marR="54663" marT="0" marB="0" anchor="b"/>
                </a:tc>
                <a:extLst>
                  <a:ext uri="{0D108BD9-81ED-4DB2-BD59-A6C34878D82A}">
                    <a16:rowId xmlns="" xmlns:a16="http://schemas.microsoft.com/office/drawing/2014/main" val="3854147061"/>
                  </a:ext>
                </a:extLst>
              </a:tr>
            </a:tbl>
          </a:graphicData>
        </a:graphic>
      </p:graphicFrame>
    </p:spTree>
    <p:extLst>
      <p:ext uri="{BB962C8B-B14F-4D97-AF65-F5344CB8AC3E}">
        <p14:creationId xmlns:p14="http://schemas.microsoft.com/office/powerpoint/2010/main" val="2129884008"/>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49589FC9-05F5-4C13-9D77-B51B1602FE32}"/>
              </a:ext>
            </a:extLst>
          </p:cNvPr>
          <p:cNvSpPr txBox="1"/>
          <p:nvPr/>
        </p:nvSpPr>
        <p:spPr>
          <a:xfrm>
            <a:off x="381000" y="0"/>
            <a:ext cx="1828800" cy="838948"/>
          </a:xfrm>
          <a:prstGeom prst="rect">
            <a:avLst/>
          </a:prstGeom>
          <a:noFill/>
        </p:spPr>
        <p:txBody>
          <a:bodyPr wrap="square">
            <a:spAutoFit/>
          </a:bodyPr>
          <a:lstStyle/>
          <a:p>
            <a:pPr marL="685800">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Categorical</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 name="Table 4">
            <a:extLst>
              <a:ext uri="{FF2B5EF4-FFF2-40B4-BE49-F238E27FC236}">
                <a16:creationId xmlns="" xmlns:a16="http://schemas.microsoft.com/office/drawing/2014/main" id="{F5066156-B5BC-4C91-9CF7-76F13B43CCB7}"/>
              </a:ext>
            </a:extLst>
          </p:cNvPr>
          <p:cNvGraphicFramePr>
            <a:graphicFrameLocks noGrp="1"/>
          </p:cNvGraphicFramePr>
          <p:nvPr>
            <p:extLst>
              <p:ext uri="{D42A27DB-BD31-4B8C-83A1-F6EECF244321}">
                <p14:modId xmlns:p14="http://schemas.microsoft.com/office/powerpoint/2010/main" val="2446098061"/>
              </p:ext>
            </p:extLst>
          </p:nvPr>
        </p:nvGraphicFramePr>
        <p:xfrm>
          <a:off x="457200" y="990600"/>
          <a:ext cx="5442644" cy="5420109"/>
        </p:xfrm>
        <a:graphic>
          <a:graphicData uri="http://schemas.openxmlformats.org/drawingml/2006/table">
            <a:tbl>
              <a:tblPr firstRow="1" firstCol="1" bandRow="1">
                <a:tableStyleId>{5C22544A-7EE6-4342-B048-85BDC9FD1C3A}</a:tableStyleId>
              </a:tblPr>
              <a:tblGrid>
                <a:gridCol w="378287">
                  <a:extLst>
                    <a:ext uri="{9D8B030D-6E8A-4147-A177-3AD203B41FA5}">
                      <a16:colId xmlns="" xmlns:a16="http://schemas.microsoft.com/office/drawing/2014/main" val="4240115643"/>
                    </a:ext>
                  </a:extLst>
                </a:gridCol>
                <a:gridCol w="2375292">
                  <a:extLst>
                    <a:ext uri="{9D8B030D-6E8A-4147-A177-3AD203B41FA5}">
                      <a16:colId xmlns="" xmlns:a16="http://schemas.microsoft.com/office/drawing/2014/main" val="3023052058"/>
                    </a:ext>
                  </a:extLst>
                </a:gridCol>
                <a:gridCol w="475059">
                  <a:extLst>
                    <a:ext uri="{9D8B030D-6E8A-4147-A177-3AD203B41FA5}">
                      <a16:colId xmlns="" xmlns:a16="http://schemas.microsoft.com/office/drawing/2014/main" val="3092189207"/>
                    </a:ext>
                  </a:extLst>
                </a:gridCol>
                <a:gridCol w="2214006">
                  <a:extLst>
                    <a:ext uri="{9D8B030D-6E8A-4147-A177-3AD203B41FA5}">
                      <a16:colId xmlns="" xmlns:a16="http://schemas.microsoft.com/office/drawing/2014/main" val="2935937351"/>
                    </a:ext>
                  </a:extLst>
                </a:gridCol>
              </a:tblGrid>
              <a:tr h="395797">
                <a:tc>
                  <a:txBody>
                    <a:bodyPr/>
                    <a:lstStyle/>
                    <a:p>
                      <a:pPr algn="ctr">
                        <a:lnSpc>
                          <a:spcPct val="107000"/>
                        </a:lnSpc>
                        <a:spcAft>
                          <a:spcPts val="800"/>
                        </a:spcAft>
                      </a:pPr>
                      <a:r>
                        <a:rPr lang="en-US" sz="900" dirty="0">
                          <a:effectLst/>
                        </a:rPr>
                        <a:t>Sl. No</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tc>
                <a:tc>
                  <a:txBody>
                    <a:bodyPr/>
                    <a:lstStyle/>
                    <a:p>
                      <a:pPr algn="ctr">
                        <a:lnSpc>
                          <a:spcPct val="107000"/>
                        </a:lnSpc>
                        <a:spcAft>
                          <a:spcPts val="800"/>
                        </a:spcAft>
                      </a:pPr>
                      <a:r>
                        <a:rPr lang="en-US" sz="900" dirty="0">
                          <a:effectLst/>
                        </a:rPr>
                        <a:t>Attributes</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tc>
                <a:tc>
                  <a:txBody>
                    <a:bodyPr/>
                    <a:lstStyle/>
                    <a:p>
                      <a:pPr algn="ctr">
                        <a:lnSpc>
                          <a:spcPct val="107000"/>
                        </a:lnSpc>
                        <a:spcAft>
                          <a:spcPts val="800"/>
                        </a:spcAft>
                      </a:pPr>
                      <a:r>
                        <a:rPr lang="en-US" sz="900" dirty="0" err="1">
                          <a:effectLst/>
                        </a:rPr>
                        <a:t>Dtype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tc>
                <a:tc>
                  <a:txBody>
                    <a:bodyPr/>
                    <a:lstStyle/>
                    <a:p>
                      <a:pPr algn="ctr">
                        <a:lnSpc>
                          <a:spcPct val="107000"/>
                        </a:lnSpc>
                        <a:spcAft>
                          <a:spcPts val="800"/>
                        </a:spcAft>
                      </a:pPr>
                      <a:r>
                        <a:rPr lang="en-US" sz="900">
                          <a:effectLst/>
                        </a:rPr>
                        <a:t>Desicription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tc>
                <a:extLst>
                  <a:ext uri="{0D108BD9-81ED-4DB2-BD59-A6C34878D82A}">
                    <a16:rowId xmlns="" xmlns:a16="http://schemas.microsoft.com/office/drawing/2014/main" val="632318707"/>
                  </a:ext>
                </a:extLst>
              </a:tr>
              <a:tr h="200972">
                <a:tc>
                  <a:txBody>
                    <a:bodyPr/>
                    <a:lstStyle/>
                    <a:p>
                      <a:pPr algn="ctr">
                        <a:lnSpc>
                          <a:spcPct val="107000"/>
                        </a:lnSpc>
                        <a:spcAft>
                          <a:spcPts val="800"/>
                        </a:spcAft>
                      </a:pPr>
                      <a:r>
                        <a:rPr lang="en-US" sz="900">
                          <a:effectLst/>
                        </a:rPr>
                        <a: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tc>
                  <a:txBody>
                    <a:bodyPr/>
                    <a:lstStyle/>
                    <a:p>
                      <a:pPr algn="ctr">
                        <a:lnSpc>
                          <a:spcPct val="107000"/>
                        </a:lnSpc>
                        <a:spcAft>
                          <a:spcPts val="800"/>
                        </a:spcAft>
                      </a:pPr>
                      <a:r>
                        <a:rPr lang="en-US" sz="900">
                          <a:effectLst/>
                        </a:rPr>
                        <a:t>listing_url</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tc>
                  <a:txBody>
                    <a:bodyPr/>
                    <a:lstStyle/>
                    <a:p>
                      <a:pPr algn="ctr">
                        <a:lnSpc>
                          <a:spcPct val="107000"/>
                        </a:lnSpc>
                        <a:spcAft>
                          <a:spcPts val="800"/>
                        </a:spcAft>
                      </a:pPr>
                      <a:r>
                        <a:rPr lang="en-US" sz="900">
                          <a:effectLst/>
                        </a:rPr>
                        <a:t>object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tc>
                  <a:txBody>
                    <a:bodyPr/>
                    <a:lstStyle/>
                    <a:p>
                      <a:pPr algn="ctr">
                        <a:lnSpc>
                          <a:spcPct val="107000"/>
                        </a:lnSpc>
                        <a:spcAft>
                          <a:spcPts val="800"/>
                        </a:spcAft>
                      </a:pPr>
                      <a:r>
                        <a:rPr lang="en-US" sz="900">
                          <a:effectLst/>
                        </a:rPr>
                        <a:t>Airbnb's unique url for the listing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extLst>
                  <a:ext uri="{0D108BD9-81ED-4DB2-BD59-A6C34878D82A}">
                    <a16:rowId xmlns="" xmlns:a16="http://schemas.microsoft.com/office/drawing/2014/main" val="3841761013"/>
                  </a:ext>
                </a:extLst>
              </a:tr>
              <a:tr h="401946">
                <a:tc>
                  <a:txBody>
                    <a:bodyPr/>
                    <a:lstStyle/>
                    <a:p>
                      <a:pPr algn="ctr">
                        <a:lnSpc>
                          <a:spcPct val="107000"/>
                        </a:lnSpc>
                        <a:spcAft>
                          <a:spcPts val="800"/>
                        </a:spcAft>
                      </a:pPr>
                      <a:r>
                        <a:rPr lang="en-US" sz="9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tc>
                  <a:txBody>
                    <a:bodyPr/>
                    <a:lstStyle/>
                    <a:p>
                      <a:pPr algn="ctr">
                        <a:lnSpc>
                          <a:spcPct val="107000"/>
                        </a:lnSpc>
                        <a:spcAft>
                          <a:spcPts val="800"/>
                        </a:spcAft>
                      </a:pPr>
                      <a:r>
                        <a:rPr lang="en-US" sz="900">
                          <a:effectLst/>
                        </a:rPr>
                        <a:t>last_scraped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tc>
                  <a:txBody>
                    <a:bodyPr/>
                    <a:lstStyle/>
                    <a:p>
                      <a:pPr algn="ctr">
                        <a:lnSpc>
                          <a:spcPct val="107000"/>
                        </a:lnSpc>
                        <a:spcAft>
                          <a:spcPts val="800"/>
                        </a:spcAft>
                      </a:pPr>
                      <a:r>
                        <a:rPr lang="en-US" sz="900">
                          <a:effectLst/>
                        </a:rPr>
                        <a:t>object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tc>
                  <a:txBody>
                    <a:bodyPr/>
                    <a:lstStyle/>
                    <a:p>
                      <a:pPr algn="ctr">
                        <a:lnSpc>
                          <a:spcPct val="107000"/>
                        </a:lnSpc>
                        <a:spcAft>
                          <a:spcPts val="800"/>
                        </a:spcAft>
                      </a:pPr>
                      <a:r>
                        <a:rPr lang="en-US" sz="900">
                          <a:effectLst/>
                        </a:rPr>
                        <a:t>UTC. The date and time this listing was "scraped".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extLst>
                  <a:ext uri="{0D108BD9-81ED-4DB2-BD59-A6C34878D82A}">
                    <a16:rowId xmlns="" xmlns:a16="http://schemas.microsoft.com/office/drawing/2014/main" val="3317374836"/>
                  </a:ext>
                </a:extLst>
              </a:tr>
              <a:tr h="200972">
                <a:tc>
                  <a:txBody>
                    <a:bodyPr/>
                    <a:lstStyle/>
                    <a:p>
                      <a:pPr algn="ctr">
                        <a:lnSpc>
                          <a:spcPct val="107000"/>
                        </a:lnSpc>
                        <a:spcAft>
                          <a:spcPts val="800"/>
                        </a:spcAft>
                      </a:pPr>
                      <a:r>
                        <a:rPr lang="en-US" sz="9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tc>
                  <a:txBody>
                    <a:bodyPr/>
                    <a:lstStyle/>
                    <a:p>
                      <a:pPr algn="ctr">
                        <a:lnSpc>
                          <a:spcPct val="107000"/>
                        </a:lnSpc>
                        <a:spcAft>
                          <a:spcPts val="800"/>
                        </a:spcAft>
                      </a:pPr>
                      <a:r>
                        <a:rPr lang="en-US" sz="900">
                          <a:effectLst/>
                        </a:rPr>
                        <a:t>name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tc>
                  <a:txBody>
                    <a:bodyPr/>
                    <a:lstStyle/>
                    <a:p>
                      <a:pPr algn="ctr">
                        <a:lnSpc>
                          <a:spcPct val="107000"/>
                        </a:lnSpc>
                        <a:spcAft>
                          <a:spcPts val="800"/>
                        </a:spcAft>
                      </a:pPr>
                      <a:r>
                        <a:rPr lang="en-US" sz="900">
                          <a:effectLst/>
                        </a:rPr>
                        <a:t>object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tc>
                  <a:txBody>
                    <a:bodyPr/>
                    <a:lstStyle/>
                    <a:p>
                      <a:pPr algn="ctr">
                        <a:lnSpc>
                          <a:spcPct val="107000"/>
                        </a:lnSpc>
                        <a:spcAft>
                          <a:spcPts val="800"/>
                        </a:spcAft>
                      </a:pPr>
                      <a:r>
                        <a:rPr lang="en-US" sz="900">
                          <a:effectLst/>
                        </a:rPr>
                        <a:t>Name of the listing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extLst>
                  <a:ext uri="{0D108BD9-81ED-4DB2-BD59-A6C34878D82A}">
                    <a16:rowId xmlns="" xmlns:a16="http://schemas.microsoft.com/office/drawing/2014/main" val="2375495542"/>
                  </a:ext>
                </a:extLst>
              </a:tr>
              <a:tr h="200972">
                <a:tc>
                  <a:txBody>
                    <a:bodyPr/>
                    <a:lstStyle/>
                    <a:p>
                      <a:pPr algn="ctr">
                        <a:lnSpc>
                          <a:spcPct val="107000"/>
                        </a:lnSpc>
                        <a:spcAft>
                          <a:spcPts val="800"/>
                        </a:spcAft>
                      </a:pPr>
                      <a:r>
                        <a:rPr lang="en-US" sz="900">
                          <a:effectLst/>
                        </a:rPr>
                        <a:t>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tc>
                  <a:txBody>
                    <a:bodyPr/>
                    <a:lstStyle/>
                    <a:p>
                      <a:pPr algn="ctr">
                        <a:lnSpc>
                          <a:spcPct val="107000"/>
                        </a:lnSpc>
                        <a:spcAft>
                          <a:spcPts val="800"/>
                        </a:spcAft>
                      </a:pPr>
                      <a:r>
                        <a:rPr lang="en-US" sz="900">
                          <a:effectLst/>
                        </a:rPr>
                        <a:t>description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tc>
                  <a:txBody>
                    <a:bodyPr/>
                    <a:lstStyle/>
                    <a:p>
                      <a:pPr algn="ctr">
                        <a:lnSpc>
                          <a:spcPct val="107000"/>
                        </a:lnSpc>
                        <a:spcAft>
                          <a:spcPts val="800"/>
                        </a:spcAft>
                      </a:pPr>
                      <a:r>
                        <a:rPr lang="en-US" sz="900">
                          <a:effectLst/>
                        </a:rPr>
                        <a:t>object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tc>
                  <a:txBody>
                    <a:bodyPr/>
                    <a:lstStyle/>
                    <a:p>
                      <a:pPr algn="ctr">
                        <a:lnSpc>
                          <a:spcPct val="107000"/>
                        </a:lnSpc>
                        <a:spcAft>
                          <a:spcPts val="800"/>
                        </a:spcAft>
                      </a:pPr>
                      <a:r>
                        <a:rPr lang="en-US" sz="900">
                          <a:effectLst/>
                        </a:rPr>
                        <a:t>Detailed description of the listing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extLst>
                  <a:ext uri="{0D108BD9-81ED-4DB2-BD59-A6C34878D82A}">
                    <a16:rowId xmlns="" xmlns:a16="http://schemas.microsoft.com/office/drawing/2014/main" val="2510532631"/>
                  </a:ext>
                </a:extLst>
              </a:tr>
              <a:tr h="200972">
                <a:tc>
                  <a:txBody>
                    <a:bodyPr/>
                    <a:lstStyle/>
                    <a:p>
                      <a:pPr algn="ctr">
                        <a:lnSpc>
                          <a:spcPct val="107000"/>
                        </a:lnSpc>
                        <a:spcAft>
                          <a:spcPts val="800"/>
                        </a:spcAft>
                      </a:pPr>
                      <a:r>
                        <a:rPr lang="en-US" sz="900">
                          <a:effectLst/>
                        </a:rPr>
                        <a:t>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tc>
                  <a:txBody>
                    <a:bodyPr/>
                    <a:lstStyle/>
                    <a:p>
                      <a:pPr algn="ctr">
                        <a:lnSpc>
                          <a:spcPct val="107000"/>
                        </a:lnSpc>
                        <a:spcAft>
                          <a:spcPts val="800"/>
                        </a:spcAft>
                      </a:pPr>
                      <a:r>
                        <a:rPr lang="en-US" sz="900">
                          <a:effectLst/>
                        </a:rPr>
                        <a:t>neighborhood_overview</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tc>
                  <a:txBody>
                    <a:bodyPr/>
                    <a:lstStyle/>
                    <a:p>
                      <a:pPr algn="ctr">
                        <a:lnSpc>
                          <a:spcPct val="107000"/>
                        </a:lnSpc>
                        <a:spcAft>
                          <a:spcPts val="800"/>
                        </a:spcAft>
                      </a:pPr>
                      <a:r>
                        <a:rPr lang="en-US" sz="900">
                          <a:effectLst/>
                        </a:rPr>
                        <a:t>object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tc>
                  <a:txBody>
                    <a:bodyPr/>
                    <a:lstStyle/>
                    <a:p>
                      <a:pPr algn="ctr">
                        <a:lnSpc>
                          <a:spcPct val="107000"/>
                        </a:lnSpc>
                        <a:spcAft>
                          <a:spcPts val="800"/>
                        </a:spcAft>
                      </a:pPr>
                      <a:r>
                        <a:rPr lang="en-US" sz="900">
                          <a:effectLst/>
                        </a:rPr>
                        <a:t>Host's description of the neighbourhood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extLst>
                  <a:ext uri="{0D108BD9-81ED-4DB2-BD59-A6C34878D82A}">
                    <a16:rowId xmlns="" xmlns:a16="http://schemas.microsoft.com/office/drawing/2014/main" val="1302854495"/>
                  </a:ext>
                </a:extLst>
              </a:tr>
              <a:tr h="401946">
                <a:tc>
                  <a:txBody>
                    <a:bodyPr/>
                    <a:lstStyle/>
                    <a:p>
                      <a:pPr algn="ctr">
                        <a:lnSpc>
                          <a:spcPct val="107000"/>
                        </a:lnSpc>
                        <a:spcAft>
                          <a:spcPts val="800"/>
                        </a:spcAft>
                      </a:pPr>
                      <a:r>
                        <a:rPr lang="en-US" sz="900">
                          <a:effectLst/>
                        </a:rPr>
                        <a:t>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tc>
                  <a:txBody>
                    <a:bodyPr/>
                    <a:lstStyle/>
                    <a:p>
                      <a:pPr algn="ctr">
                        <a:lnSpc>
                          <a:spcPct val="107000"/>
                        </a:lnSpc>
                        <a:spcAft>
                          <a:spcPts val="800"/>
                        </a:spcAft>
                      </a:pPr>
                      <a:r>
                        <a:rPr lang="en-US" sz="900">
                          <a:effectLst/>
                        </a:rPr>
                        <a:t>picture_url</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tc>
                  <a:txBody>
                    <a:bodyPr/>
                    <a:lstStyle/>
                    <a:p>
                      <a:pPr algn="ctr">
                        <a:lnSpc>
                          <a:spcPct val="107000"/>
                        </a:lnSpc>
                        <a:spcAft>
                          <a:spcPts val="800"/>
                        </a:spcAft>
                      </a:pPr>
                      <a:r>
                        <a:rPr lang="en-US" sz="900">
                          <a:effectLst/>
                        </a:rPr>
                        <a:t>object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tc>
                  <a:txBody>
                    <a:bodyPr/>
                    <a:lstStyle/>
                    <a:p>
                      <a:pPr algn="ctr">
                        <a:lnSpc>
                          <a:spcPct val="107000"/>
                        </a:lnSpc>
                        <a:spcAft>
                          <a:spcPts val="800"/>
                        </a:spcAft>
                      </a:pPr>
                      <a:r>
                        <a:rPr lang="en-US" sz="900">
                          <a:effectLst/>
                        </a:rPr>
                        <a:t>URL to the Airbnb hosted regular sized image for the listing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extLst>
                  <a:ext uri="{0D108BD9-81ED-4DB2-BD59-A6C34878D82A}">
                    <a16:rowId xmlns="" xmlns:a16="http://schemas.microsoft.com/office/drawing/2014/main" val="1472051044"/>
                  </a:ext>
                </a:extLst>
              </a:tr>
              <a:tr h="200972">
                <a:tc>
                  <a:txBody>
                    <a:bodyPr/>
                    <a:lstStyle/>
                    <a:p>
                      <a:pPr algn="ctr">
                        <a:lnSpc>
                          <a:spcPct val="107000"/>
                        </a:lnSpc>
                        <a:spcAft>
                          <a:spcPts val="800"/>
                        </a:spcAft>
                      </a:pPr>
                      <a:r>
                        <a:rPr lang="en-US" sz="900">
                          <a:effectLst/>
                        </a:rPr>
                        <a:t>7</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tc>
                  <a:txBody>
                    <a:bodyPr/>
                    <a:lstStyle/>
                    <a:p>
                      <a:pPr algn="ctr">
                        <a:lnSpc>
                          <a:spcPct val="107000"/>
                        </a:lnSpc>
                        <a:spcAft>
                          <a:spcPts val="800"/>
                        </a:spcAft>
                      </a:pPr>
                      <a:r>
                        <a:rPr lang="en-US" sz="900">
                          <a:effectLst/>
                        </a:rPr>
                        <a:t>host_url</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tc>
                  <a:txBody>
                    <a:bodyPr/>
                    <a:lstStyle/>
                    <a:p>
                      <a:pPr algn="ctr">
                        <a:lnSpc>
                          <a:spcPct val="107000"/>
                        </a:lnSpc>
                        <a:spcAft>
                          <a:spcPts val="800"/>
                        </a:spcAft>
                      </a:pPr>
                      <a:r>
                        <a:rPr lang="en-US" sz="900">
                          <a:effectLst/>
                        </a:rPr>
                        <a:t>object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tc>
                  <a:txBody>
                    <a:bodyPr/>
                    <a:lstStyle/>
                    <a:p>
                      <a:pPr algn="ctr">
                        <a:lnSpc>
                          <a:spcPct val="107000"/>
                        </a:lnSpc>
                        <a:spcAft>
                          <a:spcPts val="800"/>
                        </a:spcAft>
                      </a:pPr>
                      <a:r>
                        <a:rPr lang="en-US" sz="900">
                          <a:effectLst/>
                        </a:rPr>
                        <a:t>The Airbnb page for the host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extLst>
                  <a:ext uri="{0D108BD9-81ED-4DB2-BD59-A6C34878D82A}">
                    <a16:rowId xmlns="" xmlns:a16="http://schemas.microsoft.com/office/drawing/2014/main" val="464437586"/>
                  </a:ext>
                </a:extLst>
              </a:tr>
              <a:tr h="401946">
                <a:tc>
                  <a:txBody>
                    <a:bodyPr/>
                    <a:lstStyle/>
                    <a:p>
                      <a:pPr algn="ctr">
                        <a:lnSpc>
                          <a:spcPct val="107000"/>
                        </a:lnSpc>
                        <a:spcAft>
                          <a:spcPts val="800"/>
                        </a:spcAft>
                      </a:pPr>
                      <a:r>
                        <a:rPr lang="en-US" sz="900">
                          <a:effectLst/>
                        </a:rPr>
                        <a:t>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tc>
                  <a:txBody>
                    <a:bodyPr/>
                    <a:lstStyle/>
                    <a:p>
                      <a:pPr algn="ctr">
                        <a:lnSpc>
                          <a:spcPct val="107000"/>
                        </a:lnSpc>
                        <a:spcAft>
                          <a:spcPts val="800"/>
                        </a:spcAft>
                      </a:pPr>
                      <a:r>
                        <a:rPr lang="en-US" sz="900">
                          <a:effectLst/>
                        </a:rPr>
                        <a:t>host_name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tc>
                  <a:txBody>
                    <a:bodyPr/>
                    <a:lstStyle/>
                    <a:p>
                      <a:pPr algn="ctr">
                        <a:lnSpc>
                          <a:spcPct val="107000"/>
                        </a:lnSpc>
                        <a:spcAft>
                          <a:spcPts val="800"/>
                        </a:spcAft>
                      </a:pPr>
                      <a:r>
                        <a:rPr lang="en-US" sz="900">
                          <a:effectLst/>
                        </a:rPr>
                        <a:t>object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tc>
                  <a:txBody>
                    <a:bodyPr/>
                    <a:lstStyle/>
                    <a:p>
                      <a:pPr algn="ctr">
                        <a:lnSpc>
                          <a:spcPct val="107000"/>
                        </a:lnSpc>
                        <a:spcAft>
                          <a:spcPts val="800"/>
                        </a:spcAft>
                      </a:pPr>
                      <a:r>
                        <a:rPr lang="en-US" sz="900">
                          <a:effectLst/>
                        </a:rPr>
                        <a:t>Name of the host. Usually just the first name(s).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extLst>
                  <a:ext uri="{0D108BD9-81ED-4DB2-BD59-A6C34878D82A}">
                    <a16:rowId xmlns="" xmlns:a16="http://schemas.microsoft.com/office/drawing/2014/main" val="1597452694"/>
                  </a:ext>
                </a:extLst>
              </a:tr>
              <a:tr h="602916">
                <a:tc>
                  <a:txBody>
                    <a:bodyPr/>
                    <a:lstStyle/>
                    <a:p>
                      <a:pPr algn="ctr">
                        <a:lnSpc>
                          <a:spcPct val="107000"/>
                        </a:lnSpc>
                        <a:spcAft>
                          <a:spcPts val="800"/>
                        </a:spcAft>
                      </a:pPr>
                      <a:r>
                        <a:rPr lang="en-US" sz="900">
                          <a:effectLst/>
                        </a:rPr>
                        <a:t>9</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tc>
                  <a:txBody>
                    <a:bodyPr/>
                    <a:lstStyle/>
                    <a:p>
                      <a:pPr algn="ctr">
                        <a:lnSpc>
                          <a:spcPct val="107000"/>
                        </a:lnSpc>
                        <a:spcAft>
                          <a:spcPts val="800"/>
                        </a:spcAft>
                      </a:pPr>
                      <a:r>
                        <a:rPr lang="en-US" sz="900">
                          <a:effectLst/>
                        </a:rPr>
                        <a:t>host_since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tc>
                  <a:txBody>
                    <a:bodyPr/>
                    <a:lstStyle/>
                    <a:p>
                      <a:pPr algn="ctr">
                        <a:lnSpc>
                          <a:spcPct val="107000"/>
                        </a:lnSpc>
                        <a:spcAft>
                          <a:spcPts val="800"/>
                        </a:spcAft>
                      </a:pPr>
                      <a:r>
                        <a:rPr lang="en-US" sz="900">
                          <a:effectLst/>
                        </a:rPr>
                        <a:t>object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tc>
                  <a:txBody>
                    <a:bodyPr/>
                    <a:lstStyle/>
                    <a:p>
                      <a:pPr algn="ctr">
                        <a:lnSpc>
                          <a:spcPct val="107000"/>
                        </a:lnSpc>
                        <a:spcAft>
                          <a:spcPts val="800"/>
                        </a:spcAft>
                      </a:pPr>
                      <a:r>
                        <a:rPr lang="en-US" sz="900">
                          <a:effectLst/>
                        </a:rPr>
                        <a:t>The date the host/user was created. For hosts that are Airbnb guests this could be the date they registered as a guest.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extLst>
                  <a:ext uri="{0D108BD9-81ED-4DB2-BD59-A6C34878D82A}">
                    <a16:rowId xmlns="" xmlns:a16="http://schemas.microsoft.com/office/drawing/2014/main" val="3088700122"/>
                  </a:ext>
                </a:extLst>
              </a:tr>
              <a:tr h="200972">
                <a:tc>
                  <a:txBody>
                    <a:bodyPr/>
                    <a:lstStyle/>
                    <a:p>
                      <a:pPr algn="ctr">
                        <a:lnSpc>
                          <a:spcPct val="107000"/>
                        </a:lnSpc>
                        <a:spcAft>
                          <a:spcPts val="800"/>
                        </a:spcAft>
                      </a:pPr>
                      <a:r>
                        <a:rPr lang="en-US" sz="9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tc>
                  <a:txBody>
                    <a:bodyPr/>
                    <a:lstStyle/>
                    <a:p>
                      <a:pPr algn="ctr">
                        <a:lnSpc>
                          <a:spcPct val="107000"/>
                        </a:lnSpc>
                        <a:spcAft>
                          <a:spcPts val="800"/>
                        </a:spcAft>
                      </a:pPr>
                      <a:r>
                        <a:rPr lang="en-US" sz="900">
                          <a:effectLst/>
                        </a:rPr>
                        <a:t>host_location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tc>
                  <a:txBody>
                    <a:bodyPr/>
                    <a:lstStyle/>
                    <a:p>
                      <a:pPr algn="ctr">
                        <a:lnSpc>
                          <a:spcPct val="107000"/>
                        </a:lnSpc>
                        <a:spcAft>
                          <a:spcPts val="800"/>
                        </a:spcAft>
                      </a:pPr>
                      <a:r>
                        <a:rPr lang="en-US" sz="900">
                          <a:effectLst/>
                        </a:rPr>
                        <a:t>object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tc>
                  <a:txBody>
                    <a:bodyPr/>
                    <a:lstStyle/>
                    <a:p>
                      <a:pPr algn="ctr">
                        <a:lnSpc>
                          <a:spcPct val="107000"/>
                        </a:lnSpc>
                        <a:spcAft>
                          <a:spcPts val="800"/>
                        </a:spcAft>
                      </a:pPr>
                      <a:r>
                        <a:rPr lang="en-US" sz="900">
                          <a:effectLst/>
                        </a:rPr>
                        <a:t>The host's self reported location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extLst>
                  <a:ext uri="{0D108BD9-81ED-4DB2-BD59-A6C34878D82A}">
                    <a16:rowId xmlns="" xmlns:a16="http://schemas.microsoft.com/office/drawing/2014/main" val="3461243524"/>
                  </a:ext>
                </a:extLst>
              </a:tr>
              <a:tr h="200972">
                <a:tc>
                  <a:txBody>
                    <a:bodyPr/>
                    <a:lstStyle/>
                    <a:p>
                      <a:pPr algn="ctr">
                        <a:lnSpc>
                          <a:spcPct val="107000"/>
                        </a:lnSpc>
                        <a:spcAft>
                          <a:spcPts val="800"/>
                        </a:spcAft>
                      </a:pPr>
                      <a:r>
                        <a:rPr lang="en-US" sz="900">
                          <a:effectLst/>
                        </a:rPr>
                        <a:t>11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tc>
                  <a:txBody>
                    <a:bodyPr/>
                    <a:lstStyle/>
                    <a:p>
                      <a:pPr algn="ctr">
                        <a:lnSpc>
                          <a:spcPct val="107000"/>
                        </a:lnSpc>
                        <a:spcAft>
                          <a:spcPts val="800"/>
                        </a:spcAft>
                      </a:pPr>
                      <a:r>
                        <a:rPr lang="en-US" sz="900">
                          <a:effectLst/>
                        </a:rPr>
                        <a:t>host_about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tc>
                  <a:txBody>
                    <a:bodyPr/>
                    <a:lstStyle/>
                    <a:p>
                      <a:pPr algn="ctr">
                        <a:lnSpc>
                          <a:spcPct val="107000"/>
                        </a:lnSpc>
                        <a:spcAft>
                          <a:spcPts val="800"/>
                        </a:spcAft>
                      </a:pPr>
                      <a:r>
                        <a:rPr lang="en-US" sz="900">
                          <a:effectLst/>
                        </a:rPr>
                        <a:t>object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tc>
                  <a:txBody>
                    <a:bodyPr/>
                    <a:lstStyle/>
                    <a:p>
                      <a:pPr algn="ctr">
                        <a:lnSpc>
                          <a:spcPct val="107000"/>
                        </a:lnSpc>
                        <a:spcAft>
                          <a:spcPts val="800"/>
                        </a:spcAft>
                      </a:pPr>
                      <a:r>
                        <a:rPr lang="en-US" sz="900">
                          <a:effectLst/>
                        </a:rPr>
                        <a:t>Description about the host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extLst>
                  <a:ext uri="{0D108BD9-81ED-4DB2-BD59-A6C34878D82A}">
                    <a16:rowId xmlns="" xmlns:a16="http://schemas.microsoft.com/office/drawing/2014/main" val="101623621"/>
                  </a:ext>
                </a:extLst>
              </a:tr>
              <a:tr h="401946">
                <a:tc>
                  <a:txBody>
                    <a:bodyPr/>
                    <a:lstStyle/>
                    <a:p>
                      <a:pPr algn="ctr">
                        <a:lnSpc>
                          <a:spcPct val="107000"/>
                        </a:lnSpc>
                        <a:spcAft>
                          <a:spcPts val="800"/>
                        </a:spcAft>
                      </a:pPr>
                      <a:r>
                        <a:rPr lang="en-US" sz="900">
                          <a:effectLst/>
                        </a:rPr>
                        <a:t>12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tc>
                  <a:txBody>
                    <a:bodyPr/>
                    <a:lstStyle/>
                    <a:p>
                      <a:pPr algn="ctr">
                        <a:lnSpc>
                          <a:spcPct val="107000"/>
                        </a:lnSpc>
                        <a:spcAft>
                          <a:spcPts val="800"/>
                        </a:spcAft>
                      </a:pPr>
                      <a:r>
                        <a:rPr lang="en-US" sz="900">
                          <a:effectLst/>
                        </a:rPr>
                        <a:t>host_response_time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tc>
                  <a:txBody>
                    <a:bodyPr/>
                    <a:lstStyle/>
                    <a:p>
                      <a:pPr algn="ctr">
                        <a:lnSpc>
                          <a:spcPct val="107000"/>
                        </a:lnSpc>
                        <a:spcAft>
                          <a:spcPts val="800"/>
                        </a:spcAft>
                      </a:pPr>
                      <a:r>
                        <a:rPr lang="en-US" sz="900">
                          <a:effectLst/>
                        </a:rPr>
                        <a:t>object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tc>
                  <a:txBody>
                    <a:bodyPr/>
                    <a:lstStyle/>
                    <a:p>
                      <a:pPr algn="ctr">
                        <a:lnSpc>
                          <a:spcPct val="107000"/>
                        </a:lnSpc>
                        <a:spcAft>
                          <a:spcPts val="800"/>
                        </a:spcAft>
                      </a:pPr>
                      <a:r>
                        <a:rPr lang="en-US" sz="900">
                          <a:effectLst/>
                        </a:rPr>
                        <a:t>The Time the host take to respond to a booking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b"/>
                </a:tc>
                <a:extLst>
                  <a:ext uri="{0D108BD9-81ED-4DB2-BD59-A6C34878D82A}">
                    <a16:rowId xmlns="" xmlns:a16="http://schemas.microsoft.com/office/drawing/2014/main" val="1546193392"/>
                  </a:ext>
                </a:extLst>
              </a:tr>
              <a:tr h="401946">
                <a:tc>
                  <a:txBody>
                    <a:bodyPr/>
                    <a:lstStyle/>
                    <a:p>
                      <a:pPr algn="ctr">
                        <a:lnSpc>
                          <a:spcPct val="107000"/>
                        </a:lnSpc>
                        <a:spcAft>
                          <a:spcPts val="800"/>
                        </a:spcAft>
                      </a:pPr>
                      <a:r>
                        <a:rPr lang="en-US" sz="900">
                          <a:effectLst/>
                        </a:rPr>
                        <a:t>13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tc>
                  <a:txBody>
                    <a:bodyPr/>
                    <a:lstStyle/>
                    <a:p>
                      <a:pPr algn="ctr">
                        <a:lnSpc>
                          <a:spcPct val="107000"/>
                        </a:lnSpc>
                        <a:spcAft>
                          <a:spcPts val="800"/>
                        </a:spcAft>
                      </a:pPr>
                      <a:r>
                        <a:rPr lang="en-US" sz="900">
                          <a:effectLst/>
                        </a:rPr>
                        <a:t>host_response_rate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tc>
                  <a:txBody>
                    <a:bodyPr/>
                    <a:lstStyle/>
                    <a:p>
                      <a:pPr algn="ctr">
                        <a:lnSpc>
                          <a:spcPct val="107000"/>
                        </a:lnSpc>
                        <a:spcAft>
                          <a:spcPts val="800"/>
                        </a:spcAft>
                      </a:pPr>
                      <a:r>
                        <a:rPr lang="en-US" sz="900">
                          <a:effectLst/>
                        </a:rPr>
                        <a:t>object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tc>
                  <a:txBody>
                    <a:bodyPr/>
                    <a:lstStyle/>
                    <a:p>
                      <a:pPr algn="ctr">
                        <a:lnSpc>
                          <a:spcPct val="107000"/>
                        </a:lnSpc>
                        <a:spcAft>
                          <a:spcPts val="800"/>
                        </a:spcAft>
                      </a:pPr>
                      <a:r>
                        <a:rPr lang="en-US" sz="900" dirty="0">
                          <a:effectLst/>
                        </a:rPr>
                        <a:t>The rate at which a host responds booking requests.</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extLst>
                  <a:ext uri="{0D108BD9-81ED-4DB2-BD59-A6C34878D82A}">
                    <a16:rowId xmlns="" xmlns:a16="http://schemas.microsoft.com/office/drawing/2014/main" val="799419092"/>
                  </a:ext>
                </a:extLst>
              </a:tr>
              <a:tr h="401946">
                <a:tc>
                  <a:txBody>
                    <a:bodyPr/>
                    <a:lstStyle/>
                    <a:p>
                      <a:pPr algn="ctr">
                        <a:lnSpc>
                          <a:spcPct val="107000"/>
                        </a:lnSpc>
                        <a:spcAft>
                          <a:spcPts val="800"/>
                        </a:spcAft>
                      </a:pPr>
                      <a:r>
                        <a:rPr lang="en-US" sz="900">
                          <a:effectLst/>
                        </a:rPr>
                        <a:t>14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tc>
                  <a:txBody>
                    <a:bodyPr/>
                    <a:lstStyle/>
                    <a:p>
                      <a:pPr algn="ctr">
                        <a:lnSpc>
                          <a:spcPct val="107000"/>
                        </a:lnSpc>
                        <a:spcAft>
                          <a:spcPts val="800"/>
                        </a:spcAft>
                      </a:pPr>
                      <a:r>
                        <a:rPr lang="en-US" sz="900">
                          <a:effectLst/>
                        </a:rPr>
                        <a:t>host_acceptance_rate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tc>
                  <a:txBody>
                    <a:bodyPr/>
                    <a:lstStyle/>
                    <a:p>
                      <a:pPr algn="ctr">
                        <a:lnSpc>
                          <a:spcPct val="107000"/>
                        </a:lnSpc>
                        <a:spcAft>
                          <a:spcPts val="800"/>
                        </a:spcAft>
                      </a:pPr>
                      <a:r>
                        <a:rPr lang="en-US" sz="900">
                          <a:effectLst/>
                        </a:rPr>
                        <a:t>object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tc>
                  <a:txBody>
                    <a:bodyPr/>
                    <a:lstStyle/>
                    <a:p>
                      <a:pPr algn="ctr">
                        <a:lnSpc>
                          <a:spcPct val="107000"/>
                        </a:lnSpc>
                        <a:spcAft>
                          <a:spcPts val="800"/>
                        </a:spcAft>
                      </a:pPr>
                      <a:r>
                        <a:rPr lang="en-US" sz="900">
                          <a:effectLst/>
                        </a:rPr>
                        <a:t>The rate at which a host accepts booking requests.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extLst>
                  <a:ext uri="{0D108BD9-81ED-4DB2-BD59-A6C34878D82A}">
                    <a16:rowId xmlns="" xmlns:a16="http://schemas.microsoft.com/office/drawing/2014/main" val="328345087"/>
                  </a:ext>
                </a:extLst>
              </a:tr>
              <a:tr h="200972">
                <a:tc>
                  <a:txBody>
                    <a:bodyPr/>
                    <a:lstStyle/>
                    <a:p>
                      <a:pPr algn="ctr">
                        <a:lnSpc>
                          <a:spcPct val="107000"/>
                        </a:lnSpc>
                        <a:spcAft>
                          <a:spcPts val="800"/>
                        </a:spcAft>
                      </a:pPr>
                      <a:r>
                        <a:rPr lang="en-US" sz="900">
                          <a:effectLst/>
                        </a:rPr>
                        <a:t>15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tc>
                  <a:txBody>
                    <a:bodyPr/>
                    <a:lstStyle/>
                    <a:p>
                      <a:pPr algn="ctr">
                        <a:lnSpc>
                          <a:spcPct val="107000"/>
                        </a:lnSpc>
                        <a:spcAft>
                          <a:spcPts val="800"/>
                        </a:spcAft>
                      </a:pPr>
                      <a:r>
                        <a:rPr lang="en-US" sz="900">
                          <a:effectLst/>
                        </a:rPr>
                        <a:t>host_is_superhost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tc>
                  <a:txBody>
                    <a:bodyPr/>
                    <a:lstStyle/>
                    <a:p>
                      <a:pPr algn="ctr">
                        <a:lnSpc>
                          <a:spcPct val="107000"/>
                        </a:lnSpc>
                        <a:spcAft>
                          <a:spcPts val="800"/>
                        </a:spcAft>
                      </a:pPr>
                      <a:r>
                        <a:rPr lang="en-US" sz="900">
                          <a:effectLst/>
                        </a:rPr>
                        <a:t>object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tc>
                  <a:txBody>
                    <a:bodyPr/>
                    <a:lstStyle/>
                    <a:p>
                      <a:pPr algn="ctr">
                        <a:lnSpc>
                          <a:spcPct val="107000"/>
                        </a:lnSpc>
                        <a:spcAft>
                          <a:spcPts val="800"/>
                        </a:spcAft>
                      </a:pPr>
                      <a:r>
                        <a:rPr lang="en-US" sz="900">
                          <a:effectLst/>
                        </a:rPr>
                        <a:t>[t=true; f=false]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b"/>
                </a:tc>
                <a:extLst>
                  <a:ext uri="{0D108BD9-81ED-4DB2-BD59-A6C34878D82A}">
                    <a16:rowId xmlns="" xmlns:a16="http://schemas.microsoft.com/office/drawing/2014/main" val="1974621299"/>
                  </a:ext>
                </a:extLst>
              </a:tr>
              <a:tr h="200972">
                <a:tc>
                  <a:txBody>
                    <a:bodyPr/>
                    <a:lstStyle/>
                    <a:p>
                      <a:pPr algn="ctr">
                        <a:lnSpc>
                          <a:spcPct val="107000"/>
                        </a:lnSpc>
                        <a:spcAft>
                          <a:spcPts val="800"/>
                        </a:spcAft>
                      </a:pPr>
                      <a:r>
                        <a:rPr lang="en-US" sz="900">
                          <a:effectLst/>
                        </a:rPr>
                        <a:t>16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tc>
                  <a:txBody>
                    <a:bodyPr/>
                    <a:lstStyle/>
                    <a:p>
                      <a:pPr algn="ctr">
                        <a:lnSpc>
                          <a:spcPct val="107000"/>
                        </a:lnSpc>
                        <a:spcAft>
                          <a:spcPts val="800"/>
                        </a:spcAft>
                      </a:pPr>
                      <a:r>
                        <a:rPr lang="en-US" sz="900">
                          <a:effectLst/>
                        </a:rPr>
                        <a:t>host_thumbnail_url</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tc>
                  <a:txBody>
                    <a:bodyPr/>
                    <a:lstStyle/>
                    <a:p>
                      <a:pPr algn="ctr">
                        <a:lnSpc>
                          <a:spcPct val="107000"/>
                        </a:lnSpc>
                        <a:spcAft>
                          <a:spcPts val="800"/>
                        </a:spcAft>
                      </a:pPr>
                      <a:r>
                        <a:rPr lang="en-US" sz="900">
                          <a:effectLst/>
                        </a:rPr>
                        <a:t>object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tc>
                  <a:txBody>
                    <a:bodyPr/>
                    <a:lstStyle/>
                    <a:p>
                      <a:pPr algn="ctr">
                        <a:lnSpc>
                          <a:spcPct val="107000"/>
                        </a:lnSpc>
                        <a:spcAft>
                          <a:spcPts val="800"/>
                        </a:spcAft>
                      </a:pPr>
                      <a:r>
                        <a:rPr lang="en-US" sz="900">
                          <a:effectLst/>
                        </a:rPr>
                        <a:t>Url for host thumbnail</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extLst>
                  <a:ext uri="{0D108BD9-81ED-4DB2-BD59-A6C34878D82A}">
                    <a16:rowId xmlns="" xmlns:a16="http://schemas.microsoft.com/office/drawing/2014/main" val="2568527638"/>
                  </a:ext>
                </a:extLst>
              </a:tr>
              <a:tr h="200972">
                <a:tc>
                  <a:txBody>
                    <a:bodyPr/>
                    <a:lstStyle/>
                    <a:p>
                      <a:pPr algn="ctr">
                        <a:lnSpc>
                          <a:spcPct val="107000"/>
                        </a:lnSpc>
                        <a:spcAft>
                          <a:spcPts val="800"/>
                        </a:spcAft>
                      </a:pPr>
                      <a:r>
                        <a:rPr lang="en-US" sz="900">
                          <a:effectLst/>
                        </a:rPr>
                        <a:t>17</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tc>
                  <a:txBody>
                    <a:bodyPr/>
                    <a:lstStyle/>
                    <a:p>
                      <a:pPr algn="ctr">
                        <a:lnSpc>
                          <a:spcPct val="107000"/>
                        </a:lnSpc>
                        <a:spcAft>
                          <a:spcPts val="800"/>
                        </a:spcAft>
                      </a:pPr>
                      <a:r>
                        <a:rPr lang="en-US" sz="900">
                          <a:effectLst/>
                        </a:rPr>
                        <a:t>host_picture_url</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tc>
                  <a:txBody>
                    <a:bodyPr/>
                    <a:lstStyle/>
                    <a:p>
                      <a:pPr algn="ctr">
                        <a:lnSpc>
                          <a:spcPct val="107000"/>
                        </a:lnSpc>
                        <a:spcAft>
                          <a:spcPts val="800"/>
                        </a:spcAft>
                      </a:pPr>
                      <a:r>
                        <a:rPr lang="en-US" sz="900">
                          <a:effectLst/>
                        </a:rPr>
                        <a:t>object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tc>
                  <a:txBody>
                    <a:bodyPr/>
                    <a:lstStyle/>
                    <a:p>
                      <a:pPr algn="ctr">
                        <a:lnSpc>
                          <a:spcPct val="107000"/>
                        </a:lnSpc>
                        <a:spcAft>
                          <a:spcPts val="800"/>
                        </a:spcAft>
                      </a:pPr>
                      <a:r>
                        <a:rPr lang="en-US" sz="900" dirty="0" err="1">
                          <a:effectLst/>
                        </a:rPr>
                        <a:t>Url</a:t>
                      </a:r>
                      <a:r>
                        <a:rPr lang="en-US" sz="900" dirty="0">
                          <a:effectLst/>
                        </a:rPr>
                        <a:t> for host pictures</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173" marR="63173" marT="0" marB="0" anchor="ctr"/>
                </a:tc>
                <a:extLst>
                  <a:ext uri="{0D108BD9-81ED-4DB2-BD59-A6C34878D82A}">
                    <a16:rowId xmlns="" xmlns:a16="http://schemas.microsoft.com/office/drawing/2014/main" val="3148344500"/>
                  </a:ext>
                </a:extLst>
              </a:tr>
            </a:tbl>
          </a:graphicData>
        </a:graphic>
      </p:graphicFrame>
      <p:graphicFrame>
        <p:nvGraphicFramePr>
          <p:cNvPr id="6" name="Table 5">
            <a:extLst>
              <a:ext uri="{FF2B5EF4-FFF2-40B4-BE49-F238E27FC236}">
                <a16:creationId xmlns="" xmlns:a16="http://schemas.microsoft.com/office/drawing/2014/main" id="{9DB9BC3F-CDC1-48F9-A2AF-331082805892}"/>
              </a:ext>
            </a:extLst>
          </p:cNvPr>
          <p:cNvGraphicFramePr>
            <a:graphicFrameLocks noGrp="1"/>
          </p:cNvGraphicFramePr>
          <p:nvPr>
            <p:extLst>
              <p:ext uri="{D42A27DB-BD31-4B8C-83A1-F6EECF244321}">
                <p14:modId xmlns:p14="http://schemas.microsoft.com/office/powerpoint/2010/main" val="996720071"/>
              </p:ext>
            </p:extLst>
          </p:nvPr>
        </p:nvGraphicFramePr>
        <p:xfrm>
          <a:off x="6019800" y="471414"/>
          <a:ext cx="5872503" cy="6176677"/>
        </p:xfrm>
        <a:graphic>
          <a:graphicData uri="http://schemas.openxmlformats.org/drawingml/2006/table">
            <a:tbl>
              <a:tblPr firstRow="1" firstCol="1" bandRow="1">
                <a:tableStyleId>{5C22544A-7EE6-4342-B048-85BDC9FD1C3A}</a:tableStyleId>
              </a:tblPr>
              <a:tblGrid>
                <a:gridCol w="408164">
                  <a:extLst>
                    <a:ext uri="{9D8B030D-6E8A-4147-A177-3AD203B41FA5}">
                      <a16:colId xmlns="" xmlns:a16="http://schemas.microsoft.com/office/drawing/2014/main" val="1341936411"/>
                    </a:ext>
                  </a:extLst>
                </a:gridCol>
                <a:gridCol w="2562891">
                  <a:extLst>
                    <a:ext uri="{9D8B030D-6E8A-4147-A177-3AD203B41FA5}">
                      <a16:colId xmlns="" xmlns:a16="http://schemas.microsoft.com/office/drawing/2014/main" val="1891965663"/>
                    </a:ext>
                  </a:extLst>
                </a:gridCol>
                <a:gridCol w="512577">
                  <a:extLst>
                    <a:ext uri="{9D8B030D-6E8A-4147-A177-3AD203B41FA5}">
                      <a16:colId xmlns="" xmlns:a16="http://schemas.microsoft.com/office/drawing/2014/main" val="2197028049"/>
                    </a:ext>
                  </a:extLst>
                </a:gridCol>
                <a:gridCol w="2388871">
                  <a:extLst>
                    <a:ext uri="{9D8B030D-6E8A-4147-A177-3AD203B41FA5}">
                      <a16:colId xmlns="" xmlns:a16="http://schemas.microsoft.com/office/drawing/2014/main" val="4032127833"/>
                    </a:ext>
                  </a:extLst>
                </a:gridCol>
              </a:tblGrid>
              <a:tr h="287206">
                <a:tc>
                  <a:txBody>
                    <a:bodyPr/>
                    <a:lstStyle/>
                    <a:p>
                      <a:pPr algn="ctr">
                        <a:lnSpc>
                          <a:spcPct val="107000"/>
                        </a:lnSpc>
                        <a:spcAft>
                          <a:spcPts val="800"/>
                        </a:spcAft>
                      </a:pPr>
                      <a:r>
                        <a:rPr lang="en-US" sz="700" dirty="0">
                          <a:effectLst/>
                        </a:rPr>
                        <a:t>18</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tc>
                  <a:txBody>
                    <a:bodyPr/>
                    <a:lstStyle/>
                    <a:p>
                      <a:pPr algn="ctr">
                        <a:lnSpc>
                          <a:spcPct val="107000"/>
                        </a:lnSpc>
                        <a:spcAft>
                          <a:spcPts val="800"/>
                        </a:spcAft>
                      </a:pPr>
                      <a:r>
                        <a:rPr lang="en-US" sz="700">
                          <a:effectLst/>
                        </a:rPr>
                        <a:t>host_neighbourhood</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tc>
                  <a:txBody>
                    <a:bodyPr/>
                    <a:lstStyle/>
                    <a:p>
                      <a:pPr algn="ctr">
                        <a:lnSpc>
                          <a:spcPct val="107000"/>
                        </a:lnSpc>
                        <a:spcAft>
                          <a:spcPts val="800"/>
                        </a:spcAft>
                      </a:pPr>
                      <a:r>
                        <a:rPr lang="en-US" sz="700">
                          <a:effectLst/>
                        </a:rPr>
                        <a:t>object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tc>
                  <a:txBody>
                    <a:bodyPr/>
                    <a:lstStyle/>
                    <a:p>
                      <a:pPr algn="ctr">
                        <a:lnSpc>
                          <a:spcPct val="107000"/>
                        </a:lnSpc>
                        <a:spcAft>
                          <a:spcPts val="800"/>
                        </a:spcAft>
                      </a:pPr>
                      <a:r>
                        <a:rPr lang="en-US" sz="700">
                          <a:effectLst/>
                        </a:rPr>
                        <a:t>The neighbourhood that the host is located</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b"/>
                </a:tc>
                <a:extLst>
                  <a:ext uri="{0D108BD9-81ED-4DB2-BD59-A6C34878D82A}">
                    <a16:rowId xmlns="" xmlns:a16="http://schemas.microsoft.com/office/drawing/2014/main" val="164045581"/>
                  </a:ext>
                </a:extLst>
              </a:tr>
              <a:tr h="147220">
                <a:tc>
                  <a:txBody>
                    <a:bodyPr/>
                    <a:lstStyle/>
                    <a:p>
                      <a:pPr algn="ctr">
                        <a:lnSpc>
                          <a:spcPct val="107000"/>
                        </a:lnSpc>
                        <a:spcAft>
                          <a:spcPts val="800"/>
                        </a:spcAft>
                      </a:pPr>
                      <a:r>
                        <a:rPr lang="en-US" sz="700">
                          <a:effectLst/>
                        </a:rPr>
                        <a:t>19</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tc>
                  <a:txBody>
                    <a:bodyPr/>
                    <a:lstStyle/>
                    <a:p>
                      <a:pPr algn="ctr">
                        <a:lnSpc>
                          <a:spcPct val="107000"/>
                        </a:lnSpc>
                        <a:spcAft>
                          <a:spcPts val="800"/>
                        </a:spcAft>
                      </a:pPr>
                      <a:r>
                        <a:rPr lang="en-US" sz="700">
                          <a:effectLst/>
                        </a:rPr>
                        <a:t>host_verifications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tc>
                  <a:txBody>
                    <a:bodyPr/>
                    <a:lstStyle/>
                    <a:p>
                      <a:pPr algn="ctr">
                        <a:lnSpc>
                          <a:spcPct val="107000"/>
                        </a:lnSpc>
                        <a:spcAft>
                          <a:spcPts val="800"/>
                        </a:spcAft>
                      </a:pPr>
                      <a:r>
                        <a:rPr lang="en-US" sz="700">
                          <a:effectLst/>
                        </a:rPr>
                        <a:t>object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tc>
                  <a:txBody>
                    <a:bodyPr/>
                    <a:lstStyle/>
                    <a:p>
                      <a:pPr algn="ctr">
                        <a:lnSpc>
                          <a:spcPct val="107000"/>
                        </a:lnSpc>
                        <a:spcAft>
                          <a:spcPts val="800"/>
                        </a:spcAft>
                      </a:pPr>
                      <a:r>
                        <a:rPr lang="en-US" sz="700">
                          <a:effectLst/>
                        </a:rPr>
                        <a:t>Host verification</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extLst>
                  <a:ext uri="{0D108BD9-81ED-4DB2-BD59-A6C34878D82A}">
                    <a16:rowId xmlns="" xmlns:a16="http://schemas.microsoft.com/office/drawing/2014/main" val="4231438021"/>
                  </a:ext>
                </a:extLst>
              </a:tr>
              <a:tr h="147220">
                <a:tc>
                  <a:txBody>
                    <a:bodyPr/>
                    <a:lstStyle/>
                    <a:p>
                      <a:pPr algn="ctr">
                        <a:lnSpc>
                          <a:spcPct val="107000"/>
                        </a:lnSpc>
                        <a:spcAft>
                          <a:spcPts val="800"/>
                        </a:spcAft>
                      </a:pPr>
                      <a:r>
                        <a:rPr lang="en-US" sz="700">
                          <a:effectLst/>
                        </a:rPr>
                        <a:t>20</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tc>
                  <a:txBody>
                    <a:bodyPr/>
                    <a:lstStyle/>
                    <a:p>
                      <a:pPr algn="ctr">
                        <a:lnSpc>
                          <a:spcPct val="107000"/>
                        </a:lnSpc>
                        <a:spcAft>
                          <a:spcPts val="800"/>
                        </a:spcAft>
                      </a:pPr>
                      <a:r>
                        <a:rPr lang="en-US" sz="700">
                          <a:effectLst/>
                        </a:rPr>
                        <a:t>host_has_profile_pic</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tc>
                  <a:txBody>
                    <a:bodyPr/>
                    <a:lstStyle/>
                    <a:p>
                      <a:pPr algn="ctr">
                        <a:lnSpc>
                          <a:spcPct val="107000"/>
                        </a:lnSpc>
                        <a:spcAft>
                          <a:spcPts val="800"/>
                        </a:spcAft>
                      </a:pPr>
                      <a:r>
                        <a:rPr lang="en-US" sz="700">
                          <a:effectLst/>
                        </a:rPr>
                        <a:t>object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tc>
                  <a:txBody>
                    <a:bodyPr/>
                    <a:lstStyle/>
                    <a:p>
                      <a:pPr algn="ctr">
                        <a:lnSpc>
                          <a:spcPct val="107000"/>
                        </a:lnSpc>
                        <a:spcAft>
                          <a:spcPts val="800"/>
                        </a:spcAft>
                      </a:pPr>
                      <a:r>
                        <a:rPr lang="en-US" sz="700">
                          <a:effectLst/>
                        </a:rPr>
                        <a:t>Host profile picture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extLst>
                  <a:ext uri="{0D108BD9-81ED-4DB2-BD59-A6C34878D82A}">
                    <a16:rowId xmlns="" xmlns:a16="http://schemas.microsoft.com/office/drawing/2014/main" val="4253989422"/>
                  </a:ext>
                </a:extLst>
              </a:tr>
              <a:tr h="147220">
                <a:tc>
                  <a:txBody>
                    <a:bodyPr/>
                    <a:lstStyle/>
                    <a:p>
                      <a:pPr algn="ctr">
                        <a:lnSpc>
                          <a:spcPct val="107000"/>
                        </a:lnSpc>
                        <a:spcAft>
                          <a:spcPts val="800"/>
                        </a:spcAft>
                      </a:pPr>
                      <a:r>
                        <a:rPr lang="en-US" sz="700">
                          <a:effectLst/>
                        </a:rPr>
                        <a:t>21</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tc>
                  <a:txBody>
                    <a:bodyPr/>
                    <a:lstStyle/>
                    <a:p>
                      <a:pPr algn="ctr">
                        <a:lnSpc>
                          <a:spcPct val="107000"/>
                        </a:lnSpc>
                        <a:spcAft>
                          <a:spcPts val="800"/>
                        </a:spcAft>
                      </a:pPr>
                      <a:r>
                        <a:rPr lang="en-US" sz="700">
                          <a:effectLst/>
                        </a:rPr>
                        <a:t>host_identity_verified</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tc>
                  <a:txBody>
                    <a:bodyPr/>
                    <a:lstStyle/>
                    <a:p>
                      <a:pPr algn="ctr">
                        <a:lnSpc>
                          <a:spcPct val="107000"/>
                        </a:lnSpc>
                        <a:spcAft>
                          <a:spcPts val="800"/>
                        </a:spcAft>
                      </a:pPr>
                      <a:r>
                        <a:rPr lang="en-US" sz="700">
                          <a:effectLst/>
                        </a:rPr>
                        <a:t>object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tc>
                  <a:txBody>
                    <a:bodyPr/>
                    <a:lstStyle/>
                    <a:p>
                      <a:pPr algn="ctr">
                        <a:lnSpc>
                          <a:spcPct val="107000"/>
                        </a:lnSpc>
                        <a:spcAft>
                          <a:spcPts val="800"/>
                        </a:spcAft>
                      </a:pPr>
                      <a:r>
                        <a:rPr lang="en-US" sz="700">
                          <a:effectLst/>
                        </a:rPr>
                        <a:t>Host identity verified</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extLst>
                  <a:ext uri="{0D108BD9-81ED-4DB2-BD59-A6C34878D82A}">
                    <a16:rowId xmlns="" xmlns:a16="http://schemas.microsoft.com/office/drawing/2014/main" val="1533543567"/>
                  </a:ext>
                </a:extLst>
              </a:tr>
              <a:tr h="294438">
                <a:tc>
                  <a:txBody>
                    <a:bodyPr/>
                    <a:lstStyle/>
                    <a:p>
                      <a:pPr algn="ctr">
                        <a:lnSpc>
                          <a:spcPct val="107000"/>
                        </a:lnSpc>
                        <a:spcAft>
                          <a:spcPts val="800"/>
                        </a:spcAft>
                      </a:pPr>
                      <a:r>
                        <a:rPr lang="en-US" sz="700">
                          <a:effectLst/>
                        </a:rPr>
                        <a:t>22</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tc>
                  <a:txBody>
                    <a:bodyPr/>
                    <a:lstStyle/>
                    <a:p>
                      <a:pPr algn="ctr">
                        <a:lnSpc>
                          <a:spcPct val="107000"/>
                        </a:lnSpc>
                        <a:spcAft>
                          <a:spcPts val="800"/>
                        </a:spcAft>
                      </a:pPr>
                      <a:r>
                        <a:rPr lang="en-US" sz="700">
                          <a:effectLst/>
                        </a:rPr>
                        <a:t>neighbourhood</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tc>
                  <a:txBody>
                    <a:bodyPr/>
                    <a:lstStyle/>
                    <a:p>
                      <a:pPr algn="ctr">
                        <a:lnSpc>
                          <a:spcPct val="107000"/>
                        </a:lnSpc>
                        <a:spcAft>
                          <a:spcPts val="800"/>
                        </a:spcAft>
                      </a:pPr>
                      <a:r>
                        <a:rPr lang="en-US" sz="700">
                          <a:effectLst/>
                        </a:rPr>
                        <a:t>object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tc>
                  <a:txBody>
                    <a:bodyPr/>
                    <a:lstStyle/>
                    <a:p>
                      <a:pPr algn="ctr">
                        <a:lnSpc>
                          <a:spcPct val="107000"/>
                        </a:lnSpc>
                        <a:spcAft>
                          <a:spcPts val="800"/>
                        </a:spcAft>
                      </a:pPr>
                      <a:r>
                        <a:rPr lang="en-US" sz="700">
                          <a:effectLst/>
                        </a:rPr>
                        <a:t>The neighbourhood as geocoded using the latitude and longitude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b"/>
                </a:tc>
                <a:extLst>
                  <a:ext uri="{0D108BD9-81ED-4DB2-BD59-A6C34878D82A}">
                    <a16:rowId xmlns="" xmlns:a16="http://schemas.microsoft.com/office/drawing/2014/main" val="825133693"/>
                  </a:ext>
                </a:extLst>
              </a:tr>
              <a:tr h="588877">
                <a:tc>
                  <a:txBody>
                    <a:bodyPr/>
                    <a:lstStyle/>
                    <a:p>
                      <a:pPr algn="ctr">
                        <a:lnSpc>
                          <a:spcPct val="107000"/>
                        </a:lnSpc>
                        <a:spcAft>
                          <a:spcPts val="800"/>
                        </a:spcAft>
                      </a:pPr>
                      <a:r>
                        <a:rPr lang="en-US" sz="700">
                          <a:effectLst/>
                        </a:rPr>
                        <a:t>23</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tc>
                  <a:txBody>
                    <a:bodyPr/>
                    <a:lstStyle/>
                    <a:p>
                      <a:pPr algn="ctr">
                        <a:lnSpc>
                          <a:spcPct val="107000"/>
                        </a:lnSpc>
                        <a:spcAft>
                          <a:spcPts val="800"/>
                        </a:spcAft>
                      </a:pPr>
                      <a:r>
                        <a:rPr lang="en-US" sz="700">
                          <a:effectLst/>
                        </a:rPr>
                        <a:t>neighbourhood_cleansed</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tc>
                  <a:txBody>
                    <a:bodyPr/>
                    <a:lstStyle/>
                    <a:p>
                      <a:pPr algn="ctr">
                        <a:lnSpc>
                          <a:spcPct val="107000"/>
                        </a:lnSpc>
                        <a:spcAft>
                          <a:spcPts val="800"/>
                        </a:spcAft>
                      </a:pPr>
                      <a:r>
                        <a:rPr lang="en-US" sz="700">
                          <a:effectLst/>
                        </a:rPr>
                        <a:t>object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tc>
                  <a:txBody>
                    <a:bodyPr/>
                    <a:lstStyle/>
                    <a:p>
                      <a:pPr algn="ctr">
                        <a:lnSpc>
                          <a:spcPct val="107000"/>
                        </a:lnSpc>
                        <a:spcAft>
                          <a:spcPts val="800"/>
                        </a:spcAft>
                      </a:pPr>
                      <a:r>
                        <a:rPr lang="en-US" sz="700">
                          <a:effectLst/>
                        </a:rPr>
                        <a:t>The neighbourhood as geocoded using the latitude and longitude against neighborhoods as defined by open or public digital shapefiles.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b"/>
                </a:tc>
                <a:extLst>
                  <a:ext uri="{0D108BD9-81ED-4DB2-BD59-A6C34878D82A}">
                    <a16:rowId xmlns="" xmlns:a16="http://schemas.microsoft.com/office/drawing/2014/main" val="3506331340"/>
                  </a:ext>
                </a:extLst>
              </a:tr>
              <a:tr h="588877">
                <a:tc>
                  <a:txBody>
                    <a:bodyPr/>
                    <a:lstStyle/>
                    <a:p>
                      <a:pPr algn="ctr">
                        <a:lnSpc>
                          <a:spcPct val="107000"/>
                        </a:lnSpc>
                        <a:spcAft>
                          <a:spcPts val="800"/>
                        </a:spcAft>
                      </a:pPr>
                      <a:r>
                        <a:rPr lang="en-US" sz="700">
                          <a:effectLst/>
                        </a:rPr>
                        <a:t>24</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tc>
                  <a:txBody>
                    <a:bodyPr/>
                    <a:lstStyle/>
                    <a:p>
                      <a:pPr algn="ctr">
                        <a:lnSpc>
                          <a:spcPct val="107000"/>
                        </a:lnSpc>
                        <a:spcAft>
                          <a:spcPts val="800"/>
                        </a:spcAft>
                      </a:pPr>
                      <a:r>
                        <a:rPr lang="en-US" sz="700" dirty="0" err="1">
                          <a:effectLst/>
                        </a:rPr>
                        <a:t>neighbourhood_group_cleansed</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tc>
                  <a:txBody>
                    <a:bodyPr/>
                    <a:lstStyle/>
                    <a:p>
                      <a:pPr algn="ctr">
                        <a:lnSpc>
                          <a:spcPct val="107000"/>
                        </a:lnSpc>
                        <a:spcAft>
                          <a:spcPts val="800"/>
                        </a:spcAft>
                      </a:pPr>
                      <a:r>
                        <a:rPr lang="en-US" sz="700">
                          <a:effectLst/>
                        </a:rPr>
                        <a:t>object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tc>
                  <a:txBody>
                    <a:bodyPr/>
                    <a:lstStyle/>
                    <a:p>
                      <a:pPr algn="ctr">
                        <a:lnSpc>
                          <a:spcPct val="107000"/>
                        </a:lnSpc>
                        <a:spcAft>
                          <a:spcPts val="800"/>
                        </a:spcAft>
                      </a:pPr>
                      <a:r>
                        <a:rPr lang="en-US" sz="700">
                          <a:effectLst/>
                        </a:rPr>
                        <a:t>The neighbourhood group as geocoded using the latitude and longitude against neighborhoods as defined by open or public digital shapefiles.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b"/>
                </a:tc>
                <a:extLst>
                  <a:ext uri="{0D108BD9-81ED-4DB2-BD59-A6C34878D82A}">
                    <a16:rowId xmlns="" xmlns:a16="http://schemas.microsoft.com/office/drawing/2014/main" val="3218100861"/>
                  </a:ext>
                </a:extLst>
              </a:tr>
              <a:tr h="441658">
                <a:tc>
                  <a:txBody>
                    <a:bodyPr/>
                    <a:lstStyle/>
                    <a:p>
                      <a:pPr algn="ctr">
                        <a:lnSpc>
                          <a:spcPct val="107000"/>
                        </a:lnSpc>
                        <a:spcAft>
                          <a:spcPts val="800"/>
                        </a:spcAft>
                      </a:pPr>
                      <a:r>
                        <a:rPr lang="en-US" sz="700">
                          <a:effectLst/>
                        </a:rPr>
                        <a:t>25</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tc>
                  <a:txBody>
                    <a:bodyPr/>
                    <a:lstStyle/>
                    <a:p>
                      <a:pPr algn="ctr">
                        <a:lnSpc>
                          <a:spcPct val="107000"/>
                        </a:lnSpc>
                        <a:spcAft>
                          <a:spcPts val="800"/>
                        </a:spcAft>
                      </a:pPr>
                      <a:r>
                        <a:rPr lang="en-US" sz="700">
                          <a:effectLst/>
                        </a:rPr>
                        <a:t>property_type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tc>
                  <a:txBody>
                    <a:bodyPr/>
                    <a:lstStyle/>
                    <a:p>
                      <a:pPr algn="ctr">
                        <a:lnSpc>
                          <a:spcPct val="107000"/>
                        </a:lnSpc>
                        <a:spcAft>
                          <a:spcPts val="800"/>
                        </a:spcAft>
                      </a:pPr>
                      <a:r>
                        <a:rPr lang="en-US" sz="700">
                          <a:effectLst/>
                        </a:rPr>
                        <a:t>object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tc>
                  <a:txBody>
                    <a:bodyPr/>
                    <a:lstStyle/>
                    <a:p>
                      <a:pPr algn="ctr">
                        <a:lnSpc>
                          <a:spcPct val="107000"/>
                        </a:lnSpc>
                        <a:spcAft>
                          <a:spcPts val="800"/>
                        </a:spcAft>
                      </a:pPr>
                      <a:r>
                        <a:rPr lang="en-US" sz="700">
                          <a:effectLst/>
                        </a:rPr>
                        <a:t>Self selected property type. Hotels and Bed and Breakfasts are described as such by their hosts in this field</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b"/>
                </a:tc>
                <a:extLst>
                  <a:ext uri="{0D108BD9-81ED-4DB2-BD59-A6C34878D82A}">
                    <a16:rowId xmlns="" xmlns:a16="http://schemas.microsoft.com/office/drawing/2014/main" val="1951642458"/>
                  </a:ext>
                </a:extLst>
              </a:tr>
              <a:tr h="1031229">
                <a:tc>
                  <a:txBody>
                    <a:bodyPr/>
                    <a:lstStyle/>
                    <a:p>
                      <a:pPr algn="ctr">
                        <a:lnSpc>
                          <a:spcPct val="107000"/>
                        </a:lnSpc>
                        <a:spcAft>
                          <a:spcPts val="800"/>
                        </a:spcAft>
                      </a:pPr>
                      <a:r>
                        <a:rPr lang="en-US" sz="700">
                          <a:effectLst/>
                        </a:rPr>
                        <a:t>26</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tc>
                  <a:txBody>
                    <a:bodyPr/>
                    <a:lstStyle/>
                    <a:p>
                      <a:pPr algn="ctr">
                        <a:lnSpc>
                          <a:spcPct val="107000"/>
                        </a:lnSpc>
                        <a:spcAft>
                          <a:spcPts val="800"/>
                        </a:spcAft>
                      </a:pPr>
                      <a:r>
                        <a:rPr lang="en-US" sz="700" dirty="0" err="1">
                          <a:effectLst/>
                        </a:rPr>
                        <a:t>room_type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tc>
                  <a:txBody>
                    <a:bodyPr/>
                    <a:lstStyle/>
                    <a:p>
                      <a:pPr algn="ctr">
                        <a:lnSpc>
                          <a:spcPct val="107000"/>
                        </a:lnSpc>
                        <a:spcAft>
                          <a:spcPts val="800"/>
                        </a:spcAft>
                      </a:pPr>
                      <a:r>
                        <a:rPr lang="en-US" sz="700">
                          <a:effectLst/>
                        </a:rPr>
                        <a:t>object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tc>
                  <a:txBody>
                    <a:bodyPr/>
                    <a:lstStyle/>
                    <a:p>
                      <a:pPr algn="ctr">
                        <a:lnSpc>
                          <a:spcPct val="107000"/>
                        </a:lnSpc>
                        <a:spcAft>
                          <a:spcPts val="800"/>
                        </a:spcAft>
                      </a:pPr>
                      <a:r>
                        <a:rPr lang="en-US" sz="700">
                          <a:effectLst/>
                        </a:rPr>
                        <a:t>All homes are grouped into the following three room types:</a:t>
                      </a:r>
                      <a:br>
                        <a:rPr lang="en-US" sz="700">
                          <a:effectLst/>
                        </a:rPr>
                      </a:br>
                      <a:r>
                        <a:rPr lang="en-US" sz="700">
                          <a:effectLst/>
                        </a:rPr>
                        <a:t/>
                      </a:r>
                      <a:br>
                        <a:rPr lang="en-US" sz="700">
                          <a:effectLst/>
                        </a:rPr>
                      </a:br>
                      <a:r>
                        <a:rPr lang="en-US" sz="700">
                          <a:effectLst/>
                        </a:rPr>
                        <a:t>Entire place</a:t>
                      </a:r>
                      <a:br>
                        <a:rPr lang="en-US" sz="700">
                          <a:effectLst/>
                        </a:rPr>
                      </a:br>
                      <a:r>
                        <a:rPr lang="en-US" sz="700">
                          <a:effectLst/>
                        </a:rPr>
                        <a:t>Private room</a:t>
                      </a:r>
                      <a:br>
                        <a:rPr lang="en-US" sz="700">
                          <a:effectLst/>
                        </a:rPr>
                      </a:br>
                      <a:r>
                        <a:rPr lang="en-US" sz="700">
                          <a:effectLst/>
                        </a:rPr>
                        <a:t>Shared room</a:t>
                      </a:r>
                      <a:br>
                        <a:rPr lang="en-US" sz="700">
                          <a:effectLst/>
                        </a:rPr>
                      </a:br>
                      <a:r>
                        <a:rPr lang="en-US" sz="700">
                          <a:effectLst/>
                        </a:rPr>
                        <a:t>Entire place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b"/>
                </a:tc>
                <a:extLst>
                  <a:ext uri="{0D108BD9-81ED-4DB2-BD59-A6C34878D82A}">
                    <a16:rowId xmlns="" xmlns:a16="http://schemas.microsoft.com/office/drawing/2014/main" val="411257263"/>
                  </a:ext>
                </a:extLst>
              </a:tr>
              <a:tr h="736097">
                <a:tc>
                  <a:txBody>
                    <a:bodyPr/>
                    <a:lstStyle/>
                    <a:p>
                      <a:pPr algn="ctr">
                        <a:lnSpc>
                          <a:spcPct val="107000"/>
                        </a:lnSpc>
                        <a:spcAft>
                          <a:spcPts val="800"/>
                        </a:spcAft>
                      </a:pPr>
                      <a:r>
                        <a:rPr lang="en-US" sz="700">
                          <a:effectLst/>
                        </a:rPr>
                        <a:t>27</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tc>
                  <a:txBody>
                    <a:bodyPr/>
                    <a:lstStyle/>
                    <a:p>
                      <a:pPr algn="ctr">
                        <a:lnSpc>
                          <a:spcPct val="107000"/>
                        </a:lnSpc>
                        <a:spcAft>
                          <a:spcPts val="800"/>
                        </a:spcAft>
                      </a:pPr>
                      <a:r>
                        <a:rPr lang="en-US" sz="700">
                          <a:effectLst/>
                        </a:rPr>
                        <a:t>bathrooms_text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tc>
                  <a:txBody>
                    <a:bodyPr/>
                    <a:lstStyle/>
                    <a:p>
                      <a:pPr algn="ctr">
                        <a:lnSpc>
                          <a:spcPct val="107000"/>
                        </a:lnSpc>
                        <a:spcAft>
                          <a:spcPts val="800"/>
                        </a:spcAft>
                      </a:pPr>
                      <a:r>
                        <a:rPr lang="en-US" sz="700">
                          <a:effectLst/>
                        </a:rPr>
                        <a:t>object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tc>
                  <a:txBody>
                    <a:bodyPr/>
                    <a:lstStyle/>
                    <a:p>
                      <a:pPr algn="ctr">
                        <a:lnSpc>
                          <a:spcPct val="107000"/>
                        </a:lnSpc>
                        <a:spcAft>
                          <a:spcPts val="800"/>
                        </a:spcAft>
                      </a:pPr>
                      <a:r>
                        <a:rPr lang="en-US" sz="700" dirty="0">
                          <a:effectLst/>
                        </a:rPr>
                        <a:t>The number of bathrooms in the listing. </a:t>
                      </a:r>
                      <a:br>
                        <a:rPr lang="en-US" sz="700" dirty="0">
                          <a:effectLst/>
                        </a:rPr>
                      </a:br>
                      <a:r>
                        <a:rPr lang="en-US" sz="700" dirty="0">
                          <a:effectLst/>
                        </a:rPr>
                        <a:t>On the </a:t>
                      </a:r>
                      <a:r>
                        <a:rPr lang="en-US" sz="700" dirty="0" err="1">
                          <a:effectLst/>
                        </a:rPr>
                        <a:t>Airbnb</a:t>
                      </a:r>
                      <a:r>
                        <a:rPr lang="en-US" sz="700" dirty="0">
                          <a:effectLst/>
                        </a:rPr>
                        <a:t> web-site, the bathrooms field has evolved from a number to a textual description. For older scrapes, bathrooms is used.</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b"/>
                </a:tc>
                <a:extLst>
                  <a:ext uri="{0D108BD9-81ED-4DB2-BD59-A6C34878D82A}">
                    <a16:rowId xmlns="" xmlns:a16="http://schemas.microsoft.com/office/drawing/2014/main" val="3925057612"/>
                  </a:ext>
                </a:extLst>
              </a:tr>
              <a:tr h="294438">
                <a:tc>
                  <a:txBody>
                    <a:bodyPr/>
                    <a:lstStyle/>
                    <a:p>
                      <a:pPr algn="ctr">
                        <a:lnSpc>
                          <a:spcPct val="107000"/>
                        </a:lnSpc>
                        <a:spcAft>
                          <a:spcPts val="800"/>
                        </a:spcAft>
                      </a:pPr>
                      <a:r>
                        <a:rPr lang="en-US" sz="700">
                          <a:effectLst/>
                        </a:rPr>
                        <a:t>28</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tc>
                  <a:txBody>
                    <a:bodyPr/>
                    <a:lstStyle/>
                    <a:p>
                      <a:pPr algn="ctr">
                        <a:lnSpc>
                          <a:spcPct val="107000"/>
                        </a:lnSpc>
                        <a:spcAft>
                          <a:spcPts val="800"/>
                        </a:spcAft>
                      </a:pPr>
                      <a:r>
                        <a:rPr lang="en-US" sz="700">
                          <a:effectLst/>
                        </a:rPr>
                        <a:t>amenities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tc>
                  <a:txBody>
                    <a:bodyPr/>
                    <a:lstStyle/>
                    <a:p>
                      <a:pPr algn="ctr">
                        <a:lnSpc>
                          <a:spcPct val="107000"/>
                        </a:lnSpc>
                        <a:spcAft>
                          <a:spcPts val="800"/>
                        </a:spcAft>
                      </a:pPr>
                      <a:r>
                        <a:rPr lang="en-US" sz="700">
                          <a:effectLst/>
                        </a:rPr>
                        <a:t>object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tc>
                  <a:txBody>
                    <a:bodyPr/>
                    <a:lstStyle/>
                    <a:p>
                      <a:pPr algn="ctr">
                        <a:lnSpc>
                          <a:spcPct val="107000"/>
                        </a:lnSpc>
                        <a:spcAft>
                          <a:spcPts val="800"/>
                        </a:spcAft>
                      </a:pPr>
                      <a:r>
                        <a:rPr lang="en-US" sz="700">
                          <a:effectLst/>
                        </a:rPr>
                        <a:t>The various consumable and facilities that come with the room</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b"/>
                </a:tc>
                <a:extLst>
                  <a:ext uri="{0D108BD9-81ED-4DB2-BD59-A6C34878D82A}">
                    <a16:rowId xmlns="" xmlns:a16="http://schemas.microsoft.com/office/drawing/2014/main" val="1058124474"/>
                  </a:ext>
                </a:extLst>
              </a:tr>
              <a:tr h="147220">
                <a:tc>
                  <a:txBody>
                    <a:bodyPr/>
                    <a:lstStyle/>
                    <a:p>
                      <a:pPr algn="ctr">
                        <a:lnSpc>
                          <a:spcPct val="107000"/>
                        </a:lnSpc>
                        <a:spcAft>
                          <a:spcPts val="800"/>
                        </a:spcAft>
                      </a:pPr>
                      <a:r>
                        <a:rPr lang="en-US" sz="700">
                          <a:effectLst/>
                        </a:rPr>
                        <a:t>29</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tc>
                  <a:txBody>
                    <a:bodyPr/>
                    <a:lstStyle/>
                    <a:p>
                      <a:pPr algn="ctr">
                        <a:lnSpc>
                          <a:spcPct val="107000"/>
                        </a:lnSpc>
                        <a:spcAft>
                          <a:spcPts val="800"/>
                        </a:spcAft>
                      </a:pPr>
                      <a:r>
                        <a:rPr lang="en-US" sz="700">
                          <a:effectLst/>
                        </a:rPr>
                        <a:t>has_availability</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tc>
                  <a:txBody>
                    <a:bodyPr/>
                    <a:lstStyle/>
                    <a:p>
                      <a:pPr algn="ctr">
                        <a:lnSpc>
                          <a:spcPct val="107000"/>
                        </a:lnSpc>
                        <a:spcAft>
                          <a:spcPts val="800"/>
                        </a:spcAft>
                      </a:pPr>
                      <a:r>
                        <a:rPr lang="en-US" sz="700">
                          <a:effectLst/>
                        </a:rPr>
                        <a:t>object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tc>
                  <a:txBody>
                    <a:bodyPr/>
                    <a:lstStyle/>
                    <a:p>
                      <a:pPr algn="ctr">
                        <a:lnSpc>
                          <a:spcPct val="107000"/>
                        </a:lnSpc>
                        <a:spcAft>
                          <a:spcPts val="800"/>
                        </a:spcAft>
                      </a:pPr>
                      <a:r>
                        <a:rPr lang="en-US" sz="700">
                          <a:effectLst/>
                        </a:rPr>
                        <a:t>[t=true; f=false]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extLst>
                  <a:ext uri="{0D108BD9-81ED-4DB2-BD59-A6C34878D82A}">
                    <a16:rowId xmlns="" xmlns:a16="http://schemas.microsoft.com/office/drawing/2014/main" val="3271343742"/>
                  </a:ext>
                </a:extLst>
              </a:tr>
              <a:tr h="147220">
                <a:tc>
                  <a:txBody>
                    <a:bodyPr/>
                    <a:lstStyle/>
                    <a:p>
                      <a:pPr algn="ctr">
                        <a:lnSpc>
                          <a:spcPct val="107000"/>
                        </a:lnSpc>
                        <a:spcAft>
                          <a:spcPts val="800"/>
                        </a:spcAft>
                      </a:pPr>
                      <a:r>
                        <a:rPr lang="en-US" sz="700">
                          <a:effectLst/>
                        </a:rPr>
                        <a:t>30</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tc>
                  <a:txBody>
                    <a:bodyPr/>
                    <a:lstStyle/>
                    <a:p>
                      <a:pPr algn="ctr">
                        <a:lnSpc>
                          <a:spcPct val="107000"/>
                        </a:lnSpc>
                        <a:spcAft>
                          <a:spcPts val="800"/>
                        </a:spcAft>
                      </a:pPr>
                      <a:r>
                        <a:rPr lang="en-US" sz="700">
                          <a:effectLst/>
                        </a:rPr>
                        <a:t>calendar_last_scraped</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tc>
                  <a:txBody>
                    <a:bodyPr/>
                    <a:lstStyle/>
                    <a:p>
                      <a:pPr algn="ctr">
                        <a:lnSpc>
                          <a:spcPct val="107000"/>
                        </a:lnSpc>
                        <a:spcAft>
                          <a:spcPts val="800"/>
                        </a:spcAft>
                      </a:pPr>
                      <a:r>
                        <a:rPr lang="en-US" sz="700">
                          <a:effectLst/>
                        </a:rPr>
                        <a:t>object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tc>
                  <a:txBody>
                    <a:bodyPr/>
                    <a:lstStyle/>
                    <a:p>
                      <a:pPr algn="ctr">
                        <a:lnSpc>
                          <a:spcPct val="107000"/>
                        </a:lnSpc>
                        <a:spcAft>
                          <a:spcPts val="800"/>
                        </a:spcAft>
                      </a:pPr>
                      <a:r>
                        <a:rPr lang="en-US" sz="700">
                          <a:effectLst/>
                        </a:rPr>
                        <a:t>Calendar_last_scarped</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extLst>
                  <a:ext uri="{0D108BD9-81ED-4DB2-BD59-A6C34878D82A}">
                    <a16:rowId xmlns="" xmlns:a16="http://schemas.microsoft.com/office/drawing/2014/main" val="2413877633"/>
                  </a:ext>
                </a:extLst>
              </a:tr>
              <a:tr h="147220">
                <a:tc>
                  <a:txBody>
                    <a:bodyPr/>
                    <a:lstStyle/>
                    <a:p>
                      <a:pPr algn="ctr">
                        <a:lnSpc>
                          <a:spcPct val="107000"/>
                        </a:lnSpc>
                        <a:spcAft>
                          <a:spcPts val="800"/>
                        </a:spcAft>
                      </a:pPr>
                      <a:r>
                        <a:rPr lang="en-US" sz="700">
                          <a:effectLst/>
                        </a:rPr>
                        <a:t>31</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tc>
                  <a:txBody>
                    <a:bodyPr/>
                    <a:lstStyle/>
                    <a:p>
                      <a:pPr algn="ctr">
                        <a:lnSpc>
                          <a:spcPct val="107000"/>
                        </a:lnSpc>
                        <a:spcAft>
                          <a:spcPts val="800"/>
                        </a:spcAft>
                      </a:pPr>
                      <a:r>
                        <a:rPr lang="en-US" sz="700">
                          <a:effectLst/>
                        </a:rPr>
                        <a:t>first_review</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tc>
                  <a:txBody>
                    <a:bodyPr/>
                    <a:lstStyle/>
                    <a:p>
                      <a:pPr algn="ctr">
                        <a:lnSpc>
                          <a:spcPct val="107000"/>
                        </a:lnSpc>
                        <a:spcAft>
                          <a:spcPts val="800"/>
                        </a:spcAft>
                      </a:pPr>
                      <a:r>
                        <a:rPr lang="en-US" sz="700">
                          <a:effectLst/>
                        </a:rPr>
                        <a:t>object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tc>
                  <a:txBody>
                    <a:bodyPr/>
                    <a:lstStyle/>
                    <a:p>
                      <a:pPr algn="ctr">
                        <a:lnSpc>
                          <a:spcPct val="107000"/>
                        </a:lnSpc>
                        <a:spcAft>
                          <a:spcPts val="800"/>
                        </a:spcAft>
                      </a:pPr>
                      <a:r>
                        <a:rPr lang="en-US" sz="700">
                          <a:effectLst/>
                        </a:rPr>
                        <a:t>The date of the first/oldest review</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extLst>
                  <a:ext uri="{0D108BD9-81ED-4DB2-BD59-A6C34878D82A}">
                    <a16:rowId xmlns="" xmlns:a16="http://schemas.microsoft.com/office/drawing/2014/main" val="1498055853"/>
                  </a:ext>
                </a:extLst>
              </a:tr>
              <a:tr h="147220">
                <a:tc>
                  <a:txBody>
                    <a:bodyPr/>
                    <a:lstStyle/>
                    <a:p>
                      <a:pPr algn="ctr">
                        <a:lnSpc>
                          <a:spcPct val="107000"/>
                        </a:lnSpc>
                        <a:spcAft>
                          <a:spcPts val="800"/>
                        </a:spcAft>
                      </a:pPr>
                      <a:r>
                        <a:rPr lang="en-US" sz="700">
                          <a:effectLst/>
                        </a:rPr>
                        <a:t>32</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tc>
                  <a:txBody>
                    <a:bodyPr/>
                    <a:lstStyle/>
                    <a:p>
                      <a:pPr algn="ctr">
                        <a:lnSpc>
                          <a:spcPct val="107000"/>
                        </a:lnSpc>
                        <a:spcAft>
                          <a:spcPts val="800"/>
                        </a:spcAft>
                      </a:pPr>
                      <a:r>
                        <a:rPr lang="en-US" sz="700">
                          <a:effectLst/>
                        </a:rPr>
                        <a:t>last_review</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tc>
                  <a:txBody>
                    <a:bodyPr/>
                    <a:lstStyle/>
                    <a:p>
                      <a:pPr algn="ctr">
                        <a:lnSpc>
                          <a:spcPct val="107000"/>
                        </a:lnSpc>
                        <a:spcAft>
                          <a:spcPts val="800"/>
                        </a:spcAft>
                      </a:pPr>
                      <a:r>
                        <a:rPr lang="en-US" sz="700">
                          <a:effectLst/>
                        </a:rPr>
                        <a:t>object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tc>
                  <a:txBody>
                    <a:bodyPr/>
                    <a:lstStyle/>
                    <a:p>
                      <a:pPr algn="ctr">
                        <a:lnSpc>
                          <a:spcPct val="107000"/>
                        </a:lnSpc>
                        <a:spcAft>
                          <a:spcPts val="800"/>
                        </a:spcAft>
                      </a:pPr>
                      <a:r>
                        <a:rPr lang="en-US" sz="700">
                          <a:effectLst/>
                        </a:rPr>
                        <a:t>The date of the last/newest review</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extLst>
                  <a:ext uri="{0D108BD9-81ED-4DB2-BD59-A6C34878D82A}">
                    <a16:rowId xmlns="" xmlns:a16="http://schemas.microsoft.com/office/drawing/2014/main" val="1477140871"/>
                  </a:ext>
                </a:extLst>
              </a:tr>
              <a:tr h="147220">
                <a:tc>
                  <a:txBody>
                    <a:bodyPr/>
                    <a:lstStyle/>
                    <a:p>
                      <a:pPr algn="ctr">
                        <a:lnSpc>
                          <a:spcPct val="107000"/>
                        </a:lnSpc>
                        <a:spcAft>
                          <a:spcPts val="800"/>
                        </a:spcAft>
                      </a:pPr>
                      <a:r>
                        <a:rPr lang="en-US" sz="700">
                          <a:effectLst/>
                        </a:rPr>
                        <a:t>33</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tc>
                  <a:txBody>
                    <a:bodyPr/>
                    <a:lstStyle/>
                    <a:p>
                      <a:pPr algn="ctr">
                        <a:lnSpc>
                          <a:spcPct val="107000"/>
                        </a:lnSpc>
                        <a:spcAft>
                          <a:spcPts val="800"/>
                        </a:spcAft>
                      </a:pPr>
                      <a:r>
                        <a:rPr lang="en-US" sz="700">
                          <a:effectLst/>
                        </a:rPr>
                        <a:t>license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tc>
                  <a:txBody>
                    <a:bodyPr/>
                    <a:lstStyle/>
                    <a:p>
                      <a:pPr algn="ctr">
                        <a:lnSpc>
                          <a:spcPct val="107000"/>
                        </a:lnSpc>
                        <a:spcAft>
                          <a:spcPts val="800"/>
                        </a:spcAft>
                      </a:pPr>
                      <a:r>
                        <a:rPr lang="en-US" sz="700">
                          <a:effectLst/>
                        </a:rPr>
                        <a:t>object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tc>
                  <a:txBody>
                    <a:bodyPr/>
                    <a:lstStyle/>
                    <a:p>
                      <a:pPr algn="ctr">
                        <a:lnSpc>
                          <a:spcPct val="107000"/>
                        </a:lnSpc>
                        <a:spcAft>
                          <a:spcPts val="800"/>
                        </a:spcAft>
                      </a:pPr>
                      <a:r>
                        <a:rPr lang="en-US" sz="700">
                          <a:effectLst/>
                        </a:rPr>
                        <a:t>The licence/permit/registration number</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extLst>
                  <a:ext uri="{0D108BD9-81ED-4DB2-BD59-A6C34878D82A}">
                    <a16:rowId xmlns="" xmlns:a16="http://schemas.microsoft.com/office/drawing/2014/main" val="923707239"/>
                  </a:ext>
                </a:extLst>
              </a:tr>
              <a:tr h="736097">
                <a:tc>
                  <a:txBody>
                    <a:bodyPr/>
                    <a:lstStyle/>
                    <a:p>
                      <a:pPr algn="ctr">
                        <a:lnSpc>
                          <a:spcPct val="107000"/>
                        </a:lnSpc>
                        <a:spcAft>
                          <a:spcPts val="800"/>
                        </a:spcAft>
                      </a:pPr>
                      <a:r>
                        <a:rPr lang="en-US" sz="700">
                          <a:effectLst/>
                        </a:rPr>
                        <a:t>34</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tc>
                  <a:txBody>
                    <a:bodyPr/>
                    <a:lstStyle/>
                    <a:p>
                      <a:pPr algn="ctr">
                        <a:lnSpc>
                          <a:spcPct val="107000"/>
                        </a:lnSpc>
                        <a:spcAft>
                          <a:spcPts val="800"/>
                        </a:spcAft>
                      </a:pPr>
                      <a:r>
                        <a:rPr lang="en-US" sz="700">
                          <a:effectLst/>
                        </a:rPr>
                        <a:t>instant_bookable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tc>
                  <a:txBody>
                    <a:bodyPr/>
                    <a:lstStyle/>
                    <a:p>
                      <a:pPr algn="ctr">
                        <a:lnSpc>
                          <a:spcPct val="107000"/>
                        </a:lnSpc>
                        <a:spcAft>
                          <a:spcPts val="800"/>
                        </a:spcAft>
                      </a:pPr>
                      <a:r>
                        <a:rPr lang="en-US" sz="700">
                          <a:effectLst/>
                        </a:rPr>
                        <a:t>object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ctr"/>
                </a:tc>
                <a:tc>
                  <a:txBody>
                    <a:bodyPr/>
                    <a:lstStyle/>
                    <a:p>
                      <a:pPr algn="ctr">
                        <a:lnSpc>
                          <a:spcPct val="107000"/>
                        </a:lnSpc>
                        <a:spcAft>
                          <a:spcPts val="800"/>
                        </a:spcAft>
                      </a:pPr>
                      <a:r>
                        <a:rPr lang="en-US" sz="700" dirty="0">
                          <a:effectLst/>
                        </a:rPr>
                        <a:t>[t=true; f=false]. Whether the guest can automatically book the listing without the host requiring to accept their booking request. An indicator of a commercial listing.</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550" marR="41550" marT="0" marB="0" anchor="b"/>
                </a:tc>
                <a:extLst>
                  <a:ext uri="{0D108BD9-81ED-4DB2-BD59-A6C34878D82A}">
                    <a16:rowId xmlns="" xmlns:a16="http://schemas.microsoft.com/office/drawing/2014/main" val="1097275096"/>
                  </a:ext>
                </a:extLst>
              </a:tr>
            </a:tbl>
          </a:graphicData>
        </a:graphic>
      </p:graphicFrame>
    </p:spTree>
    <p:extLst>
      <p:ext uri="{BB962C8B-B14F-4D97-AF65-F5344CB8AC3E}">
        <p14:creationId xmlns:p14="http://schemas.microsoft.com/office/powerpoint/2010/main" val="1018359455"/>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 xmlns:a16="http://schemas.microsoft.com/office/drawing/2014/main" id="{DDDCE1C4-98FE-42A1-994E-D39B6FA5CA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480" y="542847"/>
            <a:ext cx="6221385" cy="4978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 xmlns:a16="http://schemas.microsoft.com/office/drawing/2014/main" id="{A26B6EF6-1C2C-48BE-833D-2A8D7E41E569}"/>
              </a:ext>
            </a:extLst>
          </p:cNvPr>
          <p:cNvSpPr txBox="1"/>
          <p:nvPr/>
        </p:nvSpPr>
        <p:spPr>
          <a:xfrm>
            <a:off x="1972235" y="1896518"/>
            <a:ext cx="2151529" cy="407035"/>
          </a:xfrm>
          <a:prstGeom prst="rect">
            <a:avLst/>
          </a:prstGeom>
          <a:noFill/>
        </p:spPr>
        <p:txBody>
          <a:bodyPr wrap="square">
            <a:spAutoFit/>
          </a:bodyPr>
          <a:lstStyle/>
          <a:p>
            <a:pPr>
              <a:lnSpc>
                <a:spcPct val="107000"/>
              </a:lnSpc>
              <a:spcAft>
                <a:spcPts val="800"/>
              </a:spcAft>
            </a:pPr>
            <a:r>
              <a:rPr lang="en-US" sz="2000" b="1" u="sng" dirty="0">
                <a:effectLst/>
                <a:latin typeface="Calibri" panose="020F0502020204030204" pitchFamily="34" charset="0"/>
                <a:ea typeface="Calibri" panose="020F0502020204030204" pitchFamily="34" charset="0"/>
                <a:cs typeface="Times New Roman" panose="02020603050405020304" pitchFamily="18" charset="0"/>
              </a:rPr>
              <a:t>Target Variable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 xmlns:a16="http://schemas.microsoft.com/office/drawing/2014/main" id="{59A7850C-F172-45EB-9FFB-284341C5C22F}"/>
              </a:ext>
            </a:extLst>
          </p:cNvPr>
          <p:cNvSpPr txBox="1"/>
          <p:nvPr/>
        </p:nvSpPr>
        <p:spPr>
          <a:xfrm>
            <a:off x="762000" y="2695902"/>
            <a:ext cx="4840942" cy="671915"/>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target variable of the above dataset is price. We have to predict the daily price for the stay.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2948549"/>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30C12BA7-FC6B-481F-9D34-CD208DE8598C}"/>
              </a:ext>
            </a:extLst>
          </p:cNvPr>
          <p:cNvSpPr txBox="1"/>
          <p:nvPr/>
        </p:nvSpPr>
        <p:spPr>
          <a:xfrm>
            <a:off x="304800" y="126975"/>
            <a:ext cx="3839030" cy="619272"/>
          </a:xfrm>
          <a:prstGeom prst="rect">
            <a:avLst/>
          </a:prstGeom>
          <a:noFill/>
        </p:spPr>
        <p:txBody>
          <a:bodyPr wrap="square">
            <a:spAutoFit/>
          </a:bodyPr>
          <a:lstStyle/>
          <a:p>
            <a:pPr algn="just">
              <a:lnSpc>
                <a:spcPct val="107000"/>
              </a:lnSpc>
              <a:spcAft>
                <a:spcPts val="800"/>
              </a:spcAft>
            </a:pPr>
            <a:r>
              <a:rPr lang="en-US" sz="3200" b="1" u="sng" dirty="0">
                <a:effectLst/>
                <a:latin typeface="Calibri" panose="020F0502020204030204" pitchFamily="34" charset="0"/>
                <a:ea typeface="Calibri" panose="020F0502020204030204" pitchFamily="34" charset="0"/>
                <a:cs typeface="Times New Roman" panose="02020603050405020304" pitchFamily="18" charset="0"/>
              </a:rPr>
              <a:t>Data Pre-Processing:</a:t>
            </a:r>
            <a:endParaRPr lang="en-IN" sz="32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0EC7A3C1-7753-4011-B6A9-D9048D142447}"/>
              </a:ext>
            </a:extLst>
          </p:cNvPr>
          <p:cNvSpPr txBox="1"/>
          <p:nvPr/>
        </p:nvSpPr>
        <p:spPr>
          <a:xfrm>
            <a:off x="331825" y="827710"/>
            <a:ext cx="6524173" cy="1394997"/>
          </a:xfrm>
          <a:prstGeom prst="rect">
            <a:avLst/>
          </a:prstGeom>
          <a:noFill/>
        </p:spPr>
        <p:txBody>
          <a:bodyPr wrap="square">
            <a:spAutoFit/>
          </a:bodyPr>
          <a:lstStyle/>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From here we observe that host_response_rate, host_acceptance_rate and the target variable ‘price’ are numerical data but are stated as object. We need to convert them to numerical data.</a:t>
            </a:r>
          </a:p>
        </p:txBody>
      </p:sp>
      <p:sp>
        <p:nvSpPr>
          <p:cNvPr id="14" name="TextBox 13">
            <a:extLst>
              <a:ext uri="{FF2B5EF4-FFF2-40B4-BE49-F238E27FC236}">
                <a16:creationId xmlns="" xmlns:a16="http://schemas.microsoft.com/office/drawing/2014/main" id="{6AD3C6D8-050C-4328-A40B-11074B5015D3}"/>
              </a:ext>
            </a:extLst>
          </p:cNvPr>
          <p:cNvSpPr txBox="1"/>
          <p:nvPr/>
        </p:nvSpPr>
        <p:spPr>
          <a:xfrm>
            <a:off x="350022" y="2667000"/>
            <a:ext cx="11154231" cy="3553986"/>
          </a:xfrm>
          <a:prstGeom prst="rect">
            <a:avLst/>
          </a:prstGeom>
          <a:noFill/>
        </p:spPr>
        <p:txBody>
          <a:bodyPr wrap="square">
            <a:spAutoFit/>
          </a:bodyPr>
          <a:lstStyle/>
          <a:p>
            <a:pPr algn="just">
              <a:lnSpc>
                <a:spcPct val="107000"/>
              </a:lnSpc>
            </a:pPr>
            <a:r>
              <a:rPr lang="en-US" sz="2400" b="1" u="sng" dirty="0">
                <a:latin typeface="Calibri" panose="020F0502020204030204" pitchFamily="34" charset="0"/>
                <a:ea typeface="Calibri" panose="020F0502020204030204" pitchFamily="34" charset="0"/>
                <a:cs typeface="Times New Roman" panose="02020603050405020304" pitchFamily="18" charset="0"/>
              </a:rPr>
              <a:t>Removal of unwanted attribute</a:t>
            </a:r>
            <a:r>
              <a:rPr lang="en-US" sz="2400" b="1" u="sng" dirty="0">
                <a:solidFill>
                  <a:srgbClr val="2E5395"/>
                </a:solidFill>
                <a:latin typeface="Calibri" panose="020F0502020204030204" pitchFamily="34" charset="0"/>
                <a:ea typeface="Calibri" panose="020F0502020204030204" pitchFamily="34" charset="0"/>
                <a:cs typeface="Calibri" panose="020F0502020204030204" pitchFamily="34" charset="0"/>
              </a:rPr>
              <a:t> </a:t>
            </a:r>
            <a:endParaRPr lang="en-IN" sz="2400" b="1"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Calibri" panose="020F0502020204030204" pitchFamily="34" charset="0"/>
              <a:buChar char="-"/>
            </a:pP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Calibri" panose="020F0502020204030204" pitchFamily="34" charset="0"/>
              <a:buChar char="-"/>
            </a:pP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After </a:t>
            </a:r>
            <a:r>
              <a:rPr lang="en-US" sz="2000" dirty="0">
                <a:effectLst/>
                <a:latin typeface="Calibri" panose="020F0502020204030204" pitchFamily="34" charset="0"/>
                <a:ea typeface="Calibri" panose="020F0502020204030204" pitchFamily="34" charset="0"/>
                <a:cs typeface="Times New Roman" panose="02020603050405020304" pitchFamily="18" charset="0"/>
              </a:rPr>
              <a:t>checking the dataset in detail, we can see the several of the categorical have 100% unique variable or are urls which will not provide any value to the predictions, hence we can drop these variables.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Calibri" panose="020F050202020403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Similarly numerical variable like id, host_is and scrape_id will not provide any value to the predictions; hence we can drop these variables also.</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Calibri" panose="020F050202020403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Variables with 100% missing values such as calendar_updated and bathrooms can be dropped</a:t>
            </a: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a:t>
            </a:r>
          </a:p>
          <a:p>
            <a:pPr marL="342900" indent="-342900" algn="just">
              <a:lnSpc>
                <a:spcPct val="107000"/>
              </a:lnSpc>
              <a:spcAft>
                <a:spcPts val="800"/>
              </a:spcAft>
              <a:buFont typeface="Calibri" panose="020F050202020403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After dropping the irrelevant columns and correcting the </a:t>
            </a:r>
            <a:r>
              <a:rPr lang="en-US" sz="2000" dirty="0" err="1">
                <a:latin typeface="Calibri" panose="020F0502020204030204" pitchFamily="34" charset="0"/>
                <a:ea typeface="Calibri" panose="020F0502020204030204" pitchFamily="34" charset="0"/>
                <a:cs typeface="Times New Roman" panose="02020603050405020304" pitchFamily="18" charset="0"/>
              </a:rPr>
              <a:t>data_type</a:t>
            </a:r>
            <a:r>
              <a:rPr lang="en-US" sz="2000" dirty="0">
                <a:latin typeface="Calibri" panose="020F0502020204030204" pitchFamily="34" charset="0"/>
                <a:ea typeface="Calibri" panose="020F0502020204030204" pitchFamily="34" charset="0"/>
                <a:cs typeface="Times New Roman" panose="02020603050405020304" pitchFamily="18" charset="0"/>
              </a:rPr>
              <a:t> of the attributes we have </a:t>
            </a:r>
            <a:r>
              <a:rPr lang="en-US" sz="2000" dirty="0" smtClean="0">
                <a:latin typeface="Calibri" panose="020F0502020204030204" pitchFamily="34" charset="0"/>
                <a:ea typeface="Calibri" panose="020F0502020204030204" pitchFamily="34" charset="0"/>
                <a:cs typeface="Times New Roman" panose="02020603050405020304" pitchFamily="18" charset="0"/>
              </a:rPr>
              <a:t>6 </a:t>
            </a:r>
            <a:r>
              <a:rPr lang="en-US" sz="2000" dirty="0">
                <a:latin typeface="Calibri" panose="020F0502020204030204" pitchFamily="34" charset="0"/>
                <a:ea typeface="Calibri" panose="020F0502020204030204" pitchFamily="34" charset="0"/>
                <a:cs typeface="Times New Roman" panose="02020603050405020304" pitchFamily="18" charset="0"/>
              </a:rPr>
              <a:t>categorical variables, </a:t>
            </a:r>
            <a:r>
              <a:rPr lang="en-US" sz="2000" dirty="0" smtClean="0">
                <a:latin typeface="Calibri" panose="020F0502020204030204" pitchFamily="34" charset="0"/>
                <a:ea typeface="Calibri" panose="020F0502020204030204" pitchFamily="34" charset="0"/>
                <a:cs typeface="Times New Roman" panose="02020603050405020304" pitchFamily="18" charset="0"/>
              </a:rPr>
              <a:t>37 </a:t>
            </a:r>
            <a:r>
              <a:rPr lang="en-US" sz="2000" dirty="0">
                <a:latin typeface="Calibri" panose="020F0502020204030204" pitchFamily="34" charset="0"/>
                <a:ea typeface="Calibri" panose="020F0502020204030204" pitchFamily="34" charset="0"/>
                <a:cs typeface="Times New Roman" panose="02020603050405020304" pitchFamily="18" charset="0"/>
              </a:rPr>
              <a:t>numerical variables and the target. </a:t>
            </a:r>
            <a:endParaRPr lang="en-IN" sz="2000"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 name="Table 1"/>
          <p:cNvGraphicFramePr>
            <a:graphicFrameLocks noGrp="1"/>
          </p:cNvGraphicFramePr>
          <p:nvPr/>
        </p:nvGraphicFramePr>
        <p:xfrm>
          <a:off x="7115845" y="833393"/>
          <a:ext cx="4452043" cy="1483360"/>
        </p:xfrm>
        <a:graphic>
          <a:graphicData uri="http://schemas.openxmlformats.org/drawingml/2006/table">
            <a:tbl>
              <a:tblPr firstRow="1" bandRow="1">
                <a:tableStyleId>{5C22544A-7EE6-4342-B048-85BDC9FD1C3A}</a:tableStyleId>
              </a:tblPr>
              <a:tblGrid>
                <a:gridCol w="2332957"/>
                <a:gridCol w="1059543"/>
                <a:gridCol w="1059543"/>
              </a:tblGrid>
              <a:tr h="370840">
                <a:tc>
                  <a:txBody>
                    <a:bodyPr/>
                    <a:lstStyle/>
                    <a:p>
                      <a:pPr algn="ctr"/>
                      <a:r>
                        <a:rPr lang="en-US" dirty="0" smtClean="0"/>
                        <a:t>Attributes</a:t>
                      </a:r>
                      <a:endParaRPr lang="en-US" dirty="0"/>
                    </a:p>
                  </a:txBody>
                  <a:tcPr/>
                </a:tc>
                <a:tc>
                  <a:txBody>
                    <a:bodyPr/>
                    <a:lstStyle/>
                    <a:p>
                      <a:pPr algn="ctr"/>
                      <a:r>
                        <a:rPr lang="en-US" dirty="0" err="1" smtClean="0"/>
                        <a:t>O_Dtype</a:t>
                      </a:r>
                      <a:endParaRPr lang="en-US" dirty="0"/>
                    </a:p>
                  </a:txBody>
                  <a:tcPr/>
                </a:tc>
                <a:tc>
                  <a:txBody>
                    <a:bodyPr/>
                    <a:lstStyle/>
                    <a:p>
                      <a:pPr algn="ctr"/>
                      <a:r>
                        <a:rPr lang="en-US" dirty="0" err="1" smtClean="0"/>
                        <a:t>N_Dtype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err="1" smtClean="0">
                          <a:solidFill>
                            <a:schemeClr val="tx1"/>
                          </a:solidFill>
                          <a:effectLst/>
                          <a:latin typeface="+mn-lt"/>
                          <a:ea typeface="+mn-ea"/>
                          <a:cs typeface="+mn-cs"/>
                        </a:rPr>
                        <a:t>Host_response_rate</a:t>
                      </a:r>
                      <a:endParaRPr lang="en-IN" sz="1800" b="1" kern="1200" dirty="0" smtClean="0">
                        <a:solidFill>
                          <a:schemeClr val="tx1"/>
                        </a:solidFill>
                        <a:effectLst/>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effectLst/>
                        </a:rPr>
                        <a:t>Object</a:t>
                      </a:r>
                      <a:endParaRPr lang="en-IN" sz="24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ctr"/>
                      <a:r>
                        <a:rPr lang="en-US" dirty="0" smtClean="0"/>
                        <a:t>Float64</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err="1" smtClean="0">
                          <a:solidFill>
                            <a:schemeClr val="tx1"/>
                          </a:solidFill>
                          <a:effectLst/>
                          <a:latin typeface="+mn-lt"/>
                          <a:ea typeface="+mn-ea"/>
                          <a:cs typeface="+mn-cs"/>
                        </a:rPr>
                        <a:t>Host_acceptance_rate</a:t>
                      </a:r>
                      <a:endParaRPr lang="en-IN" sz="1800" b="1" kern="1200" dirty="0" smtClean="0">
                        <a:solidFill>
                          <a:schemeClr val="tx1"/>
                        </a:solidFill>
                        <a:effectLst/>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effectLst/>
                        </a:rPr>
                        <a:t>Object</a:t>
                      </a:r>
                      <a:endParaRPr lang="en-IN" sz="24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Float64</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effectLst/>
                        </a:rPr>
                        <a:t>Price</a:t>
                      </a:r>
                      <a:endParaRPr lang="en-IN" sz="24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effectLst/>
                        </a:rPr>
                        <a:t>Object</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Float64</a:t>
                      </a:r>
                    </a:p>
                  </a:txBody>
                  <a:tcPr/>
                </a:tc>
              </a:tr>
            </a:tbl>
          </a:graphicData>
        </a:graphic>
      </p:graphicFrame>
    </p:spTree>
    <p:extLst>
      <p:ext uri="{BB962C8B-B14F-4D97-AF65-F5344CB8AC3E}">
        <p14:creationId xmlns:p14="http://schemas.microsoft.com/office/powerpoint/2010/main" val="1302744801"/>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533400" y="-208001"/>
            <a:ext cx="6976582" cy="4932401"/>
            <a:chOff x="1042018" y="0"/>
            <a:chExt cx="3548077" cy="4932401"/>
          </a:xfrm>
        </p:grpSpPr>
        <p:sp>
          <p:nvSpPr>
            <p:cNvPr id="3" name="TextBox 2">
              <a:extLst>
                <a:ext uri="{FF2B5EF4-FFF2-40B4-BE49-F238E27FC236}">
                  <a16:creationId xmlns="" xmlns:a16="http://schemas.microsoft.com/office/drawing/2014/main" id="{AFE2464F-277E-440C-9469-4A2BEE84B8EE}"/>
                </a:ext>
              </a:extLst>
            </p:cNvPr>
            <p:cNvSpPr txBox="1"/>
            <p:nvPr/>
          </p:nvSpPr>
          <p:spPr>
            <a:xfrm>
              <a:off x="1042018" y="0"/>
              <a:ext cx="2854709" cy="919419"/>
            </a:xfrm>
            <a:prstGeom prst="rect">
              <a:avLst/>
            </a:prstGeom>
            <a:noFill/>
          </p:spPr>
          <p:txBody>
            <a:bodyPr wrap="square">
              <a:spAutoFit/>
            </a:bodyPr>
            <a:lstStyle/>
            <a:p>
              <a:pPr>
                <a:lnSpc>
                  <a:spcPct val="107000"/>
                </a:lnSpc>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b="1" u="sng" dirty="0">
                  <a:effectLst/>
                  <a:latin typeface="Calibri" panose="020F0502020204030204" pitchFamily="34" charset="0"/>
                  <a:ea typeface="Calibri" panose="020F0502020204030204" pitchFamily="34" charset="0"/>
                  <a:cs typeface="Times New Roman" panose="02020603050405020304" pitchFamily="18" charset="0"/>
                </a:rPr>
                <a:t>Missing Value Treatment </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3784109F-90DB-4D82-8C5C-D1B2F177F2E3}"/>
                </a:ext>
              </a:extLst>
            </p:cNvPr>
            <p:cNvSpPr txBox="1"/>
            <p:nvPr/>
          </p:nvSpPr>
          <p:spPr>
            <a:xfrm>
              <a:off x="1274536" y="891667"/>
              <a:ext cx="3177989" cy="1724318"/>
            </a:xfrm>
            <a:prstGeom prst="rect">
              <a:avLst/>
            </a:prstGeom>
            <a:noFill/>
          </p:spPr>
          <p:txBody>
            <a:bodyPr wrap="square">
              <a:spAutoFit/>
            </a:bodyPr>
            <a:lstStyle/>
            <a:p>
              <a:pPr algn="just">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The next step of data pre-processing is to handle missing data in the datasets. If our dataset contains some missing data, then it may create a huge problem for our machine learning model. Hence it is necessary to handle missing values present in the dataset.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 xmlns:a16="http://schemas.microsoft.com/office/drawing/2014/main" id="{18B03EF9-841B-4CE6-B6DE-EDE8BC639465}"/>
                </a:ext>
              </a:extLst>
            </p:cNvPr>
            <p:cNvSpPr txBox="1"/>
            <p:nvPr/>
          </p:nvSpPr>
          <p:spPr>
            <a:xfrm>
              <a:off x="1390795" y="2685632"/>
              <a:ext cx="3199300" cy="2246769"/>
            </a:xfrm>
            <a:prstGeom prst="rect">
              <a:avLst/>
            </a:prstGeom>
            <a:noFill/>
          </p:spPr>
          <p:txBody>
            <a:bodyPr wrap="square">
              <a:spAutoFit/>
            </a:bodyPr>
            <a:lstStyle/>
            <a:p>
              <a:pPr marL="342900" lvl="0" indent="-342900">
                <a:buFont typeface="Arial" panose="020B0604020202020204" pitchFamily="34" charset="0"/>
                <a:buChar char="•"/>
              </a:pPr>
              <a:r>
                <a:rPr lang="en-US" sz="2000" dirty="0"/>
                <a:t>We can observe that 22 attributes have missing values in them.</a:t>
              </a:r>
            </a:p>
            <a:p>
              <a:pPr marL="342900" lvl="0" indent="-342900">
                <a:buFont typeface="Arial" panose="020B0604020202020204" pitchFamily="34" charset="0"/>
                <a:buChar char="•"/>
              </a:pPr>
              <a:r>
                <a:rPr lang="en-US" sz="2000" dirty="0"/>
                <a:t>The categorical variable were imputed with proportional imputation.</a:t>
              </a:r>
            </a:p>
            <a:p>
              <a:pPr marL="342900" lvl="0" indent="-342900">
                <a:buFont typeface="Arial" panose="020B0604020202020204" pitchFamily="34" charset="0"/>
                <a:buChar char="•"/>
              </a:pPr>
              <a:r>
                <a:rPr lang="en-US" sz="2000" dirty="0"/>
                <a:t>All numerical variables with missing values are highly skewed hence the best approach was to impute them with median over </a:t>
              </a:r>
              <a:r>
                <a:rPr lang="en-US" sz="2000" dirty="0" smtClean="0"/>
                <a:t>mean</a:t>
              </a:r>
              <a:endParaRPr lang="en-US" sz="2000" dirty="0"/>
            </a:p>
          </p:txBody>
        </p:sp>
      </p:grpSp>
      <p:grpSp>
        <p:nvGrpSpPr>
          <p:cNvPr id="10" name="Group 9"/>
          <p:cNvGrpSpPr/>
          <p:nvPr/>
        </p:nvGrpSpPr>
        <p:grpSpPr>
          <a:xfrm>
            <a:off x="533400" y="4724399"/>
            <a:ext cx="6864256" cy="1443018"/>
            <a:chOff x="2595281" y="2698749"/>
            <a:chExt cx="11597315" cy="832118"/>
          </a:xfrm>
        </p:grpSpPr>
        <p:sp>
          <p:nvSpPr>
            <p:cNvPr id="11" name="TextBox 10">
              <a:extLst>
                <a:ext uri="{FF2B5EF4-FFF2-40B4-BE49-F238E27FC236}">
                  <a16:creationId xmlns="" xmlns:a16="http://schemas.microsoft.com/office/drawing/2014/main" id="{CFF6EA59-46FA-4D4F-808E-19336FB2F1E4}"/>
                </a:ext>
              </a:extLst>
            </p:cNvPr>
            <p:cNvSpPr txBox="1"/>
            <p:nvPr/>
          </p:nvSpPr>
          <p:spPr>
            <a:xfrm>
              <a:off x="2595281" y="2698749"/>
              <a:ext cx="7080789" cy="281121"/>
            </a:xfrm>
            <a:prstGeom prst="rect">
              <a:avLst/>
            </a:prstGeom>
            <a:noFill/>
          </p:spPr>
          <p:txBody>
            <a:bodyPr wrap="square">
              <a:spAutoFit/>
            </a:bodyPr>
            <a:lstStyle/>
            <a:p>
              <a:pPr>
                <a:lnSpc>
                  <a:spcPct val="107000"/>
                </a:lnSpc>
                <a:spcAft>
                  <a:spcPts val="800"/>
                </a:spcAft>
              </a:pPr>
              <a:r>
                <a:rPr lang="en-US" sz="2400" b="1" u="sng" dirty="0">
                  <a:latin typeface="Calibri" panose="020F0502020204030204" pitchFamily="34" charset="0"/>
                  <a:ea typeface="Calibri" panose="020F0502020204030204" pitchFamily="34" charset="0"/>
                  <a:cs typeface="Times New Roman" panose="02020603050405020304" pitchFamily="18" charset="0"/>
                </a:rPr>
                <a:t>C</a:t>
              </a:r>
              <a:r>
                <a:rPr lang="en-US" sz="2400" b="1" u="sng" dirty="0" smtClean="0">
                  <a:effectLst/>
                  <a:latin typeface="Calibri" panose="020F0502020204030204" pitchFamily="34" charset="0"/>
                  <a:ea typeface="Calibri" panose="020F0502020204030204" pitchFamily="34" charset="0"/>
                  <a:cs typeface="Times New Roman" panose="02020603050405020304" pitchFamily="18" charset="0"/>
                </a:rPr>
                <a:t>heck for outliers: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 xmlns:a16="http://schemas.microsoft.com/office/drawing/2014/main" id="{097560BC-97B2-4E51-A176-EE37AB694802}"/>
                </a:ext>
              </a:extLst>
            </p:cNvPr>
            <p:cNvSpPr txBox="1"/>
            <p:nvPr/>
          </p:nvSpPr>
          <p:spPr>
            <a:xfrm>
              <a:off x="3507042" y="2916344"/>
              <a:ext cx="10685554" cy="614523"/>
            </a:xfrm>
            <a:prstGeom prst="rect">
              <a:avLst/>
            </a:prstGeom>
            <a:noFill/>
          </p:spPr>
          <p:txBody>
            <a:bodyPr wrap="square">
              <a:spAutoFit/>
            </a:bodyPr>
            <a:lstStyle/>
            <a:p>
              <a:pPr algn="just">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Data has outliers present in each of the numerical columns. For making the base model, we do not perform any outlier treatment and retain all the rows present in the data.</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grpSp>
      <p:graphicFrame>
        <p:nvGraphicFramePr>
          <p:cNvPr id="7" name="Table 6"/>
          <p:cNvGraphicFramePr>
            <a:graphicFrameLocks noGrp="1"/>
          </p:cNvGraphicFramePr>
          <p:nvPr>
            <p:extLst>
              <p:ext uri="{D42A27DB-BD31-4B8C-83A1-F6EECF244321}">
                <p14:modId xmlns:p14="http://schemas.microsoft.com/office/powerpoint/2010/main" val="1505456995"/>
              </p:ext>
            </p:extLst>
          </p:nvPr>
        </p:nvGraphicFramePr>
        <p:xfrm>
          <a:off x="7611132" y="527984"/>
          <a:ext cx="4580867" cy="6177616"/>
        </p:xfrm>
        <a:graphic>
          <a:graphicData uri="http://schemas.openxmlformats.org/drawingml/2006/table">
            <a:tbl>
              <a:tblPr firstRow="1" firstCol="1" bandRow="1">
                <a:tableStyleId>{5C22544A-7EE6-4342-B048-85BDC9FD1C3A}</a:tableStyleId>
              </a:tblPr>
              <a:tblGrid>
                <a:gridCol w="562610"/>
                <a:gridCol w="1795094"/>
                <a:gridCol w="1142332"/>
                <a:gridCol w="1080831"/>
              </a:tblGrid>
              <a:tr h="268592">
                <a:tc>
                  <a:txBody>
                    <a:bodyPr/>
                    <a:lstStyle/>
                    <a:p>
                      <a:pPr marL="0" marR="0" algn="ctr">
                        <a:lnSpc>
                          <a:spcPct val="107000"/>
                        </a:lnSpc>
                        <a:spcBef>
                          <a:spcPts val="0"/>
                        </a:spcBef>
                        <a:spcAft>
                          <a:spcPts val="0"/>
                        </a:spcAft>
                      </a:pPr>
                      <a:r>
                        <a:rPr lang="en-US" sz="800" dirty="0">
                          <a:effectLst/>
                        </a:rPr>
                        <a:t>Sl. No</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a:effectLst/>
                        </a:rPr>
                        <a:t>Attributes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a:effectLst/>
                        </a:rPr>
                        <a:t>Null Value Percentage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a:effectLst/>
                        </a:rPr>
                        <a:t>Dtype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r>
              <a:tr h="268592">
                <a:tc>
                  <a:txBody>
                    <a:bodyPr/>
                    <a:lstStyle/>
                    <a:p>
                      <a:pPr marL="0" marR="0" algn="ctr">
                        <a:lnSpc>
                          <a:spcPct val="107000"/>
                        </a:lnSpc>
                        <a:spcBef>
                          <a:spcPts val="0"/>
                        </a:spcBef>
                        <a:spcAft>
                          <a:spcPts val="0"/>
                        </a:spcAft>
                      </a:pPr>
                      <a:r>
                        <a:rPr lang="en-US" sz="800">
                          <a:effectLst/>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a:effectLst/>
                        </a:rPr>
                        <a:t>host_response_time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a:effectLst/>
                        </a:rPr>
                        <a:t>32.59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a:effectLst/>
                        </a:rPr>
                        <a:t>object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r>
              <a:tr h="268592">
                <a:tc>
                  <a:txBody>
                    <a:bodyPr/>
                    <a:lstStyle/>
                    <a:p>
                      <a:pPr marL="0" marR="0" algn="ctr">
                        <a:lnSpc>
                          <a:spcPct val="107000"/>
                        </a:lnSpc>
                        <a:spcBef>
                          <a:spcPts val="0"/>
                        </a:spcBef>
                        <a:spcAft>
                          <a:spcPts val="0"/>
                        </a:spcAft>
                      </a:pPr>
                      <a:r>
                        <a:rPr lang="en-US" sz="800">
                          <a:effectLst/>
                        </a:rPr>
                        <a:t>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a:effectLst/>
                        </a:rPr>
                        <a:t>host_response_rate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a:effectLst/>
                        </a:rPr>
                        <a:t>32.59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a:effectLst/>
                        </a:rPr>
                        <a:t>float64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r>
              <a:tr h="268592">
                <a:tc>
                  <a:txBody>
                    <a:bodyPr/>
                    <a:lstStyle/>
                    <a:p>
                      <a:pPr marL="0" marR="0" algn="ctr">
                        <a:lnSpc>
                          <a:spcPct val="107000"/>
                        </a:lnSpc>
                        <a:spcBef>
                          <a:spcPts val="0"/>
                        </a:spcBef>
                        <a:spcAft>
                          <a:spcPts val="0"/>
                        </a:spcAft>
                      </a:pPr>
                      <a:r>
                        <a:rPr lang="en-US" sz="800">
                          <a:effectLst/>
                        </a:rPr>
                        <a:t>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a:effectLst/>
                        </a:rPr>
                        <a:t>host_acceptance_rate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a:effectLst/>
                        </a:rPr>
                        <a:t>30.97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a:effectLst/>
                        </a:rPr>
                        <a:t>float64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r>
              <a:tr h="268592">
                <a:tc>
                  <a:txBody>
                    <a:bodyPr/>
                    <a:lstStyle/>
                    <a:p>
                      <a:pPr marL="0" marR="0" algn="ctr">
                        <a:lnSpc>
                          <a:spcPct val="107000"/>
                        </a:lnSpc>
                        <a:spcBef>
                          <a:spcPts val="0"/>
                        </a:spcBef>
                        <a:spcAft>
                          <a:spcPts val="0"/>
                        </a:spcAft>
                      </a:pPr>
                      <a:r>
                        <a:rPr lang="en-US" sz="800">
                          <a:effectLst/>
                        </a:rPr>
                        <a:t>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a:effectLst/>
                        </a:rPr>
                        <a:t>host_is_superhost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a:effectLst/>
                        </a:rPr>
                        <a:t>0.02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a:effectLst/>
                        </a:rPr>
                        <a:t>object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r>
              <a:tr h="268592">
                <a:tc>
                  <a:txBody>
                    <a:bodyPr/>
                    <a:lstStyle/>
                    <a:p>
                      <a:pPr marL="0" marR="0" algn="ctr">
                        <a:lnSpc>
                          <a:spcPct val="107000"/>
                        </a:lnSpc>
                        <a:spcBef>
                          <a:spcPts val="0"/>
                        </a:spcBef>
                        <a:spcAft>
                          <a:spcPts val="0"/>
                        </a:spcAft>
                      </a:pPr>
                      <a:r>
                        <a:rPr lang="en-US" sz="800">
                          <a:effectLst/>
                        </a:rPr>
                        <a:t>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a:effectLst/>
                        </a:rPr>
                        <a:t>host_total_listings_count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a:effectLst/>
                        </a:rPr>
                        <a:t>0.02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a:effectLst/>
                        </a:rPr>
                        <a:t>float64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r>
              <a:tr h="268592">
                <a:tc>
                  <a:txBody>
                    <a:bodyPr/>
                    <a:lstStyle/>
                    <a:p>
                      <a:pPr marL="0" marR="0" algn="ctr">
                        <a:lnSpc>
                          <a:spcPct val="107000"/>
                        </a:lnSpc>
                        <a:spcBef>
                          <a:spcPts val="0"/>
                        </a:spcBef>
                        <a:spcAft>
                          <a:spcPts val="0"/>
                        </a:spcAft>
                      </a:pPr>
                      <a:r>
                        <a:rPr lang="en-US" sz="800">
                          <a:effectLst/>
                        </a:rPr>
                        <a:t>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a:effectLst/>
                        </a:rPr>
                        <a:t>bathrooms_text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a:effectLst/>
                        </a:rPr>
                        <a:t>0.19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dirty="0">
                          <a:effectLst/>
                        </a:rPr>
                        <a:t>object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r>
              <a:tr h="268592">
                <a:tc>
                  <a:txBody>
                    <a:bodyPr/>
                    <a:lstStyle/>
                    <a:p>
                      <a:pPr marL="0" marR="0" algn="ctr">
                        <a:lnSpc>
                          <a:spcPct val="107000"/>
                        </a:lnSpc>
                        <a:spcBef>
                          <a:spcPts val="0"/>
                        </a:spcBef>
                        <a:spcAft>
                          <a:spcPts val="0"/>
                        </a:spcAft>
                      </a:pPr>
                      <a:r>
                        <a:rPr lang="en-US" sz="800">
                          <a:effectLst/>
                        </a:rPr>
                        <a:t>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a:effectLst/>
                        </a:rPr>
                        <a:t>bedrooms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a:effectLst/>
                        </a:rPr>
                        <a:t>11.24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dirty="0">
                          <a:effectLst/>
                        </a:rPr>
                        <a:t>float64</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r>
              <a:tr h="268592">
                <a:tc>
                  <a:txBody>
                    <a:bodyPr/>
                    <a:lstStyle/>
                    <a:p>
                      <a:pPr marL="0" marR="0" algn="ctr">
                        <a:lnSpc>
                          <a:spcPct val="107000"/>
                        </a:lnSpc>
                        <a:spcBef>
                          <a:spcPts val="0"/>
                        </a:spcBef>
                        <a:spcAft>
                          <a:spcPts val="0"/>
                        </a:spcAft>
                      </a:pPr>
                      <a:r>
                        <a:rPr lang="en-US" sz="800">
                          <a:effectLst/>
                        </a:rPr>
                        <a:t>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a:effectLst/>
                        </a:rPr>
                        <a:t>beds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a:effectLst/>
                        </a:rPr>
                        <a:t>5.43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dirty="0">
                          <a:effectLst/>
                        </a:rPr>
                        <a:t>float64</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r>
              <a:tr h="268592">
                <a:tc>
                  <a:txBody>
                    <a:bodyPr/>
                    <a:lstStyle/>
                    <a:p>
                      <a:pPr marL="0" marR="0" algn="ctr">
                        <a:lnSpc>
                          <a:spcPct val="107000"/>
                        </a:lnSpc>
                        <a:spcBef>
                          <a:spcPts val="0"/>
                        </a:spcBef>
                        <a:spcAft>
                          <a:spcPts val="0"/>
                        </a:spcAft>
                      </a:pPr>
                      <a:r>
                        <a:rPr lang="en-US" sz="800">
                          <a:effectLst/>
                        </a:rPr>
                        <a:t>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a:effectLst/>
                        </a:rPr>
                        <a:t>minimum_minimum_nights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a:effectLst/>
                        </a:rPr>
                        <a:t>0.01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a:effectLst/>
                        </a:rPr>
                        <a:t>float64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r>
              <a:tr h="268592">
                <a:tc>
                  <a:txBody>
                    <a:bodyPr/>
                    <a:lstStyle/>
                    <a:p>
                      <a:pPr marL="0" marR="0" algn="ctr">
                        <a:lnSpc>
                          <a:spcPct val="107000"/>
                        </a:lnSpc>
                        <a:spcBef>
                          <a:spcPts val="0"/>
                        </a:spcBef>
                        <a:spcAft>
                          <a:spcPts val="0"/>
                        </a:spcAft>
                      </a:pPr>
                      <a:r>
                        <a:rPr lang="en-US" sz="800">
                          <a:effectLst/>
                        </a:rPr>
                        <a:t>10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a:effectLst/>
                        </a:rPr>
                        <a:t>maximum_minimum_nights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a:effectLst/>
                        </a:rPr>
                        <a:t>0.01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dirty="0">
                          <a:effectLst/>
                        </a:rPr>
                        <a:t>float64</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r>
              <a:tr h="268592">
                <a:tc>
                  <a:txBody>
                    <a:bodyPr/>
                    <a:lstStyle/>
                    <a:p>
                      <a:pPr marL="0" marR="0" algn="ctr">
                        <a:lnSpc>
                          <a:spcPct val="107000"/>
                        </a:lnSpc>
                        <a:spcBef>
                          <a:spcPts val="0"/>
                        </a:spcBef>
                        <a:spcAft>
                          <a:spcPts val="0"/>
                        </a:spcAft>
                      </a:pPr>
                      <a:r>
                        <a:rPr lang="en-US" sz="800">
                          <a:effectLst/>
                        </a:rPr>
                        <a:t>11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a:effectLst/>
                        </a:rPr>
                        <a:t>minimum_maximum_nights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a:effectLst/>
                        </a:rPr>
                        <a:t>0.01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a:effectLst/>
                        </a:rPr>
                        <a:t>float64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r>
              <a:tr h="268592">
                <a:tc>
                  <a:txBody>
                    <a:bodyPr/>
                    <a:lstStyle/>
                    <a:p>
                      <a:pPr marL="0" marR="0" algn="ctr">
                        <a:lnSpc>
                          <a:spcPct val="107000"/>
                        </a:lnSpc>
                        <a:spcBef>
                          <a:spcPts val="0"/>
                        </a:spcBef>
                        <a:spcAft>
                          <a:spcPts val="0"/>
                        </a:spcAft>
                      </a:pPr>
                      <a:r>
                        <a:rPr lang="en-US" sz="800">
                          <a:effectLst/>
                        </a:rPr>
                        <a:t>12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a:effectLst/>
                        </a:rPr>
                        <a:t>maximum_maximum_nights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a:effectLst/>
                        </a:rPr>
                        <a:t>0.01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dirty="0">
                          <a:effectLst/>
                        </a:rPr>
                        <a:t>float64</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r>
              <a:tr h="268592">
                <a:tc>
                  <a:txBody>
                    <a:bodyPr/>
                    <a:lstStyle/>
                    <a:p>
                      <a:pPr marL="0" marR="0" algn="ctr">
                        <a:lnSpc>
                          <a:spcPct val="107000"/>
                        </a:lnSpc>
                        <a:spcBef>
                          <a:spcPts val="0"/>
                        </a:spcBef>
                        <a:spcAft>
                          <a:spcPts val="0"/>
                        </a:spcAft>
                      </a:pPr>
                      <a:r>
                        <a:rPr lang="en-US" sz="800">
                          <a:effectLst/>
                        </a:rPr>
                        <a:t>13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a:effectLst/>
                        </a:rPr>
                        <a:t>minimum_nights_avg_ntm</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a:effectLst/>
                        </a:rPr>
                        <a:t>0.01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a:effectLst/>
                        </a:rPr>
                        <a:t>float64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r>
              <a:tr h="268592">
                <a:tc>
                  <a:txBody>
                    <a:bodyPr/>
                    <a:lstStyle/>
                    <a:p>
                      <a:pPr marL="0" marR="0" algn="ctr">
                        <a:lnSpc>
                          <a:spcPct val="107000"/>
                        </a:lnSpc>
                        <a:spcBef>
                          <a:spcPts val="0"/>
                        </a:spcBef>
                        <a:spcAft>
                          <a:spcPts val="0"/>
                        </a:spcAft>
                      </a:pPr>
                      <a:r>
                        <a:rPr lang="en-US" sz="800">
                          <a:effectLst/>
                        </a:rPr>
                        <a:t>14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a:effectLst/>
                        </a:rPr>
                        <a:t>maximum_nights_avg_ntm</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a:effectLst/>
                        </a:rPr>
                        <a:t>0.01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dirty="0">
                          <a:effectLst/>
                        </a:rPr>
                        <a:t>float64</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r>
              <a:tr h="268592">
                <a:tc>
                  <a:txBody>
                    <a:bodyPr/>
                    <a:lstStyle/>
                    <a:p>
                      <a:pPr marL="0" marR="0" algn="ctr">
                        <a:lnSpc>
                          <a:spcPct val="107000"/>
                        </a:lnSpc>
                        <a:spcBef>
                          <a:spcPts val="0"/>
                        </a:spcBef>
                        <a:spcAft>
                          <a:spcPts val="0"/>
                        </a:spcAft>
                      </a:pPr>
                      <a:r>
                        <a:rPr lang="en-US" sz="800">
                          <a:effectLst/>
                        </a:rPr>
                        <a:t>15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a:effectLst/>
                        </a:rPr>
                        <a:t>review_scores_rating</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a:effectLst/>
                        </a:rPr>
                        <a:t>24.03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dirty="0">
                          <a:effectLst/>
                        </a:rPr>
                        <a:t>float64</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r>
              <a:tr h="268592">
                <a:tc>
                  <a:txBody>
                    <a:bodyPr/>
                    <a:lstStyle/>
                    <a:p>
                      <a:pPr marL="0" marR="0" algn="ctr">
                        <a:lnSpc>
                          <a:spcPct val="107000"/>
                        </a:lnSpc>
                        <a:spcBef>
                          <a:spcPts val="0"/>
                        </a:spcBef>
                        <a:spcAft>
                          <a:spcPts val="0"/>
                        </a:spcAft>
                      </a:pPr>
                      <a:r>
                        <a:rPr lang="en-US" sz="800">
                          <a:effectLst/>
                        </a:rPr>
                        <a:t>16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a:effectLst/>
                        </a:rPr>
                        <a:t>review_scores_accuracy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a:effectLst/>
                        </a:rPr>
                        <a:t>25.02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dirty="0">
                          <a:effectLst/>
                        </a:rPr>
                        <a:t>float64</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r>
              <a:tr h="268592">
                <a:tc>
                  <a:txBody>
                    <a:bodyPr/>
                    <a:lstStyle/>
                    <a:p>
                      <a:pPr marL="0" marR="0" algn="ctr">
                        <a:lnSpc>
                          <a:spcPct val="107000"/>
                        </a:lnSpc>
                        <a:spcBef>
                          <a:spcPts val="0"/>
                        </a:spcBef>
                        <a:spcAft>
                          <a:spcPts val="0"/>
                        </a:spcAft>
                      </a:pPr>
                      <a:r>
                        <a:rPr lang="en-US" sz="800">
                          <a:effectLst/>
                        </a:rPr>
                        <a:t>17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a:effectLst/>
                        </a:rPr>
                        <a:t>review_scores_cleanliness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a:effectLst/>
                        </a:rPr>
                        <a:t>25.01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dirty="0">
                          <a:effectLst/>
                        </a:rPr>
                        <a:t>float64</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r>
              <a:tr h="268592">
                <a:tc>
                  <a:txBody>
                    <a:bodyPr/>
                    <a:lstStyle/>
                    <a:p>
                      <a:pPr marL="0" marR="0" algn="ctr">
                        <a:lnSpc>
                          <a:spcPct val="107000"/>
                        </a:lnSpc>
                        <a:spcBef>
                          <a:spcPts val="0"/>
                        </a:spcBef>
                        <a:spcAft>
                          <a:spcPts val="0"/>
                        </a:spcAft>
                      </a:pPr>
                      <a:r>
                        <a:rPr lang="en-US" sz="800">
                          <a:effectLst/>
                        </a:rPr>
                        <a:t>18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a:effectLst/>
                        </a:rPr>
                        <a:t>review_scores_checkin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a:effectLst/>
                        </a:rPr>
                        <a:t>25.04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dirty="0">
                          <a:effectLst/>
                        </a:rPr>
                        <a:t>float64</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r>
              <a:tr h="268592">
                <a:tc>
                  <a:txBody>
                    <a:bodyPr/>
                    <a:lstStyle/>
                    <a:p>
                      <a:pPr marL="0" marR="0" algn="ctr">
                        <a:lnSpc>
                          <a:spcPct val="107000"/>
                        </a:lnSpc>
                        <a:spcBef>
                          <a:spcPts val="0"/>
                        </a:spcBef>
                        <a:spcAft>
                          <a:spcPts val="0"/>
                        </a:spcAft>
                      </a:pPr>
                      <a:r>
                        <a:rPr lang="en-US" sz="800">
                          <a:effectLst/>
                        </a:rPr>
                        <a:t>19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a:effectLst/>
                        </a:rPr>
                        <a:t>review_scores_communication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a:effectLst/>
                        </a:rPr>
                        <a:t>25.02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dirty="0">
                          <a:effectLst/>
                        </a:rPr>
                        <a:t>float64</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r>
              <a:tr h="268592">
                <a:tc>
                  <a:txBody>
                    <a:bodyPr/>
                    <a:lstStyle/>
                    <a:p>
                      <a:pPr marL="0" marR="0" algn="ctr">
                        <a:lnSpc>
                          <a:spcPct val="107000"/>
                        </a:lnSpc>
                        <a:spcBef>
                          <a:spcPts val="0"/>
                        </a:spcBef>
                        <a:spcAft>
                          <a:spcPts val="0"/>
                        </a:spcAft>
                      </a:pPr>
                      <a:r>
                        <a:rPr lang="en-US" sz="800">
                          <a:effectLst/>
                        </a:rPr>
                        <a:t>20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dirty="0" err="1">
                          <a:effectLst/>
                        </a:rPr>
                        <a:t>review_scores_location</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a:effectLst/>
                        </a:rPr>
                        <a:t>25.05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dirty="0">
                          <a:effectLst/>
                        </a:rPr>
                        <a:t>float64</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r>
              <a:tr h="268592">
                <a:tc>
                  <a:txBody>
                    <a:bodyPr/>
                    <a:lstStyle/>
                    <a:p>
                      <a:pPr marL="0" marR="0" algn="ctr">
                        <a:lnSpc>
                          <a:spcPct val="107000"/>
                        </a:lnSpc>
                        <a:spcBef>
                          <a:spcPts val="0"/>
                        </a:spcBef>
                        <a:spcAft>
                          <a:spcPts val="0"/>
                        </a:spcAft>
                      </a:pPr>
                      <a:r>
                        <a:rPr lang="en-US" sz="800">
                          <a:effectLst/>
                        </a:rPr>
                        <a:t>21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a:effectLst/>
                        </a:rPr>
                        <a:t>review_scores_value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a:effectLst/>
                        </a:rPr>
                        <a:t>25.06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a:effectLst/>
                        </a:rPr>
                        <a:t>float64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r>
              <a:tr h="268592">
                <a:tc>
                  <a:txBody>
                    <a:bodyPr/>
                    <a:lstStyle/>
                    <a:p>
                      <a:pPr marL="0" marR="0" algn="ctr">
                        <a:lnSpc>
                          <a:spcPct val="107000"/>
                        </a:lnSpc>
                        <a:spcBef>
                          <a:spcPts val="0"/>
                        </a:spcBef>
                        <a:spcAft>
                          <a:spcPts val="0"/>
                        </a:spcAft>
                      </a:pPr>
                      <a:r>
                        <a:rPr lang="en-US" sz="800">
                          <a:effectLst/>
                        </a:rPr>
                        <a:t>22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a:effectLst/>
                        </a:rPr>
                        <a:t>reviews_per_month</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a:effectLst/>
                        </a:rPr>
                        <a:t>24.03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c>
                  <a:txBody>
                    <a:bodyPr/>
                    <a:lstStyle/>
                    <a:p>
                      <a:pPr marL="0" marR="0" algn="ctr">
                        <a:lnSpc>
                          <a:spcPct val="107000"/>
                        </a:lnSpc>
                        <a:spcBef>
                          <a:spcPts val="0"/>
                        </a:spcBef>
                        <a:spcAft>
                          <a:spcPts val="0"/>
                        </a:spcAft>
                      </a:pPr>
                      <a:r>
                        <a:rPr lang="en-US" sz="800" dirty="0">
                          <a:effectLst/>
                        </a:rPr>
                        <a:t>float64</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3488" marR="53488" marT="0" marB="0"/>
                </a:tc>
              </a:tr>
            </a:tbl>
          </a:graphicData>
        </a:graphic>
      </p:graphicFrame>
    </p:spTree>
    <p:extLst>
      <p:ext uri="{BB962C8B-B14F-4D97-AF65-F5344CB8AC3E}">
        <p14:creationId xmlns:p14="http://schemas.microsoft.com/office/powerpoint/2010/main" val="1946672711"/>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10255</TotalTime>
  <Words>2843</Words>
  <Application>Microsoft Office PowerPoint</Application>
  <PresentationFormat>Widescreen</PresentationFormat>
  <Paragraphs>591</Paragraphs>
  <Slides>29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Times New Roman</vt:lpstr>
      <vt:lpstr>Office Theme</vt:lpstr>
      <vt:lpstr>PREDICTION OF THE COST   PER NIGHT  FOR THE HOTELS IN ONLINE TRAVEL AGENT PLATFORM</vt:lpstr>
      <vt:lpstr>Introduction</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of Correlation test: </vt:lpstr>
      <vt:lpstr>Summary for Categorical Statistical analysis: </vt:lpstr>
      <vt:lpstr>ASSUMPTIONS OF LINEAR REGRESSION: </vt:lpstr>
      <vt:lpstr>Hypothesis_for_goldfeld_test:  H0: Heteroscedasticity is not present HA: Heteroscedasticity is present.  Conclusion: From the test statistics, we have got the p-value as 0.99 and it is greater than alpha value of 0.05. Hence, we are agreeing to accept the null hypothesis and concluding that the residuals have same variance. </vt:lpstr>
      <vt:lpstr>ASSUMPTIONS INFERENCE:</vt:lpstr>
      <vt:lpstr>Inference from the non-linear model: </vt:lpstr>
      <vt:lpstr>Treating the multi- collinearity: </vt:lpstr>
      <vt:lpstr>Transforming the target:</vt:lpstr>
      <vt:lpstr>Inference from the non-linear model after treating outlier and multi-colinearity:</vt:lpstr>
      <vt:lpstr>Hyperparameter Tunning: </vt:lpstr>
      <vt:lpstr>Using Backward Feature Selection: </vt:lpstr>
      <vt:lpstr>Output: </vt:lpstr>
      <vt:lpstr>The Significant variable and the coefficient are: </vt:lpstr>
      <vt:lpstr>INFERENCES AND RECOMMENDATIONS: </vt:lpstr>
      <vt:lpstr>Limitations  &amp; Challenges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Varun Govind</cp:lastModifiedBy>
  <cp:revision>367</cp:revision>
  <dcterms:created xsi:type="dcterms:W3CDTF">2017-03-30T12:09:41Z</dcterms:created>
  <dcterms:modified xsi:type="dcterms:W3CDTF">2022-03-29T12:57:52Z</dcterms:modified>
</cp:coreProperties>
</file>